
<file path=[Content_Types].xml><?xml version="1.0" encoding="utf-8"?>
<Types xmlns="http://schemas.openxmlformats.org/package/2006/content-types">
  <Default Extension="xml" ContentType="application/xml"/>
  <Default Extension="jpeg" ContentType="image/jpeg"/>
  <Default Extension="jpg" ContentType="image/jp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7.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72" r:id="rId3"/>
    <p:sldMasterId id="2147483678" r:id="rId4"/>
    <p:sldMasterId id="2147483684" r:id="rId5"/>
    <p:sldMasterId id="2147483738" r:id="rId6"/>
    <p:sldMasterId id="2147483750" r:id="rId7"/>
    <p:sldMasterId id="2147483763" r:id="rId8"/>
  </p:sldMasterIdLst>
  <p:notesMasterIdLst>
    <p:notesMasterId r:id="rId64"/>
  </p:notesMasterIdLst>
  <p:sldIdLst>
    <p:sldId id="269" r:id="rId9"/>
    <p:sldId id="270" r:id="rId10"/>
    <p:sldId id="271" r:id="rId11"/>
    <p:sldId id="272" r:id="rId12"/>
    <p:sldId id="273" r:id="rId13"/>
    <p:sldId id="274" r:id="rId14"/>
    <p:sldId id="275" r:id="rId15"/>
    <p:sldId id="281" r:id="rId16"/>
    <p:sldId id="276" r:id="rId17"/>
    <p:sldId id="277" r:id="rId18"/>
    <p:sldId id="278" r:id="rId19"/>
    <p:sldId id="279" r:id="rId20"/>
    <p:sldId id="280" r:id="rId21"/>
    <p:sldId id="282" r:id="rId22"/>
    <p:sldId id="256" r:id="rId23"/>
    <p:sldId id="258" r:id="rId24"/>
    <p:sldId id="259" r:id="rId25"/>
    <p:sldId id="257" r:id="rId26"/>
    <p:sldId id="260" r:id="rId27"/>
    <p:sldId id="268" r:id="rId28"/>
    <p:sldId id="284" r:id="rId29"/>
    <p:sldId id="314" r:id="rId30"/>
    <p:sldId id="286" r:id="rId31"/>
    <p:sldId id="311" r:id="rId32"/>
    <p:sldId id="287" r:id="rId33"/>
    <p:sldId id="310" r:id="rId34"/>
    <p:sldId id="288" r:id="rId35"/>
    <p:sldId id="315" r:id="rId36"/>
    <p:sldId id="289" r:id="rId37"/>
    <p:sldId id="290" r:id="rId38"/>
    <p:sldId id="312" r:id="rId39"/>
    <p:sldId id="291" r:id="rId40"/>
    <p:sldId id="292" r:id="rId41"/>
    <p:sldId id="293" r:id="rId42"/>
    <p:sldId id="294" r:id="rId43"/>
    <p:sldId id="295" r:id="rId44"/>
    <p:sldId id="316" r:id="rId45"/>
    <p:sldId id="296" r:id="rId46"/>
    <p:sldId id="300" r:id="rId47"/>
    <p:sldId id="302" r:id="rId48"/>
    <p:sldId id="303" r:id="rId49"/>
    <p:sldId id="313" r:id="rId50"/>
    <p:sldId id="307" r:id="rId51"/>
    <p:sldId id="309" r:id="rId52"/>
    <p:sldId id="317" r:id="rId53"/>
    <p:sldId id="318" r:id="rId54"/>
    <p:sldId id="324" r:id="rId55"/>
    <p:sldId id="319" r:id="rId56"/>
    <p:sldId id="321" r:id="rId57"/>
    <p:sldId id="322" r:id="rId58"/>
    <p:sldId id="325" r:id="rId59"/>
    <p:sldId id="320" r:id="rId60"/>
    <p:sldId id="330" r:id="rId61"/>
    <p:sldId id="326" r:id="rId62"/>
    <p:sldId id="308" r:id="rId63"/>
  </p:sldIdLst>
  <p:sldSz cx="15544800" cy="10058400"/>
  <p:notesSz cx="15544800" cy="10058400"/>
  <p:defaultTextStyle>
    <a:defPPr>
      <a:defRPr lang="en-US"/>
    </a:defPPr>
    <a:lvl1pPr marL="0" algn="l" defTabSz="456405" rtl="0" eaLnBrk="1" latinLnBrk="0" hangingPunct="1">
      <a:defRPr sz="1900" kern="1200">
        <a:solidFill>
          <a:schemeClr val="tx1"/>
        </a:solidFill>
        <a:latin typeface="+mn-lt"/>
        <a:ea typeface="+mn-ea"/>
        <a:cs typeface="+mn-cs"/>
      </a:defRPr>
    </a:lvl1pPr>
    <a:lvl2pPr marL="456405" algn="l" defTabSz="456405" rtl="0" eaLnBrk="1" latinLnBrk="0" hangingPunct="1">
      <a:defRPr sz="1900" kern="1200">
        <a:solidFill>
          <a:schemeClr val="tx1"/>
        </a:solidFill>
        <a:latin typeface="+mn-lt"/>
        <a:ea typeface="+mn-ea"/>
        <a:cs typeface="+mn-cs"/>
      </a:defRPr>
    </a:lvl2pPr>
    <a:lvl3pPr marL="912813" algn="l" defTabSz="456405" rtl="0" eaLnBrk="1" latinLnBrk="0" hangingPunct="1">
      <a:defRPr sz="1900" kern="1200">
        <a:solidFill>
          <a:schemeClr val="tx1"/>
        </a:solidFill>
        <a:latin typeface="+mn-lt"/>
        <a:ea typeface="+mn-ea"/>
        <a:cs typeface="+mn-cs"/>
      </a:defRPr>
    </a:lvl3pPr>
    <a:lvl4pPr marL="1369210" algn="l" defTabSz="456405" rtl="0" eaLnBrk="1" latinLnBrk="0" hangingPunct="1">
      <a:defRPr sz="1900" kern="1200">
        <a:solidFill>
          <a:schemeClr val="tx1"/>
        </a:solidFill>
        <a:latin typeface="+mn-lt"/>
        <a:ea typeface="+mn-ea"/>
        <a:cs typeface="+mn-cs"/>
      </a:defRPr>
    </a:lvl4pPr>
    <a:lvl5pPr marL="1825620" algn="l" defTabSz="456405" rtl="0" eaLnBrk="1" latinLnBrk="0" hangingPunct="1">
      <a:defRPr sz="1900" kern="1200">
        <a:solidFill>
          <a:schemeClr val="tx1"/>
        </a:solidFill>
        <a:latin typeface="+mn-lt"/>
        <a:ea typeface="+mn-ea"/>
        <a:cs typeface="+mn-cs"/>
      </a:defRPr>
    </a:lvl5pPr>
    <a:lvl6pPr marL="2282025" algn="l" defTabSz="456405" rtl="0" eaLnBrk="1" latinLnBrk="0" hangingPunct="1">
      <a:defRPr sz="1900" kern="1200">
        <a:solidFill>
          <a:schemeClr val="tx1"/>
        </a:solidFill>
        <a:latin typeface="+mn-lt"/>
        <a:ea typeface="+mn-ea"/>
        <a:cs typeface="+mn-cs"/>
      </a:defRPr>
    </a:lvl6pPr>
    <a:lvl7pPr marL="2738424" algn="l" defTabSz="456405" rtl="0" eaLnBrk="1" latinLnBrk="0" hangingPunct="1">
      <a:defRPr sz="1900" kern="1200">
        <a:solidFill>
          <a:schemeClr val="tx1"/>
        </a:solidFill>
        <a:latin typeface="+mn-lt"/>
        <a:ea typeface="+mn-ea"/>
        <a:cs typeface="+mn-cs"/>
      </a:defRPr>
    </a:lvl7pPr>
    <a:lvl8pPr marL="3194829" algn="l" defTabSz="456405" rtl="0" eaLnBrk="1" latinLnBrk="0" hangingPunct="1">
      <a:defRPr sz="1900" kern="1200">
        <a:solidFill>
          <a:schemeClr val="tx1"/>
        </a:solidFill>
        <a:latin typeface="+mn-lt"/>
        <a:ea typeface="+mn-ea"/>
        <a:cs typeface="+mn-cs"/>
      </a:defRPr>
    </a:lvl8pPr>
    <a:lvl9pPr marL="3651235" algn="l" defTabSz="456405"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p:clrMru>
    <a:srgbClr val="B48A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80" y="-80"/>
      </p:cViewPr>
      <p:guideLst>
        <p:guide orient="horz" pos="2879"/>
        <p:guide pos="2161"/>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63" Type="http://schemas.openxmlformats.org/officeDocument/2006/relationships/slide" Target="slides/slide55.xml"/><Relationship Id="rId64" Type="http://schemas.openxmlformats.org/officeDocument/2006/relationships/notesMaster" Target="notesMasters/notes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735763" cy="5032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805863" y="0"/>
            <a:ext cx="6735762" cy="503238"/>
          </a:xfrm>
          <a:prstGeom prst="rect">
            <a:avLst/>
          </a:prstGeom>
        </p:spPr>
        <p:txBody>
          <a:bodyPr vert="horz" lIns="91440" tIns="45720" rIns="91440" bIns="45720" rtlCol="0"/>
          <a:lstStyle>
            <a:lvl1pPr algn="r">
              <a:defRPr sz="1200"/>
            </a:lvl1pPr>
          </a:lstStyle>
          <a:p>
            <a:fld id="{5B827E75-DAF1-124C-BE62-DE74C05DF97F}" type="datetimeFigureOut">
              <a:rPr lang="en-US" smtClean="0"/>
              <a:t>9/4/17</a:t>
            </a:fld>
            <a:endParaRPr lang="en-US"/>
          </a:p>
        </p:txBody>
      </p:sp>
      <p:sp>
        <p:nvSpPr>
          <p:cNvPr id="4" name="Slide Image Placeholder 3"/>
          <p:cNvSpPr>
            <a:spLocks noGrp="1" noRot="1" noChangeAspect="1"/>
          </p:cNvSpPr>
          <p:nvPr>
            <p:ph type="sldImg" idx="2"/>
          </p:nvPr>
        </p:nvSpPr>
        <p:spPr>
          <a:xfrm>
            <a:off x="4857750" y="754063"/>
            <a:ext cx="5829300" cy="3771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554163" y="4778375"/>
            <a:ext cx="12436475" cy="45259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553575"/>
            <a:ext cx="6735763" cy="5032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805863" y="9553575"/>
            <a:ext cx="6735762" cy="503238"/>
          </a:xfrm>
          <a:prstGeom prst="rect">
            <a:avLst/>
          </a:prstGeom>
        </p:spPr>
        <p:txBody>
          <a:bodyPr vert="horz" lIns="91440" tIns="45720" rIns="91440" bIns="45720" rtlCol="0" anchor="b"/>
          <a:lstStyle>
            <a:lvl1pPr algn="r">
              <a:defRPr sz="1200"/>
            </a:lvl1pPr>
          </a:lstStyle>
          <a:p>
            <a:fld id="{B7EA631F-580E-534D-818B-54A79235BB8F}" type="slidenum">
              <a:rPr lang="en-US" smtClean="0"/>
              <a:t>‹#›</a:t>
            </a:fld>
            <a:endParaRPr lang="en-US"/>
          </a:p>
        </p:txBody>
      </p:sp>
    </p:spTree>
    <p:extLst>
      <p:ext uri="{BB962C8B-B14F-4D97-AF65-F5344CB8AC3E}">
        <p14:creationId xmlns:p14="http://schemas.microsoft.com/office/powerpoint/2010/main" val="2731322877"/>
      </p:ext>
    </p:extLst>
  </p:cSld>
  <p:clrMap bg1="lt1" tx1="dk1" bg2="lt2" tx2="dk2" accent1="accent1" accent2="accent2" accent3="accent3" accent4="accent4" accent5="accent5" accent6="accent6" hlink="hlink" folHlink="folHlink"/>
  <p:notesStyle>
    <a:lvl1pPr marL="0" algn="l" defTabSz="456405" rtl="0" eaLnBrk="1" latinLnBrk="0" hangingPunct="1">
      <a:defRPr sz="1100" kern="1200">
        <a:solidFill>
          <a:schemeClr val="tx1"/>
        </a:solidFill>
        <a:latin typeface="+mn-lt"/>
        <a:ea typeface="+mn-ea"/>
        <a:cs typeface="+mn-cs"/>
      </a:defRPr>
    </a:lvl1pPr>
    <a:lvl2pPr marL="456405" algn="l" defTabSz="456405" rtl="0" eaLnBrk="1" latinLnBrk="0" hangingPunct="1">
      <a:defRPr sz="1100" kern="1200">
        <a:solidFill>
          <a:schemeClr val="tx1"/>
        </a:solidFill>
        <a:latin typeface="+mn-lt"/>
        <a:ea typeface="+mn-ea"/>
        <a:cs typeface="+mn-cs"/>
      </a:defRPr>
    </a:lvl2pPr>
    <a:lvl3pPr marL="912813" algn="l" defTabSz="456405" rtl="0" eaLnBrk="1" latinLnBrk="0" hangingPunct="1">
      <a:defRPr sz="1100" kern="1200">
        <a:solidFill>
          <a:schemeClr val="tx1"/>
        </a:solidFill>
        <a:latin typeface="+mn-lt"/>
        <a:ea typeface="+mn-ea"/>
        <a:cs typeface="+mn-cs"/>
      </a:defRPr>
    </a:lvl3pPr>
    <a:lvl4pPr marL="1369210" algn="l" defTabSz="456405" rtl="0" eaLnBrk="1" latinLnBrk="0" hangingPunct="1">
      <a:defRPr sz="1100" kern="1200">
        <a:solidFill>
          <a:schemeClr val="tx1"/>
        </a:solidFill>
        <a:latin typeface="+mn-lt"/>
        <a:ea typeface="+mn-ea"/>
        <a:cs typeface="+mn-cs"/>
      </a:defRPr>
    </a:lvl4pPr>
    <a:lvl5pPr marL="1825620" algn="l" defTabSz="456405" rtl="0" eaLnBrk="1" latinLnBrk="0" hangingPunct="1">
      <a:defRPr sz="1100" kern="1200">
        <a:solidFill>
          <a:schemeClr val="tx1"/>
        </a:solidFill>
        <a:latin typeface="+mn-lt"/>
        <a:ea typeface="+mn-ea"/>
        <a:cs typeface="+mn-cs"/>
      </a:defRPr>
    </a:lvl5pPr>
    <a:lvl6pPr marL="2282025" algn="l" defTabSz="456405" rtl="0" eaLnBrk="1" latinLnBrk="0" hangingPunct="1">
      <a:defRPr sz="1100" kern="1200">
        <a:solidFill>
          <a:schemeClr val="tx1"/>
        </a:solidFill>
        <a:latin typeface="+mn-lt"/>
        <a:ea typeface="+mn-ea"/>
        <a:cs typeface="+mn-cs"/>
      </a:defRPr>
    </a:lvl6pPr>
    <a:lvl7pPr marL="2738424" algn="l" defTabSz="456405" rtl="0" eaLnBrk="1" latinLnBrk="0" hangingPunct="1">
      <a:defRPr sz="1100" kern="1200">
        <a:solidFill>
          <a:schemeClr val="tx1"/>
        </a:solidFill>
        <a:latin typeface="+mn-lt"/>
        <a:ea typeface="+mn-ea"/>
        <a:cs typeface="+mn-cs"/>
      </a:defRPr>
    </a:lvl7pPr>
    <a:lvl8pPr marL="3194829" algn="l" defTabSz="456405" rtl="0" eaLnBrk="1" latinLnBrk="0" hangingPunct="1">
      <a:defRPr sz="1100" kern="1200">
        <a:solidFill>
          <a:schemeClr val="tx1"/>
        </a:solidFill>
        <a:latin typeface="+mn-lt"/>
        <a:ea typeface="+mn-ea"/>
        <a:cs typeface="+mn-cs"/>
      </a:defRPr>
    </a:lvl8pPr>
    <a:lvl9pPr marL="3651235" algn="l" defTabSz="456405"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 Id="rId3" Type="http://schemas.openxmlformats.org/officeDocument/2006/relationships/hyperlink" Target="http://predictioncenter.or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0" y="754063"/>
            <a:ext cx="5829300" cy="3771900"/>
          </a:xfrm>
        </p:spPr>
      </p:sp>
      <p:sp>
        <p:nvSpPr>
          <p:cNvPr id="3" name="Notes Placeholder 2"/>
          <p:cNvSpPr>
            <a:spLocks noGrp="1"/>
          </p:cNvSpPr>
          <p:nvPr>
            <p:ph type="body" idx="1"/>
          </p:nvPr>
        </p:nvSpPr>
        <p:spPr/>
        <p:txBody>
          <a:bodyPr/>
          <a:lstStyle/>
          <a:p>
            <a:pPr marL="0" lvl="1" defTabSz="731006">
              <a:defRPr/>
            </a:pPr>
            <a:r>
              <a:rPr lang="en-US" sz="3500" dirty="0">
                <a:solidFill>
                  <a:srgbClr val="006600"/>
                </a:solidFill>
                <a:latin typeface="Tahoma"/>
                <a:cs typeface="Tahoma"/>
              </a:rPr>
              <a:t>http://</a:t>
            </a:r>
            <a:r>
              <a:rPr lang="en-US" sz="3500" dirty="0" err="1">
                <a:solidFill>
                  <a:srgbClr val="006600"/>
                </a:solidFill>
                <a:latin typeface="Tahoma"/>
                <a:cs typeface="Tahoma"/>
              </a:rPr>
              <a:t>kbroman.org</a:t>
            </a:r>
            <a:r>
              <a:rPr lang="en-US" sz="3500" dirty="0">
                <a:solidFill>
                  <a:srgbClr val="006600"/>
                </a:solidFill>
                <a:latin typeface="Tahoma"/>
                <a:cs typeface="Tahoma"/>
              </a:rPr>
              <a:t>/</a:t>
            </a:r>
            <a:r>
              <a:rPr lang="en-US" sz="3500" dirty="0" err="1">
                <a:solidFill>
                  <a:srgbClr val="006600"/>
                </a:solidFill>
                <a:latin typeface="Tahoma"/>
                <a:cs typeface="Tahoma"/>
              </a:rPr>
              <a:t>simple_site</a:t>
            </a:r>
            <a:r>
              <a:rPr lang="en-US" sz="3500" dirty="0">
                <a:solidFill>
                  <a:srgbClr val="006600"/>
                </a:solidFill>
                <a:latin typeface="Tahoma"/>
                <a:cs typeface="Tahoma"/>
              </a:rPr>
              <a:t>/pages/</a:t>
            </a:r>
            <a:r>
              <a:rPr lang="en-US" sz="3500" dirty="0" err="1">
                <a:solidFill>
                  <a:srgbClr val="006600"/>
                </a:solidFill>
                <a:latin typeface="Tahoma"/>
                <a:cs typeface="Tahoma"/>
              </a:rPr>
              <a:t>user_site.html</a:t>
            </a:r>
            <a:endParaRPr lang="en-US" sz="3500" dirty="0">
              <a:solidFill>
                <a:srgbClr val="006600"/>
              </a:solidFill>
              <a:latin typeface="Tahoma"/>
              <a:cs typeface="Tahoma"/>
            </a:endParaRPr>
          </a:p>
          <a:p>
            <a:endParaRPr lang="en-US" dirty="0"/>
          </a:p>
        </p:txBody>
      </p:sp>
      <p:sp>
        <p:nvSpPr>
          <p:cNvPr id="4" name="Slide Number Placeholder 3"/>
          <p:cNvSpPr>
            <a:spLocks noGrp="1"/>
          </p:cNvSpPr>
          <p:nvPr>
            <p:ph type="sldNum" sz="quarter" idx="10"/>
          </p:nvPr>
        </p:nvSpPr>
        <p:spPr/>
        <p:txBody>
          <a:bodyPr/>
          <a:lstStyle/>
          <a:p>
            <a:fld id="{41089484-3274-5840-91D5-6135E0A552A3}" type="slidenum">
              <a:rPr lang="en-US" smtClean="0"/>
              <a:t>10</a:t>
            </a:fld>
            <a:endParaRPr lang="en-US"/>
          </a:p>
        </p:txBody>
      </p:sp>
    </p:spTree>
    <p:extLst>
      <p:ext uri="{BB962C8B-B14F-4D97-AF65-F5344CB8AC3E}">
        <p14:creationId xmlns:p14="http://schemas.microsoft.com/office/powerpoint/2010/main" val="3771508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0" y="754063"/>
            <a:ext cx="5829300" cy="3771900"/>
          </a:xfrm>
        </p:spPr>
      </p:sp>
      <p:sp>
        <p:nvSpPr>
          <p:cNvPr id="3" name="Notes Placeholder 2"/>
          <p:cNvSpPr>
            <a:spLocks noGrp="1"/>
          </p:cNvSpPr>
          <p:nvPr>
            <p:ph type="body" idx="1"/>
          </p:nvPr>
        </p:nvSpPr>
        <p:spPr/>
        <p:txBody>
          <a:bodyPr/>
          <a:lstStyle/>
          <a:p>
            <a:r>
              <a:rPr lang="en-US" dirty="0" smtClean="0"/>
              <a:t>Fisher: ANOVA, Fisher’s exact test.</a:t>
            </a:r>
          </a:p>
          <a:p>
            <a:r>
              <a:rPr lang="en-US" dirty="0" smtClean="0"/>
              <a:t>Also credited with quote “correlation does not imply causation” – lifetime pipe smoker, he</a:t>
            </a:r>
            <a:r>
              <a:rPr lang="en-US" baseline="0" dirty="0" smtClean="0"/>
              <a:t> derided papers showing a link between smoking and cancer. </a:t>
            </a:r>
          </a:p>
          <a:p>
            <a:r>
              <a:rPr lang="en-US" baseline="0" dirty="0" smtClean="0"/>
              <a:t>Denning – quality control – statistical sampling</a:t>
            </a:r>
          </a:p>
          <a:p>
            <a:r>
              <a:rPr lang="en-US" baseline="0" dirty="0" err="1" smtClean="0"/>
              <a:t>Luhn</a:t>
            </a:r>
            <a:r>
              <a:rPr lang="en-US" baseline="0" dirty="0" smtClean="0"/>
              <a:t> – indexing, IR principles – use text and data to inform Business Decisions</a:t>
            </a:r>
          </a:p>
          <a:p>
            <a:r>
              <a:rPr lang="en-US" baseline="0" dirty="0" err="1" smtClean="0"/>
              <a:t>Tukey</a:t>
            </a:r>
            <a:r>
              <a:rPr lang="en-US" baseline="0" dirty="0" smtClean="0"/>
              <a:t> – exploratory data </a:t>
            </a:r>
            <a:r>
              <a:rPr lang="en-US" baseline="0" dirty="0" err="1" smtClean="0"/>
              <a:t>analsysi</a:t>
            </a:r>
            <a:r>
              <a:rPr lang="en-US" baseline="0" dirty="0" smtClean="0"/>
              <a:t> – led to S, S+ and R</a:t>
            </a:r>
          </a:p>
          <a:p>
            <a:r>
              <a:rPr lang="en-US" baseline="0" dirty="0" smtClean="0"/>
              <a:t>Howard </a:t>
            </a:r>
            <a:r>
              <a:rPr lang="en-US" baseline="0" dirty="0" err="1" smtClean="0"/>
              <a:t>Dresner</a:t>
            </a:r>
            <a:r>
              <a:rPr lang="en-US" baseline="0" dirty="0" smtClean="0"/>
              <a:t> – modern proponent of BI</a:t>
            </a:r>
          </a:p>
          <a:p>
            <a:r>
              <a:rPr lang="en-US" baseline="0" dirty="0" smtClean="0"/>
              <a:t>Tom Mitchell’s ML book – still a best-seller</a:t>
            </a:r>
          </a:p>
          <a:p>
            <a:r>
              <a:rPr lang="en-US" baseline="0" dirty="0" smtClean="0"/>
              <a:t>Fourth Paradigm – data driven science – inspired by Jim Gray’s work. </a:t>
            </a:r>
          </a:p>
          <a:p>
            <a:r>
              <a:rPr lang="en-US" baseline="0" dirty="0" smtClean="0"/>
              <a:t>Peter </a:t>
            </a:r>
            <a:r>
              <a:rPr lang="en-US" baseline="0" dirty="0" err="1" smtClean="0"/>
              <a:t>Norvig</a:t>
            </a:r>
            <a:r>
              <a:rPr lang="en-US" baseline="0" dirty="0" smtClean="0"/>
              <a:t> – simple models + lots of data &gt; complex models</a:t>
            </a:r>
          </a:p>
          <a:p>
            <a:r>
              <a:rPr lang="en-US" baseline="0" dirty="0" smtClean="0"/>
              <a:t>Data Deluge – exponential growth in data volume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E993057-5528-3549-89E2-97C5373A791C}"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711894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tx1"/>
                </a:solidFill>
                <a:latin typeface="Times" charset="0"/>
                <a:ea typeface="ＭＳ Ｐゴシック" charset="0"/>
                <a:cs typeface="ＭＳ Ｐゴシック" charset="0"/>
              </a:defRPr>
            </a:lvl1pPr>
            <a:lvl2pPr marL="1066728" indent="-410280">
              <a:defRPr sz="3400">
                <a:solidFill>
                  <a:schemeClr val="tx1"/>
                </a:solidFill>
                <a:latin typeface="Times" charset="0"/>
                <a:ea typeface="ＭＳ Ｐゴシック" charset="0"/>
              </a:defRPr>
            </a:lvl2pPr>
            <a:lvl3pPr marL="1641119" indent="-328224">
              <a:defRPr sz="3400">
                <a:solidFill>
                  <a:schemeClr val="tx1"/>
                </a:solidFill>
                <a:latin typeface="Times" charset="0"/>
                <a:ea typeface="ＭＳ Ｐゴシック" charset="0"/>
              </a:defRPr>
            </a:lvl3pPr>
            <a:lvl4pPr marL="2297567" indent="-328224">
              <a:defRPr sz="3400">
                <a:solidFill>
                  <a:schemeClr val="tx1"/>
                </a:solidFill>
                <a:latin typeface="Times" charset="0"/>
                <a:ea typeface="ＭＳ Ｐゴシック" charset="0"/>
              </a:defRPr>
            </a:lvl4pPr>
            <a:lvl5pPr marL="2954015" indent="-328224">
              <a:defRPr sz="3400">
                <a:solidFill>
                  <a:schemeClr val="tx1"/>
                </a:solidFill>
                <a:latin typeface="Times" charset="0"/>
                <a:ea typeface="ＭＳ Ｐゴシック" charset="0"/>
              </a:defRPr>
            </a:lvl5pPr>
            <a:lvl6pPr marL="3610463" indent="-328224" eaLnBrk="0" fontAlgn="base" hangingPunct="0">
              <a:spcBef>
                <a:spcPct val="0"/>
              </a:spcBef>
              <a:spcAft>
                <a:spcPct val="0"/>
              </a:spcAft>
              <a:defRPr sz="3400">
                <a:solidFill>
                  <a:schemeClr val="tx1"/>
                </a:solidFill>
                <a:latin typeface="Times" charset="0"/>
                <a:ea typeface="ＭＳ Ｐゴシック" charset="0"/>
              </a:defRPr>
            </a:lvl6pPr>
            <a:lvl7pPr marL="4266910" indent="-328224" eaLnBrk="0" fontAlgn="base" hangingPunct="0">
              <a:spcBef>
                <a:spcPct val="0"/>
              </a:spcBef>
              <a:spcAft>
                <a:spcPct val="0"/>
              </a:spcAft>
              <a:defRPr sz="3400">
                <a:solidFill>
                  <a:schemeClr val="tx1"/>
                </a:solidFill>
                <a:latin typeface="Times" charset="0"/>
                <a:ea typeface="ＭＳ Ｐゴシック" charset="0"/>
              </a:defRPr>
            </a:lvl7pPr>
            <a:lvl8pPr marL="4923358" indent="-328224" eaLnBrk="0" fontAlgn="base" hangingPunct="0">
              <a:spcBef>
                <a:spcPct val="0"/>
              </a:spcBef>
              <a:spcAft>
                <a:spcPct val="0"/>
              </a:spcAft>
              <a:defRPr sz="3400">
                <a:solidFill>
                  <a:schemeClr val="tx1"/>
                </a:solidFill>
                <a:latin typeface="Times" charset="0"/>
                <a:ea typeface="ＭＳ Ｐゴシック" charset="0"/>
              </a:defRPr>
            </a:lvl8pPr>
            <a:lvl9pPr marL="5579806" indent="-328224" eaLnBrk="0" fontAlgn="base" hangingPunct="0">
              <a:spcBef>
                <a:spcPct val="0"/>
              </a:spcBef>
              <a:spcAft>
                <a:spcPct val="0"/>
              </a:spcAft>
              <a:defRPr sz="3400">
                <a:solidFill>
                  <a:schemeClr val="tx1"/>
                </a:solidFill>
                <a:latin typeface="Times" charset="0"/>
                <a:ea typeface="ＭＳ Ｐゴシック" charset="0"/>
              </a:defRPr>
            </a:lvl9pPr>
          </a:lstStyle>
          <a:p>
            <a:fld id="{57C49C11-6E1F-FE4C-8911-A348D62D84DC}" type="slidenum">
              <a:rPr lang="en-US" sz="1700">
                <a:solidFill>
                  <a:prstClr val="black"/>
                </a:solidFill>
              </a:rPr>
              <a:pPr/>
              <a:t>36</a:t>
            </a:fld>
            <a:endParaRPr lang="en-US" sz="1700">
              <a:solidFill>
                <a:prstClr val="black"/>
              </a:solidFill>
            </a:endParaRPr>
          </a:p>
        </p:txBody>
      </p:sp>
      <p:sp>
        <p:nvSpPr>
          <p:cNvPr id="57346" name="Rectangle 2"/>
          <p:cNvSpPr>
            <a:spLocks noGrp="1" noRot="1" noChangeAspect="1" noChangeArrowheads="1" noTextEdit="1"/>
          </p:cNvSpPr>
          <p:nvPr>
            <p:ph type="sldImg"/>
          </p:nvPr>
        </p:nvSpPr>
        <p:spPr>
          <a:xfrm>
            <a:off x="4857750" y="754063"/>
            <a:ext cx="5829300" cy="3771900"/>
          </a:xfrm>
          <a:solidFill>
            <a:srgbClr val="FFFFFF"/>
          </a:solidFill>
          <a:ln/>
        </p:spPr>
      </p:sp>
      <p:sp>
        <p:nvSpPr>
          <p:cNvPr id="57347" name="Rectangle 3"/>
          <p:cNvSpPr>
            <a:spLocks noGrp="1" noChangeArrowheads="1"/>
          </p:cNvSpPr>
          <p:nvPr>
            <p:ph type="body" idx="1"/>
          </p:nvPr>
        </p:nvSpPr>
        <p:spPr>
          <a:solidFill>
            <a:srgbClr val="FFFFFF"/>
          </a:solidFill>
          <a:ln>
            <a:solidFill>
              <a:srgbClr val="000000"/>
            </a:solidFill>
          </a:ln>
        </p:spPr>
        <p:txBody>
          <a:bodyPr/>
          <a:lstStyle/>
          <a:p>
            <a:r>
              <a:rPr lang="en-US">
                <a:latin typeface="Times" charset="0"/>
                <a:ea typeface="ＭＳ Ｐゴシック" charset="0"/>
              </a:rPr>
              <a:t>http://www.cs.ucl.ac.uk/staff/D.Jones/t42morph.html</a:t>
            </a:r>
          </a:p>
          <a:p>
            <a:endParaRPr lang="en-US">
              <a:latin typeface="Times" charset="0"/>
              <a:ea typeface="ＭＳ Ｐゴシック" charset="0"/>
            </a:endParaRPr>
          </a:p>
          <a:p>
            <a:r>
              <a:rPr lang="en-US">
                <a:latin typeface="Arial" charset="0"/>
                <a:ea typeface="ＭＳ Ｐゴシック" charset="0"/>
              </a:rPr>
              <a:t>This animated GIF image shows a synthetic folding trajectory for a small alpha-helical protein (porcine NK-lysin) which was predicted using our FRAGFOLD software as part of the 2nd </a:t>
            </a:r>
            <a:r>
              <a:rPr lang="en-US" u="sng">
                <a:solidFill>
                  <a:srgbClr val="0024EF"/>
                </a:solidFill>
                <a:latin typeface="Arial" charset="0"/>
                <a:ea typeface="ＭＳ Ｐゴシック" charset="0"/>
                <a:hlinkClick r:id="rId3"/>
              </a:rPr>
              <a:t>CASP experiment</a:t>
            </a:r>
            <a:r>
              <a:rPr lang="en-US">
                <a:latin typeface="Arial" charset="0"/>
                <a:ea typeface="ＭＳ Ｐゴシック" charset="0"/>
              </a:rPr>
              <a:t> carried out in 1996. This was the first successful prediction of a novel protein fold in CASP and was also notable as being the first fold prediction method to employ fragment assembly. The basic idea of fragment assembly is to take fragments of already known protein structures and to recombine them randomly to create possible new protein folds. See the following reference for more details:Jones, D.T. (1997) Successful ab initio prediction of the tertiary structure of NK-Lysin using multiple sequences and recognized supersecondary structural motifs. PROTEINS. Suppl. 1, 185-191.</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0" y="754063"/>
            <a:ext cx="5829300"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139C77-3D37-CE4F-B8E6-17579B145370}" type="slidenum">
              <a:rPr lang="en-US" smtClean="0">
                <a:solidFill>
                  <a:prstClr val="black"/>
                </a:solidFill>
                <a:latin typeface="Calibri"/>
              </a:rPr>
              <a:pPr/>
              <a:t>38</a:t>
            </a:fld>
            <a:endParaRPr lang="en-US">
              <a:solidFill>
                <a:prstClr val="black"/>
              </a:solidFill>
              <a:latin typeface="Calibri"/>
            </a:endParaRPr>
          </a:p>
        </p:txBody>
      </p:sp>
    </p:spTree>
    <p:extLst>
      <p:ext uri="{BB962C8B-B14F-4D97-AF65-F5344CB8AC3E}">
        <p14:creationId xmlns:p14="http://schemas.microsoft.com/office/powerpoint/2010/main" val="980326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65860" y="3118170"/>
            <a:ext cx="1321308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331720" y="5632770"/>
            <a:ext cx="1088136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9/4/17</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399726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65860" y="3118170"/>
            <a:ext cx="1321308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331720" y="5632770"/>
            <a:ext cx="1088136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12091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3563545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777240" y="2313498"/>
            <a:ext cx="6761988"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005572" y="2313498"/>
            <a:ext cx="6761988"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804687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3035483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1761141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65860" y="3118170"/>
            <a:ext cx="1321308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331720" y="5632770"/>
            <a:ext cx="1088136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642607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830069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777240" y="2313498"/>
            <a:ext cx="6761988"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005572" y="2313498"/>
            <a:ext cx="6761988"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973433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6888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9/4/17</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9602079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65860" y="3118170"/>
            <a:ext cx="1321308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331720" y="5632770"/>
            <a:ext cx="1088136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4502547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81199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777240" y="2313498"/>
            <a:ext cx="6761988"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005572" y="2313498"/>
            <a:ext cx="6761988"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6682673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601151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6173237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65860" y="3124642"/>
            <a:ext cx="13213080" cy="2156038"/>
          </a:xfrm>
        </p:spPr>
        <p:txBody>
          <a:bodyPr/>
          <a:lstStyle/>
          <a:p>
            <a:r>
              <a:rPr lang="en-US" smtClean="0"/>
              <a:t>Click to edit Master title style</a:t>
            </a:r>
            <a:endParaRPr lang="en-US"/>
          </a:p>
        </p:txBody>
      </p:sp>
      <p:sp>
        <p:nvSpPr>
          <p:cNvPr id="3" name="Subtitle 2"/>
          <p:cNvSpPr>
            <a:spLocks noGrp="1"/>
          </p:cNvSpPr>
          <p:nvPr>
            <p:ph type="subTitle" idx="1"/>
          </p:nvPr>
        </p:nvSpPr>
        <p:spPr>
          <a:xfrm>
            <a:off x="2331720" y="5699760"/>
            <a:ext cx="10881360" cy="2570480"/>
          </a:xfrm>
        </p:spPr>
        <p:txBody>
          <a:bodyPr/>
          <a:lstStyle>
            <a:lvl1pPr marL="0" indent="0" algn="ctr">
              <a:buNone/>
              <a:defRPr>
                <a:solidFill>
                  <a:schemeClr val="tx1">
                    <a:tint val="75000"/>
                  </a:schemeClr>
                </a:solidFill>
              </a:defRPr>
            </a:lvl1pPr>
            <a:lvl2pPr marL="730650" indent="0" algn="ctr">
              <a:buNone/>
              <a:defRPr>
                <a:solidFill>
                  <a:schemeClr val="tx1">
                    <a:tint val="75000"/>
                  </a:schemeClr>
                </a:solidFill>
              </a:defRPr>
            </a:lvl2pPr>
            <a:lvl3pPr marL="1461287" indent="0" algn="ctr">
              <a:buNone/>
              <a:defRPr>
                <a:solidFill>
                  <a:schemeClr val="tx1">
                    <a:tint val="75000"/>
                  </a:schemeClr>
                </a:solidFill>
              </a:defRPr>
            </a:lvl3pPr>
            <a:lvl4pPr marL="2191935" indent="0" algn="ctr">
              <a:buNone/>
              <a:defRPr>
                <a:solidFill>
                  <a:schemeClr val="tx1">
                    <a:tint val="75000"/>
                  </a:schemeClr>
                </a:solidFill>
              </a:defRPr>
            </a:lvl4pPr>
            <a:lvl5pPr marL="2922577" indent="0" algn="ctr">
              <a:buNone/>
              <a:defRPr>
                <a:solidFill>
                  <a:schemeClr val="tx1">
                    <a:tint val="75000"/>
                  </a:schemeClr>
                </a:solidFill>
              </a:defRPr>
            </a:lvl5pPr>
            <a:lvl6pPr marL="3653222" indent="0" algn="ctr">
              <a:buNone/>
              <a:defRPr>
                <a:solidFill>
                  <a:schemeClr val="tx1">
                    <a:tint val="75000"/>
                  </a:schemeClr>
                </a:solidFill>
              </a:defRPr>
            </a:lvl6pPr>
            <a:lvl7pPr marL="4383865" indent="0" algn="ctr">
              <a:buNone/>
              <a:defRPr>
                <a:solidFill>
                  <a:schemeClr val="tx1">
                    <a:tint val="75000"/>
                  </a:schemeClr>
                </a:solidFill>
              </a:defRPr>
            </a:lvl7pPr>
            <a:lvl8pPr marL="5114512" indent="0" algn="ctr">
              <a:buNone/>
              <a:defRPr>
                <a:solidFill>
                  <a:schemeClr val="tx1">
                    <a:tint val="75000"/>
                  </a:schemeClr>
                </a:solidFill>
              </a:defRPr>
            </a:lvl8pPr>
            <a:lvl9pPr marL="584515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820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00"/>
            <a:r>
              <a:rPr lang="en-US" spc="-6" smtClean="0">
                <a:solidFill>
                  <a:prstClr val="black">
                    <a:tint val="75000"/>
                  </a:prstClr>
                </a:solidFill>
                <a:latin typeface="Calibri"/>
              </a:rPr>
              <a:t>Assistant </a:t>
            </a:r>
            <a:r>
              <a:rPr lang="en-US" spc="-22"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720">
              <a:spcBef>
                <a:spcPts val="144"/>
              </a:spcBef>
            </a:pPr>
            <a:fld id="{81D60167-4931-47E6-BA6A-407CBD079E47}" type="slidenum">
              <a:rPr lang="uk-UA" smtClean="0">
                <a:solidFill>
                  <a:prstClr val="black">
                    <a:tint val="75000"/>
                  </a:prstClr>
                </a:solidFill>
                <a:latin typeface="Calibri"/>
              </a:rPr>
              <a:pPr marL="174720">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12899334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820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00"/>
            <a:r>
              <a:rPr lang="en-US" spc="-6" smtClean="0">
                <a:solidFill>
                  <a:prstClr val="black">
                    <a:tint val="75000"/>
                  </a:prstClr>
                </a:solidFill>
                <a:latin typeface="Calibri"/>
              </a:rPr>
              <a:t>Assistant </a:t>
            </a:r>
            <a:r>
              <a:rPr lang="en-US" spc="-22"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720">
              <a:spcBef>
                <a:spcPts val="144"/>
              </a:spcBef>
            </a:pPr>
            <a:fld id="{81D60167-4931-47E6-BA6A-407CBD079E47}" type="slidenum">
              <a:rPr lang="uk-UA" smtClean="0">
                <a:solidFill>
                  <a:prstClr val="black">
                    <a:tint val="75000"/>
                  </a:prstClr>
                </a:solidFill>
                <a:latin typeface="Calibri"/>
              </a:rPr>
              <a:pPr marL="174720">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18662009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7932" y="6463454"/>
            <a:ext cx="13213080" cy="1997710"/>
          </a:xfrm>
        </p:spPr>
        <p:txBody>
          <a:bodyPr anchor="t"/>
          <a:lstStyle>
            <a:lvl1pPr algn="l">
              <a:defRPr sz="6500" b="1" cap="all"/>
            </a:lvl1pPr>
          </a:lstStyle>
          <a:p>
            <a:r>
              <a:rPr lang="en-US" smtClean="0"/>
              <a:t>Click to edit Master title style</a:t>
            </a:r>
            <a:endParaRPr lang="en-US"/>
          </a:p>
        </p:txBody>
      </p:sp>
      <p:sp>
        <p:nvSpPr>
          <p:cNvPr id="3" name="Text Placeholder 2"/>
          <p:cNvSpPr>
            <a:spLocks noGrp="1"/>
          </p:cNvSpPr>
          <p:nvPr>
            <p:ph type="body" idx="1"/>
          </p:nvPr>
        </p:nvSpPr>
        <p:spPr>
          <a:xfrm>
            <a:off x="1227932" y="4263181"/>
            <a:ext cx="13213080" cy="2200274"/>
          </a:xfrm>
        </p:spPr>
        <p:txBody>
          <a:bodyPr anchor="b"/>
          <a:lstStyle>
            <a:lvl1pPr marL="0" indent="0">
              <a:buNone/>
              <a:defRPr sz="3200">
                <a:solidFill>
                  <a:schemeClr val="tx1">
                    <a:tint val="75000"/>
                  </a:schemeClr>
                </a:solidFill>
              </a:defRPr>
            </a:lvl1pPr>
            <a:lvl2pPr marL="730650" indent="0">
              <a:buNone/>
              <a:defRPr sz="2900">
                <a:solidFill>
                  <a:schemeClr val="tx1">
                    <a:tint val="75000"/>
                  </a:schemeClr>
                </a:solidFill>
              </a:defRPr>
            </a:lvl2pPr>
            <a:lvl3pPr marL="1461287" indent="0">
              <a:buNone/>
              <a:defRPr sz="2600">
                <a:solidFill>
                  <a:schemeClr val="tx1">
                    <a:tint val="75000"/>
                  </a:schemeClr>
                </a:solidFill>
              </a:defRPr>
            </a:lvl3pPr>
            <a:lvl4pPr marL="2191935" indent="0">
              <a:buNone/>
              <a:defRPr sz="2200">
                <a:solidFill>
                  <a:schemeClr val="tx1">
                    <a:tint val="75000"/>
                  </a:schemeClr>
                </a:solidFill>
              </a:defRPr>
            </a:lvl4pPr>
            <a:lvl5pPr marL="2922577" indent="0">
              <a:buNone/>
              <a:defRPr sz="2200">
                <a:solidFill>
                  <a:schemeClr val="tx1">
                    <a:tint val="75000"/>
                  </a:schemeClr>
                </a:solidFill>
              </a:defRPr>
            </a:lvl5pPr>
            <a:lvl6pPr marL="3653222" indent="0">
              <a:buNone/>
              <a:defRPr sz="2200">
                <a:solidFill>
                  <a:schemeClr val="tx1">
                    <a:tint val="75000"/>
                  </a:schemeClr>
                </a:solidFill>
              </a:defRPr>
            </a:lvl6pPr>
            <a:lvl7pPr marL="4383865" indent="0">
              <a:buNone/>
              <a:defRPr sz="2200">
                <a:solidFill>
                  <a:schemeClr val="tx1">
                    <a:tint val="75000"/>
                  </a:schemeClr>
                </a:solidFill>
              </a:defRPr>
            </a:lvl7pPr>
            <a:lvl8pPr marL="5114512" indent="0">
              <a:buNone/>
              <a:defRPr sz="2200">
                <a:solidFill>
                  <a:schemeClr val="tx1">
                    <a:tint val="75000"/>
                  </a:schemeClr>
                </a:solidFill>
              </a:defRPr>
            </a:lvl8pPr>
            <a:lvl9pPr marL="5845155" indent="0">
              <a:buNone/>
              <a:defRPr sz="2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820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00"/>
            <a:r>
              <a:rPr lang="en-US" spc="-6" smtClean="0">
                <a:solidFill>
                  <a:prstClr val="black">
                    <a:tint val="75000"/>
                  </a:prstClr>
                </a:solidFill>
                <a:latin typeface="Calibri"/>
              </a:rPr>
              <a:t>Assistant </a:t>
            </a:r>
            <a:r>
              <a:rPr lang="en-US" spc="-22"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720">
              <a:spcBef>
                <a:spcPts val="144"/>
              </a:spcBef>
            </a:pPr>
            <a:fld id="{81D60167-4931-47E6-BA6A-407CBD079E47}" type="slidenum">
              <a:rPr lang="uk-UA" smtClean="0">
                <a:solidFill>
                  <a:prstClr val="black">
                    <a:tint val="75000"/>
                  </a:prstClr>
                </a:solidFill>
                <a:latin typeface="Calibri"/>
              </a:rPr>
              <a:pPr marL="174720">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6142687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77240" y="2346989"/>
            <a:ext cx="6865620" cy="6638079"/>
          </a:xfrm>
        </p:spPr>
        <p:txBody>
          <a:bodyPr/>
          <a:lstStyle>
            <a:lvl1pPr>
              <a:defRPr sz="4500"/>
            </a:lvl1pPr>
            <a:lvl2pPr>
              <a:defRPr sz="37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901940" y="2346989"/>
            <a:ext cx="6865620" cy="6638079"/>
          </a:xfrm>
        </p:spPr>
        <p:txBody>
          <a:bodyPr/>
          <a:lstStyle>
            <a:lvl1pPr>
              <a:defRPr sz="4500"/>
            </a:lvl1pPr>
            <a:lvl2pPr>
              <a:defRPr sz="37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820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00"/>
            <a:r>
              <a:rPr lang="en-US" spc="-6" smtClean="0">
                <a:solidFill>
                  <a:prstClr val="black">
                    <a:tint val="75000"/>
                  </a:prstClr>
                </a:solidFill>
                <a:latin typeface="Calibri"/>
              </a:rPr>
              <a:t>Assistant </a:t>
            </a:r>
            <a:r>
              <a:rPr lang="en-US" spc="-22"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74720">
              <a:spcBef>
                <a:spcPts val="144"/>
              </a:spcBef>
            </a:pPr>
            <a:fld id="{81D60167-4931-47E6-BA6A-407CBD079E47}" type="slidenum">
              <a:rPr lang="uk-UA" smtClean="0">
                <a:solidFill>
                  <a:prstClr val="black">
                    <a:tint val="75000"/>
                  </a:prstClr>
                </a:solidFill>
                <a:latin typeface="Calibri"/>
              </a:rPr>
              <a:pPr marL="174720">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86113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777240" y="2313498"/>
            <a:ext cx="6761988"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005572" y="2313498"/>
            <a:ext cx="6761988"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9/4/17</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77242" y="2251499"/>
            <a:ext cx="6868320" cy="938318"/>
          </a:xfrm>
        </p:spPr>
        <p:txBody>
          <a:bodyPr anchor="b"/>
          <a:lstStyle>
            <a:lvl1pPr marL="0" indent="0">
              <a:buNone/>
              <a:defRPr sz="3700" b="1"/>
            </a:lvl1pPr>
            <a:lvl2pPr marL="730650" indent="0">
              <a:buNone/>
              <a:defRPr sz="3200" b="1"/>
            </a:lvl2pPr>
            <a:lvl3pPr marL="1461287" indent="0">
              <a:buNone/>
              <a:defRPr sz="2900" b="1"/>
            </a:lvl3pPr>
            <a:lvl4pPr marL="2191935" indent="0">
              <a:buNone/>
              <a:defRPr sz="2600" b="1"/>
            </a:lvl4pPr>
            <a:lvl5pPr marL="2922577" indent="0">
              <a:buNone/>
              <a:defRPr sz="2600" b="1"/>
            </a:lvl5pPr>
            <a:lvl6pPr marL="3653222" indent="0">
              <a:buNone/>
              <a:defRPr sz="2600" b="1"/>
            </a:lvl6pPr>
            <a:lvl7pPr marL="4383865" indent="0">
              <a:buNone/>
              <a:defRPr sz="2600" b="1"/>
            </a:lvl7pPr>
            <a:lvl8pPr marL="5114512" indent="0">
              <a:buNone/>
              <a:defRPr sz="2600" b="1"/>
            </a:lvl8pPr>
            <a:lvl9pPr marL="5845155" indent="0">
              <a:buNone/>
              <a:defRPr sz="2600" b="1"/>
            </a:lvl9pPr>
          </a:lstStyle>
          <a:p>
            <a:pPr lvl="0"/>
            <a:r>
              <a:rPr lang="en-US" smtClean="0"/>
              <a:t>Click to edit Master text styles</a:t>
            </a:r>
          </a:p>
        </p:txBody>
      </p:sp>
      <p:sp>
        <p:nvSpPr>
          <p:cNvPr id="4" name="Content Placeholder 3"/>
          <p:cNvSpPr>
            <a:spLocks noGrp="1"/>
          </p:cNvSpPr>
          <p:nvPr>
            <p:ph sz="half" idx="2"/>
          </p:nvPr>
        </p:nvSpPr>
        <p:spPr>
          <a:xfrm>
            <a:off x="777242" y="3189817"/>
            <a:ext cx="6868320" cy="5795222"/>
          </a:xfrm>
        </p:spPr>
        <p:txBody>
          <a:bodyPr/>
          <a:lstStyle>
            <a:lvl1pPr>
              <a:defRPr sz="37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896544" y="2251499"/>
            <a:ext cx="6871018" cy="938318"/>
          </a:xfrm>
        </p:spPr>
        <p:txBody>
          <a:bodyPr anchor="b"/>
          <a:lstStyle>
            <a:lvl1pPr marL="0" indent="0">
              <a:buNone/>
              <a:defRPr sz="3700" b="1"/>
            </a:lvl1pPr>
            <a:lvl2pPr marL="730650" indent="0">
              <a:buNone/>
              <a:defRPr sz="3200" b="1"/>
            </a:lvl2pPr>
            <a:lvl3pPr marL="1461287" indent="0">
              <a:buNone/>
              <a:defRPr sz="2900" b="1"/>
            </a:lvl3pPr>
            <a:lvl4pPr marL="2191935" indent="0">
              <a:buNone/>
              <a:defRPr sz="2600" b="1"/>
            </a:lvl4pPr>
            <a:lvl5pPr marL="2922577" indent="0">
              <a:buNone/>
              <a:defRPr sz="2600" b="1"/>
            </a:lvl5pPr>
            <a:lvl6pPr marL="3653222" indent="0">
              <a:buNone/>
              <a:defRPr sz="2600" b="1"/>
            </a:lvl6pPr>
            <a:lvl7pPr marL="4383865" indent="0">
              <a:buNone/>
              <a:defRPr sz="2600" b="1"/>
            </a:lvl7pPr>
            <a:lvl8pPr marL="5114512" indent="0">
              <a:buNone/>
              <a:defRPr sz="2600" b="1"/>
            </a:lvl8pPr>
            <a:lvl9pPr marL="5845155" indent="0">
              <a:buNone/>
              <a:defRPr sz="2600" b="1"/>
            </a:lvl9pPr>
          </a:lstStyle>
          <a:p>
            <a:pPr lvl="0"/>
            <a:r>
              <a:rPr lang="en-US" smtClean="0"/>
              <a:t>Click to edit Master text styles</a:t>
            </a:r>
          </a:p>
        </p:txBody>
      </p:sp>
      <p:sp>
        <p:nvSpPr>
          <p:cNvPr id="6" name="Content Placeholder 5"/>
          <p:cNvSpPr>
            <a:spLocks noGrp="1"/>
          </p:cNvSpPr>
          <p:nvPr>
            <p:ph sz="quarter" idx="4"/>
          </p:nvPr>
        </p:nvSpPr>
        <p:spPr>
          <a:xfrm>
            <a:off x="7896544" y="3189817"/>
            <a:ext cx="6871018" cy="5795222"/>
          </a:xfrm>
        </p:spPr>
        <p:txBody>
          <a:bodyPr/>
          <a:lstStyle>
            <a:lvl1pPr>
              <a:defRPr sz="37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pPr marL="1820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00"/>
            <a:r>
              <a:rPr lang="en-US" spc="-6" smtClean="0">
                <a:solidFill>
                  <a:prstClr val="black">
                    <a:tint val="75000"/>
                  </a:prstClr>
                </a:solidFill>
                <a:latin typeface="Calibri"/>
              </a:rPr>
              <a:t>Assistant </a:t>
            </a:r>
            <a:r>
              <a:rPr lang="en-US" spc="-22"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pPr marL="174720">
              <a:spcBef>
                <a:spcPts val="144"/>
              </a:spcBef>
            </a:pPr>
            <a:fld id="{81D60167-4931-47E6-BA6A-407CBD079E47}" type="slidenum">
              <a:rPr lang="uk-UA" smtClean="0">
                <a:solidFill>
                  <a:prstClr val="black">
                    <a:tint val="75000"/>
                  </a:prstClr>
                </a:solidFill>
                <a:latin typeface="Calibri"/>
              </a:rPr>
              <a:pPr marL="174720">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2554216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pPr marL="1820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00"/>
            <a:r>
              <a:rPr lang="en-US" spc="-6" smtClean="0">
                <a:solidFill>
                  <a:prstClr val="black">
                    <a:tint val="75000"/>
                  </a:prstClr>
                </a:solidFill>
                <a:latin typeface="Calibri"/>
              </a:rPr>
              <a:t>Assistant </a:t>
            </a:r>
            <a:r>
              <a:rPr lang="en-US" spc="-22"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pPr marL="174720">
              <a:spcBef>
                <a:spcPts val="144"/>
              </a:spcBef>
            </a:pPr>
            <a:fld id="{81D60167-4931-47E6-BA6A-407CBD079E47}" type="slidenum">
              <a:rPr lang="uk-UA" smtClean="0">
                <a:solidFill>
                  <a:prstClr val="black">
                    <a:tint val="75000"/>
                  </a:prstClr>
                </a:solidFill>
                <a:latin typeface="Calibri"/>
              </a:rPr>
              <a:pPr marL="174720">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6984939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pPr marL="1820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00"/>
            <a:r>
              <a:rPr lang="en-US" spc="-6" smtClean="0">
                <a:solidFill>
                  <a:prstClr val="black">
                    <a:tint val="75000"/>
                  </a:prstClr>
                </a:solidFill>
                <a:latin typeface="Calibri"/>
              </a:rPr>
              <a:t>Assistant </a:t>
            </a:r>
            <a:r>
              <a:rPr lang="en-US" spc="-22"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pPr marL="174720">
              <a:spcBef>
                <a:spcPts val="144"/>
              </a:spcBef>
            </a:pPr>
            <a:fld id="{81D60167-4931-47E6-BA6A-407CBD079E47}" type="slidenum">
              <a:rPr lang="uk-UA" smtClean="0">
                <a:solidFill>
                  <a:prstClr val="black">
                    <a:tint val="75000"/>
                  </a:prstClr>
                </a:solidFill>
                <a:latin typeface="Calibri"/>
              </a:rPr>
              <a:pPr marL="174720">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0533658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4" y="400472"/>
            <a:ext cx="5114132" cy="1704340"/>
          </a:xfrm>
        </p:spPr>
        <p:txBody>
          <a:bodyPr anchor="b"/>
          <a:lstStyle>
            <a:lvl1pPr algn="l">
              <a:defRPr sz="3200" b="1"/>
            </a:lvl1pPr>
          </a:lstStyle>
          <a:p>
            <a:r>
              <a:rPr lang="en-US" smtClean="0"/>
              <a:t>Click to edit Master title style</a:t>
            </a:r>
            <a:endParaRPr lang="en-US"/>
          </a:p>
        </p:txBody>
      </p:sp>
      <p:sp>
        <p:nvSpPr>
          <p:cNvPr id="3" name="Content Placeholder 2"/>
          <p:cNvSpPr>
            <a:spLocks noGrp="1"/>
          </p:cNvSpPr>
          <p:nvPr>
            <p:ph idx="1"/>
          </p:nvPr>
        </p:nvSpPr>
        <p:spPr>
          <a:xfrm>
            <a:off x="6077601" y="400475"/>
            <a:ext cx="8689975" cy="8584566"/>
          </a:xfrm>
        </p:spPr>
        <p:txBody>
          <a:bodyPr/>
          <a:lstStyle>
            <a:lvl1pPr>
              <a:defRPr sz="5200"/>
            </a:lvl1pPr>
            <a:lvl2pPr>
              <a:defRPr sz="4500"/>
            </a:lvl2pPr>
            <a:lvl3pPr>
              <a:defRPr sz="37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77244" y="2104815"/>
            <a:ext cx="5114132" cy="6880226"/>
          </a:xfrm>
        </p:spPr>
        <p:txBody>
          <a:bodyPr/>
          <a:lstStyle>
            <a:lvl1pPr marL="0" indent="0">
              <a:buNone/>
              <a:defRPr sz="2200"/>
            </a:lvl1pPr>
            <a:lvl2pPr marL="730650" indent="0">
              <a:buNone/>
              <a:defRPr sz="1900"/>
            </a:lvl2pPr>
            <a:lvl3pPr marL="1461287" indent="0">
              <a:buNone/>
              <a:defRPr sz="1600"/>
            </a:lvl3pPr>
            <a:lvl4pPr marL="2191935" indent="0">
              <a:buNone/>
              <a:defRPr sz="1400"/>
            </a:lvl4pPr>
            <a:lvl5pPr marL="2922577" indent="0">
              <a:buNone/>
              <a:defRPr sz="1400"/>
            </a:lvl5pPr>
            <a:lvl6pPr marL="3653222" indent="0">
              <a:buNone/>
              <a:defRPr sz="1400"/>
            </a:lvl6pPr>
            <a:lvl7pPr marL="4383865" indent="0">
              <a:buNone/>
              <a:defRPr sz="1400"/>
            </a:lvl7pPr>
            <a:lvl8pPr marL="5114512" indent="0">
              <a:buNone/>
              <a:defRPr sz="1400"/>
            </a:lvl8pPr>
            <a:lvl9pPr marL="5845155" indent="0">
              <a:buNone/>
              <a:defRPr sz="14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820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00"/>
            <a:r>
              <a:rPr lang="en-US" spc="-6" smtClean="0">
                <a:solidFill>
                  <a:prstClr val="black">
                    <a:tint val="75000"/>
                  </a:prstClr>
                </a:solidFill>
                <a:latin typeface="Calibri"/>
              </a:rPr>
              <a:t>Assistant </a:t>
            </a:r>
            <a:r>
              <a:rPr lang="en-US" spc="-22"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74720">
              <a:spcBef>
                <a:spcPts val="144"/>
              </a:spcBef>
            </a:pPr>
            <a:fld id="{81D60167-4931-47E6-BA6A-407CBD079E47}" type="slidenum">
              <a:rPr lang="uk-UA" smtClean="0">
                <a:solidFill>
                  <a:prstClr val="black">
                    <a:tint val="75000"/>
                  </a:prstClr>
                </a:solidFill>
                <a:latin typeface="Calibri"/>
              </a:rPr>
              <a:pPr marL="174720">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7138281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6890" y="7040880"/>
            <a:ext cx="9326880" cy="831216"/>
          </a:xfrm>
        </p:spPr>
        <p:txBody>
          <a:bodyPr anchor="b"/>
          <a:lstStyle>
            <a:lvl1pPr algn="l">
              <a:defRPr sz="3200" b="1"/>
            </a:lvl1pPr>
          </a:lstStyle>
          <a:p>
            <a:r>
              <a:rPr lang="en-US" smtClean="0"/>
              <a:t>Click to edit Master title style</a:t>
            </a:r>
            <a:endParaRPr lang="en-US"/>
          </a:p>
        </p:txBody>
      </p:sp>
      <p:sp>
        <p:nvSpPr>
          <p:cNvPr id="3" name="Picture Placeholder 2"/>
          <p:cNvSpPr>
            <a:spLocks noGrp="1"/>
          </p:cNvSpPr>
          <p:nvPr>
            <p:ph type="pic" idx="1"/>
          </p:nvPr>
        </p:nvSpPr>
        <p:spPr>
          <a:xfrm>
            <a:off x="3046890" y="898738"/>
            <a:ext cx="9326880" cy="6035040"/>
          </a:xfrm>
        </p:spPr>
        <p:txBody>
          <a:bodyPr/>
          <a:lstStyle>
            <a:lvl1pPr marL="0" indent="0">
              <a:buNone/>
              <a:defRPr sz="5200"/>
            </a:lvl1pPr>
            <a:lvl2pPr marL="730650" indent="0">
              <a:buNone/>
              <a:defRPr sz="4500"/>
            </a:lvl2pPr>
            <a:lvl3pPr marL="1461287" indent="0">
              <a:buNone/>
              <a:defRPr sz="3700"/>
            </a:lvl3pPr>
            <a:lvl4pPr marL="2191935" indent="0">
              <a:buNone/>
              <a:defRPr sz="3200"/>
            </a:lvl4pPr>
            <a:lvl5pPr marL="2922577" indent="0">
              <a:buNone/>
              <a:defRPr sz="3200"/>
            </a:lvl5pPr>
            <a:lvl6pPr marL="3653222" indent="0">
              <a:buNone/>
              <a:defRPr sz="3200"/>
            </a:lvl6pPr>
            <a:lvl7pPr marL="4383865" indent="0">
              <a:buNone/>
              <a:defRPr sz="3200"/>
            </a:lvl7pPr>
            <a:lvl8pPr marL="5114512" indent="0">
              <a:buNone/>
              <a:defRPr sz="3200"/>
            </a:lvl8pPr>
            <a:lvl9pPr marL="5845155" indent="0">
              <a:buNone/>
              <a:defRPr sz="3200"/>
            </a:lvl9pPr>
          </a:lstStyle>
          <a:p>
            <a:endParaRPr lang="en-US"/>
          </a:p>
        </p:txBody>
      </p:sp>
      <p:sp>
        <p:nvSpPr>
          <p:cNvPr id="4" name="Text Placeholder 3"/>
          <p:cNvSpPr>
            <a:spLocks noGrp="1"/>
          </p:cNvSpPr>
          <p:nvPr>
            <p:ph type="body" sz="half" idx="2"/>
          </p:nvPr>
        </p:nvSpPr>
        <p:spPr>
          <a:xfrm>
            <a:off x="3046890" y="7872096"/>
            <a:ext cx="9326880" cy="1180464"/>
          </a:xfrm>
        </p:spPr>
        <p:txBody>
          <a:bodyPr/>
          <a:lstStyle>
            <a:lvl1pPr marL="0" indent="0">
              <a:buNone/>
              <a:defRPr sz="2200"/>
            </a:lvl1pPr>
            <a:lvl2pPr marL="730650" indent="0">
              <a:buNone/>
              <a:defRPr sz="1900"/>
            </a:lvl2pPr>
            <a:lvl3pPr marL="1461287" indent="0">
              <a:buNone/>
              <a:defRPr sz="1600"/>
            </a:lvl3pPr>
            <a:lvl4pPr marL="2191935" indent="0">
              <a:buNone/>
              <a:defRPr sz="1400"/>
            </a:lvl4pPr>
            <a:lvl5pPr marL="2922577" indent="0">
              <a:buNone/>
              <a:defRPr sz="1400"/>
            </a:lvl5pPr>
            <a:lvl6pPr marL="3653222" indent="0">
              <a:buNone/>
              <a:defRPr sz="1400"/>
            </a:lvl6pPr>
            <a:lvl7pPr marL="4383865" indent="0">
              <a:buNone/>
              <a:defRPr sz="1400"/>
            </a:lvl7pPr>
            <a:lvl8pPr marL="5114512" indent="0">
              <a:buNone/>
              <a:defRPr sz="1400"/>
            </a:lvl8pPr>
            <a:lvl9pPr marL="5845155" indent="0">
              <a:buNone/>
              <a:defRPr sz="14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820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00"/>
            <a:r>
              <a:rPr lang="en-US" spc="-6" smtClean="0">
                <a:solidFill>
                  <a:prstClr val="black">
                    <a:tint val="75000"/>
                  </a:prstClr>
                </a:solidFill>
                <a:latin typeface="Calibri"/>
              </a:rPr>
              <a:t>Assistant </a:t>
            </a:r>
            <a:r>
              <a:rPr lang="en-US" spc="-22"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74720">
              <a:spcBef>
                <a:spcPts val="144"/>
              </a:spcBef>
            </a:pPr>
            <a:fld id="{81D60167-4931-47E6-BA6A-407CBD079E47}" type="slidenum">
              <a:rPr lang="uk-UA" smtClean="0">
                <a:solidFill>
                  <a:prstClr val="black">
                    <a:tint val="75000"/>
                  </a:prstClr>
                </a:solidFill>
                <a:latin typeface="Calibri"/>
              </a:rPr>
              <a:pPr marL="174720">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17458081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820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00"/>
            <a:r>
              <a:rPr lang="en-US" spc="-6" smtClean="0">
                <a:solidFill>
                  <a:prstClr val="black">
                    <a:tint val="75000"/>
                  </a:prstClr>
                </a:solidFill>
                <a:latin typeface="Calibri"/>
              </a:rPr>
              <a:t>Assistant </a:t>
            </a:r>
            <a:r>
              <a:rPr lang="en-US" spc="-22"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720">
              <a:spcBef>
                <a:spcPts val="144"/>
              </a:spcBef>
            </a:pPr>
            <a:fld id="{81D60167-4931-47E6-BA6A-407CBD079E47}" type="slidenum">
              <a:rPr lang="uk-UA" smtClean="0">
                <a:solidFill>
                  <a:prstClr val="black">
                    <a:tint val="75000"/>
                  </a:prstClr>
                </a:solidFill>
                <a:latin typeface="Calibri"/>
              </a:rPr>
              <a:pPr marL="174720">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7018103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69980" y="402819"/>
            <a:ext cx="3497580" cy="8582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77240" y="402819"/>
            <a:ext cx="10233660" cy="85822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820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00"/>
            <a:r>
              <a:rPr lang="en-US" spc="-6" smtClean="0">
                <a:solidFill>
                  <a:prstClr val="black">
                    <a:tint val="75000"/>
                  </a:prstClr>
                </a:solidFill>
                <a:latin typeface="Calibri"/>
              </a:rPr>
              <a:t>Assistant </a:t>
            </a:r>
            <a:r>
              <a:rPr lang="en-US" spc="-22"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720">
              <a:spcBef>
                <a:spcPts val="144"/>
              </a:spcBef>
            </a:pPr>
            <a:fld id="{81D60167-4931-47E6-BA6A-407CBD079E47}" type="slidenum">
              <a:rPr lang="uk-UA" smtClean="0">
                <a:solidFill>
                  <a:prstClr val="black">
                    <a:tint val="75000"/>
                  </a:prstClr>
                </a:solidFill>
                <a:latin typeface="Calibri"/>
              </a:rPr>
              <a:pPr marL="174720">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7950624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65860" y="3124625"/>
            <a:ext cx="13213080" cy="2156038"/>
          </a:xfrm>
        </p:spPr>
        <p:txBody>
          <a:bodyPr/>
          <a:lstStyle/>
          <a:p>
            <a:r>
              <a:rPr lang="en-US" smtClean="0"/>
              <a:t>Click to edit Master title style</a:t>
            </a:r>
            <a:endParaRPr lang="en-US"/>
          </a:p>
        </p:txBody>
      </p:sp>
      <p:sp>
        <p:nvSpPr>
          <p:cNvPr id="3" name="Subtitle 2"/>
          <p:cNvSpPr>
            <a:spLocks noGrp="1"/>
          </p:cNvSpPr>
          <p:nvPr>
            <p:ph type="subTitle" idx="1"/>
          </p:nvPr>
        </p:nvSpPr>
        <p:spPr>
          <a:xfrm>
            <a:off x="2331720" y="5699760"/>
            <a:ext cx="10881360" cy="2570480"/>
          </a:xfrm>
        </p:spPr>
        <p:txBody>
          <a:bodyPr/>
          <a:lstStyle>
            <a:lvl1pPr marL="0" indent="0" algn="ctr">
              <a:buNone/>
              <a:defRPr>
                <a:solidFill>
                  <a:schemeClr val="tx1">
                    <a:tint val="75000"/>
                  </a:schemeClr>
                </a:solidFill>
              </a:defRPr>
            </a:lvl1pPr>
            <a:lvl2pPr marL="730650" indent="0" algn="ctr">
              <a:buNone/>
              <a:defRPr>
                <a:solidFill>
                  <a:schemeClr val="tx1">
                    <a:tint val="75000"/>
                  </a:schemeClr>
                </a:solidFill>
              </a:defRPr>
            </a:lvl2pPr>
            <a:lvl3pPr marL="1461287" indent="0" algn="ctr">
              <a:buNone/>
              <a:defRPr>
                <a:solidFill>
                  <a:schemeClr val="tx1">
                    <a:tint val="75000"/>
                  </a:schemeClr>
                </a:solidFill>
              </a:defRPr>
            </a:lvl3pPr>
            <a:lvl4pPr marL="2191935" indent="0" algn="ctr">
              <a:buNone/>
              <a:defRPr>
                <a:solidFill>
                  <a:schemeClr val="tx1">
                    <a:tint val="75000"/>
                  </a:schemeClr>
                </a:solidFill>
              </a:defRPr>
            </a:lvl4pPr>
            <a:lvl5pPr marL="2922577" indent="0" algn="ctr">
              <a:buNone/>
              <a:defRPr>
                <a:solidFill>
                  <a:schemeClr val="tx1">
                    <a:tint val="75000"/>
                  </a:schemeClr>
                </a:solidFill>
              </a:defRPr>
            </a:lvl5pPr>
            <a:lvl6pPr marL="3653222" indent="0" algn="ctr">
              <a:buNone/>
              <a:defRPr>
                <a:solidFill>
                  <a:schemeClr val="tx1">
                    <a:tint val="75000"/>
                  </a:schemeClr>
                </a:solidFill>
              </a:defRPr>
            </a:lvl6pPr>
            <a:lvl7pPr marL="4383865" indent="0" algn="ctr">
              <a:buNone/>
              <a:defRPr>
                <a:solidFill>
                  <a:schemeClr val="tx1">
                    <a:tint val="75000"/>
                  </a:schemeClr>
                </a:solidFill>
              </a:defRPr>
            </a:lvl7pPr>
            <a:lvl8pPr marL="5114512" indent="0" algn="ctr">
              <a:buNone/>
              <a:defRPr>
                <a:solidFill>
                  <a:schemeClr val="tx1">
                    <a:tint val="75000"/>
                  </a:schemeClr>
                </a:solidFill>
              </a:defRPr>
            </a:lvl8pPr>
            <a:lvl9pPr marL="584515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797BA4D-BDFF-F24E-907E-043511FE760B}"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D726B24-75D0-AA44-8B70-EF568781825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507628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97BA4D-BDFF-F24E-907E-043511FE760B}"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D726B24-75D0-AA44-8B70-EF568781825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740192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7932" y="6463454"/>
            <a:ext cx="13213080" cy="1997710"/>
          </a:xfrm>
        </p:spPr>
        <p:txBody>
          <a:bodyPr anchor="t"/>
          <a:lstStyle>
            <a:lvl1pPr algn="l">
              <a:defRPr sz="6500" b="1" cap="all"/>
            </a:lvl1pPr>
          </a:lstStyle>
          <a:p>
            <a:r>
              <a:rPr lang="en-US" smtClean="0"/>
              <a:t>Click to edit Master title style</a:t>
            </a:r>
            <a:endParaRPr lang="en-US"/>
          </a:p>
        </p:txBody>
      </p:sp>
      <p:sp>
        <p:nvSpPr>
          <p:cNvPr id="3" name="Text Placeholder 2"/>
          <p:cNvSpPr>
            <a:spLocks noGrp="1"/>
          </p:cNvSpPr>
          <p:nvPr>
            <p:ph type="body" idx="1"/>
          </p:nvPr>
        </p:nvSpPr>
        <p:spPr>
          <a:xfrm>
            <a:off x="1227932" y="4263181"/>
            <a:ext cx="13213080" cy="2200274"/>
          </a:xfrm>
        </p:spPr>
        <p:txBody>
          <a:bodyPr anchor="b"/>
          <a:lstStyle>
            <a:lvl1pPr marL="0" indent="0">
              <a:buNone/>
              <a:defRPr sz="3200">
                <a:solidFill>
                  <a:schemeClr val="tx1">
                    <a:tint val="75000"/>
                  </a:schemeClr>
                </a:solidFill>
              </a:defRPr>
            </a:lvl1pPr>
            <a:lvl2pPr marL="730650" indent="0">
              <a:buNone/>
              <a:defRPr sz="2900">
                <a:solidFill>
                  <a:schemeClr val="tx1">
                    <a:tint val="75000"/>
                  </a:schemeClr>
                </a:solidFill>
              </a:defRPr>
            </a:lvl2pPr>
            <a:lvl3pPr marL="1461287" indent="0">
              <a:buNone/>
              <a:defRPr sz="2600">
                <a:solidFill>
                  <a:schemeClr val="tx1">
                    <a:tint val="75000"/>
                  </a:schemeClr>
                </a:solidFill>
              </a:defRPr>
            </a:lvl3pPr>
            <a:lvl4pPr marL="2191935" indent="0">
              <a:buNone/>
              <a:defRPr sz="2200">
                <a:solidFill>
                  <a:schemeClr val="tx1">
                    <a:tint val="75000"/>
                  </a:schemeClr>
                </a:solidFill>
              </a:defRPr>
            </a:lvl4pPr>
            <a:lvl5pPr marL="2922577" indent="0">
              <a:buNone/>
              <a:defRPr sz="2200">
                <a:solidFill>
                  <a:schemeClr val="tx1">
                    <a:tint val="75000"/>
                  </a:schemeClr>
                </a:solidFill>
              </a:defRPr>
            </a:lvl5pPr>
            <a:lvl6pPr marL="3653222" indent="0">
              <a:buNone/>
              <a:defRPr sz="2200">
                <a:solidFill>
                  <a:schemeClr val="tx1">
                    <a:tint val="75000"/>
                  </a:schemeClr>
                </a:solidFill>
              </a:defRPr>
            </a:lvl6pPr>
            <a:lvl7pPr marL="4383865" indent="0">
              <a:buNone/>
              <a:defRPr sz="2200">
                <a:solidFill>
                  <a:schemeClr val="tx1">
                    <a:tint val="75000"/>
                  </a:schemeClr>
                </a:solidFill>
              </a:defRPr>
            </a:lvl7pPr>
            <a:lvl8pPr marL="5114512" indent="0">
              <a:buNone/>
              <a:defRPr sz="2200">
                <a:solidFill>
                  <a:schemeClr val="tx1">
                    <a:tint val="75000"/>
                  </a:schemeClr>
                </a:solidFill>
              </a:defRPr>
            </a:lvl8pPr>
            <a:lvl9pPr marL="5845155" indent="0">
              <a:buNone/>
              <a:defRPr sz="2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97BA4D-BDFF-F24E-907E-043511FE760B}"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D726B24-75D0-AA44-8B70-EF568781825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26228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9/4/17</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77240" y="2346976"/>
            <a:ext cx="6865620" cy="6638079"/>
          </a:xfrm>
        </p:spPr>
        <p:txBody>
          <a:bodyPr/>
          <a:lstStyle>
            <a:lvl1pPr>
              <a:defRPr sz="4500"/>
            </a:lvl1pPr>
            <a:lvl2pPr>
              <a:defRPr sz="37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901940" y="2346976"/>
            <a:ext cx="6865620" cy="6638079"/>
          </a:xfrm>
        </p:spPr>
        <p:txBody>
          <a:bodyPr/>
          <a:lstStyle>
            <a:lvl1pPr>
              <a:defRPr sz="4500"/>
            </a:lvl1pPr>
            <a:lvl2pPr>
              <a:defRPr sz="37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97BA4D-BDFF-F24E-907E-043511FE760B}"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AD726B24-75D0-AA44-8B70-EF568781825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68949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77242" y="2251499"/>
            <a:ext cx="6868320" cy="938318"/>
          </a:xfrm>
        </p:spPr>
        <p:txBody>
          <a:bodyPr anchor="b"/>
          <a:lstStyle>
            <a:lvl1pPr marL="0" indent="0">
              <a:buNone/>
              <a:defRPr sz="3700" b="1"/>
            </a:lvl1pPr>
            <a:lvl2pPr marL="730650" indent="0">
              <a:buNone/>
              <a:defRPr sz="3200" b="1"/>
            </a:lvl2pPr>
            <a:lvl3pPr marL="1461287" indent="0">
              <a:buNone/>
              <a:defRPr sz="2900" b="1"/>
            </a:lvl3pPr>
            <a:lvl4pPr marL="2191935" indent="0">
              <a:buNone/>
              <a:defRPr sz="2600" b="1"/>
            </a:lvl4pPr>
            <a:lvl5pPr marL="2922577" indent="0">
              <a:buNone/>
              <a:defRPr sz="2600" b="1"/>
            </a:lvl5pPr>
            <a:lvl6pPr marL="3653222" indent="0">
              <a:buNone/>
              <a:defRPr sz="2600" b="1"/>
            </a:lvl6pPr>
            <a:lvl7pPr marL="4383865" indent="0">
              <a:buNone/>
              <a:defRPr sz="2600" b="1"/>
            </a:lvl7pPr>
            <a:lvl8pPr marL="5114512" indent="0">
              <a:buNone/>
              <a:defRPr sz="2600" b="1"/>
            </a:lvl8pPr>
            <a:lvl9pPr marL="5845155" indent="0">
              <a:buNone/>
              <a:defRPr sz="2600" b="1"/>
            </a:lvl9pPr>
          </a:lstStyle>
          <a:p>
            <a:pPr lvl="0"/>
            <a:r>
              <a:rPr lang="en-US" smtClean="0"/>
              <a:t>Click to edit Master text styles</a:t>
            </a:r>
          </a:p>
        </p:txBody>
      </p:sp>
      <p:sp>
        <p:nvSpPr>
          <p:cNvPr id="4" name="Content Placeholder 3"/>
          <p:cNvSpPr>
            <a:spLocks noGrp="1"/>
          </p:cNvSpPr>
          <p:nvPr>
            <p:ph sz="half" idx="2"/>
          </p:nvPr>
        </p:nvSpPr>
        <p:spPr>
          <a:xfrm>
            <a:off x="777242" y="3189817"/>
            <a:ext cx="6868320" cy="5795222"/>
          </a:xfrm>
        </p:spPr>
        <p:txBody>
          <a:bodyPr/>
          <a:lstStyle>
            <a:lvl1pPr>
              <a:defRPr sz="37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896544" y="2251499"/>
            <a:ext cx="6871018" cy="938318"/>
          </a:xfrm>
        </p:spPr>
        <p:txBody>
          <a:bodyPr anchor="b"/>
          <a:lstStyle>
            <a:lvl1pPr marL="0" indent="0">
              <a:buNone/>
              <a:defRPr sz="3700" b="1"/>
            </a:lvl1pPr>
            <a:lvl2pPr marL="730650" indent="0">
              <a:buNone/>
              <a:defRPr sz="3200" b="1"/>
            </a:lvl2pPr>
            <a:lvl3pPr marL="1461287" indent="0">
              <a:buNone/>
              <a:defRPr sz="2900" b="1"/>
            </a:lvl3pPr>
            <a:lvl4pPr marL="2191935" indent="0">
              <a:buNone/>
              <a:defRPr sz="2600" b="1"/>
            </a:lvl4pPr>
            <a:lvl5pPr marL="2922577" indent="0">
              <a:buNone/>
              <a:defRPr sz="2600" b="1"/>
            </a:lvl5pPr>
            <a:lvl6pPr marL="3653222" indent="0">
              <a:buNone/>
              <a:defRPr sz="2600" b="1"/>
            </a:lvl6pPr>
            <a:lvl7pPr marL="4383865" indent="0">
              <a:buNone/>
              <a:defRPr sz="2600" b="1"/>
            </a:lvl7pPr>
            <a:lvl8pPr marL="5114512" indent="0">
              <a:buNone/>
              <a:defRPr sz="2600" b="1"/>
            </a:lvl8pPr>
            <a:lvl9pPr marL="5845155" indent="0">
              <a:buNone/>
              <a:defRPr sz="2600" b="1"/>
            </a:lvl9pPr>
          </a:lstStyle>
          <a:p>
            <a:pPr lvl="0"/>
            <a:r>
              <a:rPr lang="en-US" smtClean="0"/>
              <a:t>Click to edit Master text styles</a:t>
            </a:r>
          </a:p>
        </p:txBody>
      </p:sp>
      <p:sp>
        <p:nvSpPr>
          <p:cNvPr id="6" name="Content Placeholder 5"/>
          <p:cNvSpPr>
            <a:spLocks noGrp="1"/>
          </p:cNvSpPr>
          <p:nvPr>
            <p:ph sz="quarter" idx="4"/>
          </p:nvPr>
        </p:nvSpPr>
        <p:spPr>
          <a:xfrm>
            <a:off x="7896544" y="3189817"/>
            <a:ext cx="6871018" cy="5795222"/>
          </a:xfrm>
        </p:spPr>
        <p:txBody>
          <a:bodyPr/>
          <a:lstStyle>
            <a:lvl1pPr>
              <a:defRPr sz="37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97BA4D-BDFF-F24E-907E-043511FE760B}"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AD726B24-75D0-AA44-8B70-EF568781825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395109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97BA4D-BDFF-F24E-907E-043511FE760B}"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AD726B24-75D0-AA44-8B70-EF568781825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212631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97BA4D-BDFF-F24E-907E-043511FE760B}"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AD726B24-75D0-AA44-8B70-EF568781825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858001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3" y="400472"/>
            <a:ext cx="5114132" cy="1704340"/>
          </a:xfrm>
        </p:spPr>
        <p:txBody>
          <a:bodyPr anchor="b"/>
          <a:lstStyle>
            <a:lvl1pPr algn="l">
              <a:defRPr sz="3200" b="1"/>
            </a:lvl1pPr>
          </a:lstStyle>
          <a:p>
            <a:r>
              <a:rPr lang="en-US" smtClean="0"/>
              <a:t>Click to edit Master title style</a:t>
            </a:r>
            <a:endParaRPr lang="en-US"/>
          </a:p>
        </p:txBody>
      </p:sp>
      <p:sp>
        <p:nvSpPr>
          <p:cNvPr id="3" name="Content Placeholder 2"/>
          <p:cNvSpPr>
            <a:spLocks noGrp="1"/>
          </p:cNvSpPr>
          <p:nvPr>
            <p:ph idx="1"/>
          </p:nvPr>
        </p:nvSpPr>
        <p:spPr>
          <a:xfrm>
            <a:off x="6077601" y="400475"/>
            <a:ext cx="8689975" cy="8584566"/>
          </a:xfrm>
        </p:spPr>
        <p:txBody>
          <a:bodyPr/>
          <a:lstStyle>
            <a:lvl1pPr>
              <a:defRPr sz="5200"/>
            </a:lvl1pPr>
            <a:lvl2pPr>
              <a:defRPr sz="4500"/>
            </a:lvl2pPr>
            <a:lvl3pPr>
              <a:defRPr sz="37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77243" y="2104815"/>
            <a:ext cx="5114132" cy="6880226"/>
          </a:xfrm>
        </p:spPr>
        <p:txBody>
          <a:bodyPr/>
          <a:lstStyle>
            <a:lvl1pPr marL="0" indent="0">
              <a:buNone/>
              <a:defRPr sz="2200"/>
            </a:lvl1pPr>
            <a:lvl2pPr marL="730650" indent="0">
              <a:buNone/>
              <a:defRPr sz="1900"/>
            </a:lvl2pPr>
            <a:lvl3pPr marL="1461287" indent="0">
              <a:buNone/>
              <a:defRPr sz="1600"/>
            </a:lvl3pPr>
            <a:lvl4pPr marL="2191935" indent="0">
              <a:buNone/>
              <a:defRPr sz="1400"/>
            </a:lvl4pPr>
            <a:lvl5pPr marL="2922577" indent="0">
              <a:buNone/>
              <a:defRPr sz="1400"/>
            </a:lvl5pPr>
            <a:lvl6pPr marL="3653222" indent="0">
              <a:buNone/>
              <a:defRPr sz="1400"/>
            </a:lvl6pPr>
            <a:lvl7pPr marL="4383865" indent="0">
              <a:buNone/>
              <a:defRPr sz="1400"/>
            </a:lvl7pPr>
            <a:lvl8pPr marL="5114512" indent="0">
              <a:buNone/>
              <a:defRPr sz="1400"/>
            </a:lvl8pPr>
            <a:lvl9pPr marL="5845155" indent="0">
              <a:buNone/>
              <a:defRPr sz="14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97BA4D-BDFF-F24E-907E-043511FE760B}"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AD726B24-75D0-AA44-8B70-EF568781825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292984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6890" y="7040880"/>
            <a:ext cx="9326880" cy="831216"/>
          </a:xfrm>
        </p:spPr>
        <p:txBody>
          <a:bodyPr anchor="b"/>
          <a:lstStyle>
            <a:lvl1pPr algn="l">
              <a:defRPr sz="3200" b="1"/>
            </a:lvl1pPr>
          </a:lstStyle>
          <a:p>
            <a:r>
              <a:rPr lang="en-US" smtClean="0"/>
              <a:t>Click to edit Master title style</a:t>
            </a:r>
            <a:endParaRPr lang="en-US"/>
          </a:p>
        </p:txBody>
      </p:sp>
      <p:sp>
        <p:nvSpPr>
          <p:cNvPr id="3" name="Picture Placeholder 2"/>
          <p:cNvSpPr>
            <a:spLocks noGrp="1"/>
          </p:cNvSpPr>
          <p:nvPr>
            <p:ph type="pic" idx="1"/>
          </p:nvPr>
        </p:nvSpPr>
        <p:spPr>
          <a:xfrm>
            <a:off x="3046890" y="898738"/>
            <a:ext cx="9326880" cy="6035040"/>
          </a:xfrm>
        </p:spPr>
        <p:txBody>
          <a:bodyPr/>
          <a:lstStyle>
            <a:lvl1pPr marL="0" indent="0">
              <a:buNone/>
              <a:defRPr sz="5200"/>
            </a:lvl1pPr>
            <a:lvl2pPr marL="730650" indent="0">
              <a:buNone/>
              <a:defRPr sz="4500"/>
            </a:lvl2pPr>
            <a:lvl3pPr marL="1461287" indent="0">
              <a:buNone/>
              <a:defRPr sz="3700"/>
            </a:lvl3pPr>
            <a:lvl4pPr marL="2191935" indent="0">
              <a:buNone/>
              <a:defRPr sz="3200"/>
            </a:lvl4pPr>
            <a:lvl5pPr marL="2922577" indent="0">
              <a:buNone/>
              <a:defRPr sz="3200"/>
            </a:lvl5pPr>
            <a:lvl6pPr marL="3653222" indent="0">
              <a:buNone/>
              <a:defRPr sz="3200"/>
            </a:lvl6pPr>
            <a:lvl7pPr marL="4383865" indent="0">
              <a:buNone/>
              <a:defRPr sz="3200"/>
            </a:lvl7pPr>
            <a:lvl8pPr marL="5114512" indent="0">
              <a:buNone/>
              <a:defRPr sz="3200"/>
            </a:lvl8pPr>
            <a:lvl9pPr marL="5845155" indent="0">
              <a:buNone/>
              <a:defRPr sz="3200"/>
            </a:lvl9pPr>
          </a:lstStyle>
          <a:p>
            <a:endParaRPr lang="en-US"/>
          </a:p>
        </p:txBody>
      </p:sp>
      <p:sp>
        <p:nvSpPr>
          <p:cNvPr id="4" name="Text Placeholder 3"/>
          <p:cNvSpPr>
            <a:spLocks noGrp="1"/>
          </p:cNvSpPr>
          <p:nvPr>
            <p:ph type="body" sz="half" idx="2"/>
          </p:nvPr>
        </p:nvSpPr>
        <p:spPr>
          <a:xfrm>
            <a:off x="3046890" y="7872096"/>
            <a:ext cx="9326880" cy="1180464"/>
          </a:xfrm>
        </p:spPr>
        <p:txBody>
          <a:bodyPr/>
          <a:lstStyle>
            <a:lvl1pPr marL="0" indent="0">
              <a:buNone/>
              <a:defRPr sz="2200"/>
            </a:lvl1pPr>
            <a:lvl2pPr marL="730650" indent="0">
              <a:buNone/>
              <a:defRPr sz="1900"/>
            </a:lvl2pPr>
            <a:lvl3pPr marL="1461287" indent="0">
              <a:buNone/>
              <a:defRPr sz="1600"/>
            </a:lvl3pPr>
            <a:lvl4pPr marL="2191935" indent="0">
              <a:buNone/>
              <a:defRPr sz="1400"/>
            </a:lvl4pPr>
            <a:lvl5pPr marL="2922577" indent="0">
              <a:buNone/>
              <a:defRPr sz="1400"/>
            </a:lvl5pPr>
            <a:lvl6pPr marL="3653222" indent="0">
              <a:buNone/>
              <a:defRPr sz="1400"/>
            </a:lvl6pPr>
            <a:lvl7pPr marL="4383865" indent="0">
              <a:buNone/>
              <a:defRPr sz="1400"/>
            </a:lvl7pPr>
            <a:lvl8pPr marL="5114512" indent="0">
              <a:buNone/>
              <a:defRPr sz="1400"/>
            </a:lvl8pPr>
            <a:lvl9pPr marL="5845155" indent="0">
              <a:buNone/>
              <a:defRPr sz="14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97BA4D-BDFF-F24E-907E-043511FE760B}"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AD726B24-75D0-AA44-8B70-EF568781825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85633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97BA4D-BDFF-F24E-907E-043511FE760B}"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D726B24-75D0-AA44-8B70-EF568781825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609439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69980" y="402806"/>
            <a:ext cx="3497580" cy="8582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77240" y="402806"/>
            <a:ext cx="10233660" cy="85822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97BA4D-BDFF-F24E-907E-043511FE760B}"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D726B24-75D0-AA44-8B70-EF568781825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835411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90512" y="633914"/>
            <a:ext cx="14587569" cy="1229360"/>
          </a:xfrm>
        </p:spPr>
        <p:txBody>
          <a:bodyPr/>
          <a:lstStyle>
            <a:lvl1pPr algn="l" defTabSz="1461287" rtl="0" eaLnBrk="1" latinLnBrk="0" hangingPunct="1">
              <a:lnSpc>
                <a:spcPct val="80000"/>
              </a:lnSpc>
              <a:spcBef>
                <a:spcPct val="0"/>
              </a:spcBef>
              <a:buNone/>
              <a:defRPr lang="en-US" sz="57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96496" y="1971446"/>
            <a:ext cx="14570550" cy="7282282"/>
          </a:xfrm>
        </p:spPr>
        <p:txBody>
          <a:bodyPr>
            <a:noAutofit/>
          </a:bodyPr>
          <a:lstStyle>
            <a:lvl1pPr>
              <a:lnSpc>
                <a:spcPct val="95000"/>
              </a:lnSpc>
              <a:spcBef>
                <a:spcPts val="2368"/>
              </a:spcBef>
              <a:defRPr sz="3400">
                <a:solidFill>
                  <a:srgbClr val="435153"/>
                </a:solidFill>
                <a:latin typeface="+mj-lt"/>
              </a:defRPr>
            </a:lvl1pPr>
            <a:lvl2pPr>
              <a:lnSpc>
                <a:spcPct val="95000"/>
              </a:lnSpc>
              <a:spcBef>
                <a:spcPts val="961"/>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2935838"/>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65860" y="3124624"/>
            <a:ext cx="13213080" cy="2156036"/>
          </a:xfrm>
        </p:spPr>
        <p:txBody>
          <a:bodyPr/>
          <a:lstStyle/>
          <a:p>
            <a:r>
              <a:rPr lang="en-US" smtClean="0"/>
              <a:t>Click to edit Master title style</a:t>
            </a:r>
            <a:endParaRPr lang="en-US"/>
          </a:p>
        </p:txBody>
      </p:sp>
      <p:sp>
        <p:nvSpPr>
          <p:cNvPr id="3" name="Subtitle 2"/>
          <p:cNvSpPr>
            <a:spLocks noGrp="1"/>
          </p:cNvSpPr>
          <p:nvPr>
            <p:ph type="subTitle" idx="1"/>
          </p:nvPr>
        </p:nvSpPr>
        <p:spPr>
          <a:xfrm>
            <a:off x="2331720" y="5699760"/>
            <a:ext cx="10881360" cy="2570480"/>
          </a:xfrm>
        </p:spPr>
        <p:txBody>
          <a:bodyPr/>
          <a:lstStyle>
            <a:lvl1pPr marL="0" indent="0" algn="ctr">
              <a:buNone/>
              <a:defRPr>
                <a:solidFill>
                  <a:schemeClr val="tx1">
                    <a:tint val="75000"/>
                  </a:schemeClr>
                </a:solidFill>
              </a:defRPr>
            </a:lvl1pPr>
            <a:lvl2pPr marL="730907" indent="0" algn="ctr">
              <a:buNone/>
              <a:defRPr>
                <a:solidFill>
                  <a:schemeClr val="tx1">
                    <a:tint val="75000"/>
                  </a:schemeClr>
                </a:solidFill>
              </a:defRPr>
            </a:lvl2pPr>
            <a:lvl3pPr marL="1461812" indent="0" algn="ctr">
              <a:buNone/>
              <a:defRPr>
                <a:solidFill>
                  <a:schemeClr val="tx1">
                    <a:tint val="75000"/>
                  </a:schemeClr>
                </a:solidFill>
              </a:defRPr>
            </a:lvl3pPr>
            <a:lvl4pPr marL="2192722" indent="0" algn="ctr">
              <a:buNone/>
              <a:defRPr>
                <a:solidFill>
                  <a:schemeClr val="tx1">
                    <a:tint val="75000"/>
                  </a:schemeClr>
                </a:solidFill>
              </a:defRPr>
            </a:lvl4pPr>
            <a:lvl5pPr marL="2923628" indent="0" algn="ctr">
              <a:buNone/>
              <a:defRPr>
                <a:solidFill>
                  <a:schemeClr val="tx1">
                    <a:tint val="75000"/>
                  </a:schemeClr>
                </a:solidFill>
              </a:defRPr>
            </a:lvl5pPr>
            <a:lvl6pPr marL="3654537" indent="0" algn="ctr">
              <a:buNone/>
              <a:defRPr>
                <a:solidFill>
                  <a:schemeClr val="tx1">
                    <a:tint val="75000"/>
                  </a:schemeClr>
                </a:solidFill>
              </a:defRPr>
            </a:lvl6pPr>
            <a:lvl7pPr marL="4385440" indent="0" algn="ctr">
              <a:buNone/>
              <a:defRPr>
                <a:solidFill>
                  <a:schemeClr val="tx1">
                    <a:tint val="75000"/>
                  </a:schemeClr>
                </a:solidFill>
              </a:defRPr>
            </a:lvl7pPr>
            <a:lvl8pPr marL="5116350" indent="0" algn="ctr">
              <a:buNone/>
              <a:defRPr>
                <a:solidFill>
                  <a:schemeClr val="tx1">
                    <a:tint val="75000"/>
                  </a:schemeClr>
                </a:solidFill>
              </a:defRPr>
            </a:lvl8pPr>
            <a:lvl9pPr marL="584725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822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464368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9/4/17</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822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8942229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7932" y="6463462"/>
            <a:ext cx="13213080" cy="1997710"/>
          </a:xfrm>
        </p:spPr>
        <p:txBody>
          <a:bodyPr anchor="t"/>
          <a:lstStyle>
            <a:lvl1pPr algn="l">
              <a:defRPr sz="6500" b="1" cap="all"/>
            </a:lvl1pPr>
          </a:lstStyle>
          <a:p>
            <a:r>
              <a:rPr lang="en-US" smtClean="0"/>
              <a:t>Click to edit Master title style</a:t>
            </a:r>
            <a:endParaRPr lang="en-US"/>
          </a:p>
        </p:txBody>
      </p:sp>
      <p:sp>
        <p:nvSpPr>
          <p:cNvPr id="3" name="Text Placeholder 2"/>
          <p:cNvSpPr>
            <a:spLocks noGrp="1"/>
          </p:cNvSpPr>
          <p:nvPr>
            <p:ph type="body" idx="1"/>
          </p:nvPr>
        </p:nvSpPr>
        <p:spPr>
          <a:xfrm>
            <a:off x="1227932" y="4263180"/>
            <a:ext cx="13213080" cy="2200274"/>
          </a:xfrm>
        </p:spPr>
        <p:txBody>
          <a:bodyPr anchor="b"/>
          <a:lstStyle>
            <a:lvl1pPr marL="0" indent="0">
              <a:buNone/>
              <a:defRPr sz="3200">
                <a:solidFill>
                  <a:schemeClr val="tx1">
                    <a:tint val="75000"/>
                  </a:schemeClr>
                </a:solidFill>
              </a:defRPr>
            </a:lvl1pPr>
            <a:lvl2pPr marL="730907" indent="0">
              <a:buNone/>
              <a:defRPr sz="2900">
                <a:solidFill>
                  <a:schemeClr val="tx1">
                    <a:tint val="75000"/>
                  </a:schemeClr>
                </a:solidFill>
              </a:defRPr>
            </a:lvl2pPr>
            <a:lvl3pPr marL="1461812" indent="0">
              <a:buNone/>
              <a:defRPr sz="2600">
                <a:solidFill>
                  <a:schemeClr val="tx1">
                    <a:tint val="75000"/>
                  </a:schemeClr>
                </a:solidFill>
              </a:defRPr>
            </a:lvl3pPr>
            <a:lvl4pPr marL="2192722" indent="0">
              <a:buNone/>
              <a:defRPr sz="2300">
                <a:solidFill>
                  <a:schemeClr val="tx1">
                    <a:tint val="75000"/>
                  </a:schemeClr>
                </a:solidFill>
              </a:defRPr>
            </a:lvl4pPr>
            <a:lvl5pPr marL="2923628" indent="0">
              <a:buNone/>
              <a:defRPr sz="2300">
                <a:solidFill>
                  <a:schemeClr val="tx1">
                    <a:tint val="75000"/>
                  </a:schemeClr>
                </a:solidFill>
              </a:defRPr>
            </a:lvl5pPr>
            <a:lvl6pPr marL="3654537" indent="0">
              <a:buNone/>
              <a:defRPr sz="2300">
                <a:solidFill>
                  <a:schemeClr val="tx1">
                    <a:tint val="75000"/>
                  </a:schemeClr>
                </a:solidFill>
              </a:defRPr>
            </a:lvl6pPr>
            <a:lvl7pPr marL="4385440" indent="0">
              <a:buNone/>
              <a:defRPr sz="2300">
                <a:solidFill>
                  <a:schemeClr val="tx1">
                    <a:tint val="75000"/>
                  </a:schemeClr>
                </a:solidFill>
              </a:defRPr>
            </a:lvl7pPr>
            <a:lvl8pPr marL="5116350" indent="0">
              <a:buNone/>
              <a:defRPr sz="2300">
                <a:solidFill>
                  <a:schemeClr val="tx1">
                    <a:tint val="75000"/>
                  </a:schemeClr>
                </a:solidFill>
              </a:defRPr>
            </a:lvl8pPr>
            <a:lvl9pPr marL="5847254" indent="0">
              <a:buNone/>
              <a:defRPr sz="2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822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7147083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77240" y="2346970"/>
            <a:ext cx="6865620" cy="6638079"/>
          </a:xfrm>
        </p:spPr>
        <p:txBody>
          <a:bodyPr/>
          <a:lstStyle>
            <a:lvl1pPr>
              <a:defRPr sz="4500"/>
            </a:lvl1pPr>
            <a:lvl2pPr>
              <a:defRPr sz="39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901940" y="2346970"/>
            <a:ext cx="6865620" cy="6638079"/>
          </a:xfrm>
        </p:spPr>
        <p:txBody>
          <a:bodyPr/>
          <a:lstStyle>
            <a:lvl1pPr>
              <a:defRPr sz="4500"/>
            </a:lvl1pPr>
            <a:lvl2pPr>
              <a:defRPr sz="39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822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381322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77242" y="2251499"/>
            <a:ext cx="6868320" cy="938318"/>
          </a:xfrm>
        </p:spPr>
        <p:txBody>
          <a:bodyPr anchor="b"/>
          <a:lstStyle>
            <a:lvl1pPr marL="0" indent="0">
              <a:buNone/>
              <a:defRPr sz="3900" b="1"/>
            </a:lvl1pPr>
            <a:lvl2pPr marL="730907" indent="0">
              <a:buNone/>
              <a:defRPr sz="3200" b="1"/>
            </a:lvl2pPr>
            <a:lvl3pPr marL="1461812" indent="0">
              <a:buNone/>
              <a:defRPr sz="2900" b="1"/>
            </a:lvl3pPr>
            <a:lvl4pPr marL="2192722" indent="0">
              <a:buNone/>
              <a:defRPr sz="2600" b="1"/>
            </a:lvl4pPr>
            <a:lvl5pPr marL="2923628" indent="0">
              <a:buNone/>
              <a:defRPr sz="2600" b="1"/>
            </a:lvl5pPr>
            <a:lvl6pPr marL="3654537" indent="0">
              <a:buNone/>
              <a:defRPr sz="2600" b="1"/>
            </a:lvl6pPr>
            <a:lvl7pPr marL="4385440" indent="0">
              <a:buNone/>
              <a:defRPr sz="2600" b="1"/>
            </a:lvl7pPr>
            <a:lvl8pPr marL="5116350" indent="0">
              <a:buNone/>
              <a:defRPr sz="2600" b="1"/>
            </a:lvl8pPr>
            <a:lvl9pPr marL="5847254" indent="0">
              <a:buNone/>
              <a:defRPr sz="2600" b="1"/>
            </a:lvl9pPr>
          </a:lstStyle>
          <a:p>
            <a:pPr lvl="0"/>
            <a:r>
              <a:rPr lang="en-US" smtClean="0"/>
              <a:t>Click to edit Master text styles</a:t>
            </a:r>
          </a:p>
        </p:txBody>
      </p:sp>
      <p:sp>
        <p:nvSpPr>
          <p:cNvPr id="4" name="Content Placeholder 3"/>
          <p:cNvSpPr>
            <a:spLocks noGrp="1"/>
          </p:cNvSpPr>
          <p:nvPr>
            <p:ph sz="half" idx="2"/>
          </p:nvPr>
        </p:nvSpPr>
        <p:spPr>
          <a:xfrm>
            <a:off x="777242" y="3189817"/>
            <a:ext cx="6868320" cy="5795222"/>
          </a:xfrm>
        </p:spPr>
        <p:txBody>
          <a:bodyPr/>
          <a:lstStyle>
            <a:lvl1pPr>
              <a:defRPr sz="39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896553" y="2251499"/>
            <a:ext cx="6871018" cy="938318"/>
          </a:xfrm>
        </p:spPr>
        <p:txBody>
          <a:bodyPr anchor="b"/>
          <a:lstStyle>
            <a:lvl1pPr marL="0" indent="0">
              <a:buNone/>
              <a:defRPr sz="3900" b="1"/>
            </a:lvl1pPr>
            <a:lvl2pPr marL="730907" indent="0">
              <a:buNone/>
              <a:defRPr sz="3200" b="1"/>
            </a:lvl2pPr>
            <a:lvl3pPr marL="1461812" indent="0">
              <a:buNone/>
              <a:defRPr sz="2900" b="1"/>
            </a:lvl3pPr>
            <a:lvl4pPr marL="2192722" indent="0">
              <a:buNone/>
              <a:defRPr sz="2600" b="1"/>
            </a:lvl4pPr>
            <a:lvl5pPr marL="2923628" indent="0">
              <a:buNone/>
              <a:defRPr sz="2600" b="1"/>
            </a:lvl5pPr>
            <a:lvl6pPr marL="3654537" indent="0">
              <a:buNone/>
              <a:defRPr sz="2600" b="1"/>
            </a:lvl6pPr>
            <a:lvl7pPr marL="4385440" indent="0">
              <a:buNone/>
              <a:defRPr sz="2600" b="1"/>
            </a:lvl7pPr>
            <a:lvl8pPr marL="5116350" indent="0">
              <a:buNone/>
              <a:defRPr sz="2600" b="1"/>
            </a:lvl8pPr>
            <a:lvl9pPr marL="5847254" indent="0">
              <a:buNone/>
              <a:defRPr sz="2600" b="1"/>
            </a:lvl9pPr>
          </a:lstStyle>
          <a:p>
            <a:pPr lvl="0"/>
            <a:r>
              <a:rPr lang="en-US" smtClean="0"/>
              <a:t>Click to edit Master text styles</a:t>
            </a:r>
          </a:p>
        </p:txBody>
      </p:sp>
      <p:sp>
        <p:nvSpPr>
          <p:cNvPr id="6" name="Content Placeholder 5"/>
          <p:cNvSpPr>
            <a:spLocks noGrp="1"/>
          </p:cNvSpPr>
          <p:nvPr>
            <p:ph sz="quarter" idx="4"/>
          </p:nvPr>
        </p:nvSpPr>
        <p:spPr>
          <a:xfrm>
            <a:off x="7896553" y="3189817"/>
            <a:ext cx="6871018" cy="5795222"/>
          </a:xfrm>
        </p:spPr>
        <p:txBody>
          <a:bodyPr/>
          <a:lstStyle>
            <a:lvl1pPr>
              <a:defRPr sz="39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pPr marL="1822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3948621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pPr marL="1822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037011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pPr marL="1822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523211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8" y="400474"/>
            <a:ext cx="5114132" cy="1704340"/>
          </a:xfrm>
        </p:spPr>
        <p:txBody>
          <a:bodyPr anchor="b"/>
          <a:lstStyle>
            <a:lvl1pPr algn="l">
              <a:defRPr sz="3200" b="1"/>
            </a:lvl1pPr>
          </a:lstStyle>
          <a:p>
            <a:r>
              <a:rPr lang="en-US" smtClean="0"/>
              <a:t>Click to edit Master title style</a:t>
            </a:r>
            <a:endParaRPr lang="en-US"/>
          </a:p>
        </p:txBody>
      </p:sp>
      <p:sp>
        <p:nvSpPr>
          <p:cNvPr id="3" name="Content Placeholder 2"/>
          <p:cNvSpPr>
            <a:spLocks noGrp="1"/>
          </p:cNvSpPr>
          <p:nvPr>
            <p:ph idx="1"/>
          </p:nvPr>
        </p:nvSpPr>
        <p:spPr>
          <a:xfrm>
            <a:off x="6077587" y="400474"/>
            <a:ext cx="8689975" cy="8584566"/>
          </a:xfrm>
        </p:spPr>
        <p:txBody>
          <a:bodyPr/>
          <a:lstStyle>
            <a:lvl1pPr>
              <a:defRPr sz="5200"/>
            </a:lvl1pPr>
            <a:lvl2pPr>
              <a:defRPr sz="4500"/>
            </a:lvl2pPr>
            <a:lvl3pPr>
              <a:defRPr sz="39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77248" y="2104814"/>
            <a:ext cx="5114132" cy="6880226"/>
          </a:xfrm>
        </p:spPr>
        <p:txBody>
          <a:bodyPr/>
          <a:lstStyle>
            <a:lvl1pPr marL="0" indent="0">
              <a:buNone/>
              <a:defRPr sz="2300"/>
            </a:lvl1pPr>
            <a:lvl2pPr marL="730907" indent="0">
              <a:buNone/>
              <a:defRPr sz="1900"/>
            </a:lvl2pPr>
            <a:lvl3pPr marL="1461812" indent="0">
              <a:buNone/>
              <a:defRPr sz="1600"/>
            </a:lvl3pPr>
            <a:lvl4pPr marL="2192722" indent="0">
              <a:buNone/>
              <a:defRPr sz="1400"/>
            </a:lvl4pPr>
            <a:lvl5pPr marL="2923628" indent="0">
              <a:buNone/>
              <a:defRPr sz="1400"/>
            </a:lvl5pPr>
            <a:lvl6pPr marL="3654537" indent="0">
              <a:buNone/>
              <a:defRPr sz="1400"/>
            </a:lvl6pPr>
            <a:lvl7pPr marL="4385440" indent="0">
              <a:buNone/>
              <a:defRPr sz="1400"/>
            </a:lvl7pPr>
            <a:lvl8pPr marL="5116350" indent="0">
              <a:buNone/>
              <a:defRPr sz="1400"/>
            </a:lvl8pPr>
            <a:lvl9pPr marL="5847254" indent="0">
              <a:buNone/>
              <a:defRPr sz="14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822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0207978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6890" y="7040880"/>
            <a:ext cx="9326880" cy="831216"/>
          </a:xfrm>
        </p:spPr>
        <p:txBody>
          <a:bodyPr anchor="b"/>
          <a:lstStyle>
            <a:lvl1pPr algn="l">
              <a:defRPr sz="3200" b="1"/>
            </a:lvl1pPr>
          </a:lstStyle>
          <a:p>
            <a:r>
              <a:rPr lang="en-US" smtClean="0"/>
              <a:t>Click to edit Master title style</a:t>
            </a:r>
            <a:endParaRPr lang="en-US"/>
          </a:p>
        </p:txBody>
      </p:sp>
      <p:sp>
        <p:nvSpPr>
          <p:cNvPr id="3" name="Picture Placeholder 2"/>
          <p:cNvSpPr>
            <a:spLocks noGrp="1"/>
          </p:cNvSpPr>
          <p:nvPr>
            <p:ph type="pic" idx="1"/>
          </p:nvPr>
        </p:nvSpPr>
        <p:spPr>
          <a:xfrm>
            <a:off x="3046890" y="898736"/>
            <a:ext cx="9326880" cy="6035040"/>
          </a:xfrm>
        </p:spPr>
        <p:txBody>
          <a:bodyPr/>
          <a:lstStyle>
            <a:lvl1pPr marL="0" indent="0">
              <a:buNone/>
              <a:defRPr sz="5200"/>
            </a:lvl1pPr>
            <a:lvl2pPr marL="730907" indent="0">
              <a:buNone/>
              <a:defRPr sz="4500"/>
            </a:lvl2pPr>
            <a:lvl3pPr marL="1461812" indent="0">
              <a:buNone/>
              <a:defRPr sz="3900"/>
            </a:lvl3pPr>
            <a:lvl4pPr marL="2192722" indent="0">
              <a:buNone/>
              <a:defRPr sz="3200"/>
            </a:lvl4pPr>
            <a:lvl5pPr marL="2923628" indent="0">
              <a:buNone/>
              <a:defRPr sz="3200"/>
            </a:lvl5pPr>
            <a:lvl6pPr marL="3654537" indent="0">
              <a:buNone/>
              <a:defRPr sz="3200"/>
            </a:lvl6pPr>
            <a:lvl7pPr marL="4385440" indent="0">
              <a:buNone/>
              <a:defRPr sz="3200"/>
            </a:lvl7pPr>
            <a:lvl8pPr marL="5116350" indent="0">
              <a:buNone/>
              <a:defRPr sz="3200"/>
            </a:lvl8pPr>
            <a:lvl9pPr marL="5847254" indent="0">
              <a:buNone/>
              <a:defRPr sz="3200"/>
            </a:lvl9pPr>
          </a:lstStyle>
          <a:p>
            <a:endParaRPr lang="en-US"/>
          </a:p>
        </p:txBody>
      </p:sp>
      <p:sp>
        <p:nvSpPr>
          <p:cNvPr id="4" name="Text Placeholder 3"/>
          <p:cNvSpPr>
            <a:spLocks noGrp="1"/>
          </p:cNvSpPr>
          <p:nvPr>
            <p:ph type="body" sz="half" idx="2"/>
          </p:nvPr>
        </p:nvSpPr>
        <p:spPr>
          <a:xfrm>
            <a:off x="3046890" y="7872096"/>
            <a:ext cx="9326880" cy="1180464"/>
          </a:xfrm>
        </p:spPr>
        <p:txBody>
          <a:bodyPr/>
          <a:lstStyle>
            <a:lvl1pPr marL="0" indent="0">
              <a:buNone/>
              <a:defRPr sz="2300"/>
            </a:lvl1pPr>
            <a:lvl2pPr marL="730907" indent="0">
              <a:buNone/>
              <a:defRPr sz="1900"/>
            </a:lvl2pPr>
            <a:lvl3pPr marL="1461812" indent="0">
              <a:buNone/>
              <a:defRPr sz="1600"/>
            </a:lvl3pPr>
            <a:lvl4pPr marL="2192722" indent="0">
              <a:buNone/>
              <a:defRPr sz="1400"/>
            </a:lvl4pPr>
            <a:lvl5pPr marL="2923628" indent="0">
              <a:buNone/>
              <a:defRPr sz="1400"/>
            </a:lvl5pPr>
            <a:lvl6pPr marL="3654537" indent="0">
              <a:buNone/>
              <a:defRPr sz="1400"/>
            </a:lvl6pPr>
            <a:lvl7pPr marL="4385440" indent="0">
              <a:buNone/>
              <a:defRPr sz="1400"/>
            </a:lvl7pPr>
            <a:lvl8pPr marL="5116350" indent="0">
              <a:buNone/>
              <a:defRPr sz="1400"/>
            </a:lvl8pPr>
            <a:lvl9pPr marL="5847254" indent="0">
              <a:buNone/>
              <a:defRPr sz="14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822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679305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822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16821790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69980" y="402803"/>
            <a:ext cx="3497580" cy="858223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77240" y="402803"/>
            <a:ext cx="10233660" cy="858223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9/4/17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8220">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364665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65860" y="3118170"/>
            <a:ext cx="1321308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331720" y="5632770"/>
            <a:ext cx="1088136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315242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191616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777240" y="2313498"/>
            <a:ext cx="6761988"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005572" y="2313498"/>
            <a:ext cx="6761988"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609317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3355441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2.xml"/><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theme" Target="../theme/theme3.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theme" Target="../theme/theme4.xml"/><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theme" Target="../theme/theme5.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3.png"/><Relationship Id="rId10" Type="http://schemas.openxmlformats.org/officeDocument/2006/relationships/image" Target="../media/image4.png"/><Relationship Id="rId1" Type="http://schemas.openxmlformats.org/officeDocument/2006/relationships/slideLayout" Target="../slideLayouts/slideLayout21.xml"/><Relationship Id="rId2"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6.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theme" Target="../theme/theme7.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59.xml"/><Relationship Id="rId12" Type="http://schemas.openxmlformats.org/officeDocument/2006/relationships/theme" Target="../theme/theme8.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9" Type="http://schemas.openxmlformats.org/officeDocument/2006/relationships/slideLayout" Target="../slideLayouts/slideLayout57.xml"/><Relationship Id="rId10"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3330108" y="4908152"/>
            <a:ext cx="163831" cy="0"/>
          </a:xfrm>
          <a:custGeom>
            <a:avLst/>
            <a:gdLst/>
            <a:ahLst/>
            <a:cxnLst/>
            <a:rect l="l" t="t" r="r" b="b"/>
            <a:pathLst>
              <a:path w="163830">
                <a:moveTo>
                  <a:pt x="0" y="0"/>
                </a:moveTo>
                <a:lnTo>
                  <a:pt x="163271" y="0"/>
                </a:lnTo>
              </a:path>
            </a:pathLst>
          </a:custGeom>
          <a:ln w="3479">
            <a:solidFill>
              <a:srgbClr val="231F20"/>
            </a:solidFill>
          </a:ln>
        </p:spPr>
        <p:txBody>
          <a:bodyPr wrap="square" lIns="0" tIns="0" rIns="0" bIns="0" rtlCol="0"/>
          <a:lstStyle/>
          <a:p>
            <a:endParaRPr/>
          </a:p>
        </p:txBody>
      </p:sp>
      <p:sp>
        <p:nvSpPr>
          <p:cNvPr id="17" name="bk object 17"/>
          <p:cNvSpPr/>
          <p:nvPr/>
        </p:nvSpPr>
        <p:spPr>
          <a:xfrm>
            <a:off x="7184525" y="1204192"/>
            <a:ext cx="176530" cy="0"/>
          </a:xfrm>
          <a:custGeom>
            <a:avLst/>
            <a:gdLst/>
            <a:ahLst/>
            <a:cxnLst/>
            <a:rect l="l" t="t" r="r" b="b"/>
            <a:pathLst>
              <a:path w="176529">
                <a:moveTo>
                  <a:pt x="0" y="0"/>
                </a:moveTo>
                <a:lnTo>
                  <a:pt x="175971" y="0"/>
                </a:lnTo>
              </a:path>
            </a:pathLst>
          </a:custGeom>
          <a:ln w="3479">
            <a:solidFill>
              <a:srgbClr val="231F20"/>
            </a:solidFill>
          </a:ln>
        </p:spPr>
        <p:txBody>
          <a:bodyPr wrap="square" lIns="0" tIns="0" rIns="0" bIns="0" rtlCol="0"/>
          <a:lstStyle/>
          <a:p>
            <a:endParaRPr/>
          </a:p>
        </p:txBody>
      </p:sp>
      <p:sp>
        <p:nvSpPr>
          <p:cNvPr id="18" name="bk object 18"/>
          <p:cNvSpPr/>
          <p:nvPr/>
        </p:nvSpPr>
        <p:spPr>
          <a:xfrm>
            <a:off x="4081542" y="4602200"/>
            <a:ext cx="2648585" cy="1144270"/>
          </a:xfrm>
          <a:custGeom>
            <a:avLst/>
            <a:gdLst/>
            <a:ahLst/>
            <a:cxnLst/>
            <a:rect l="l" t="t" r="r" b="b"/>
            <a:pathLst>
              <a:path w="2648584" h="1144270">
                <a:moveTo>
                  <a:pt x="2648496" y="0"/>
                </a:moveTo>
                <a:lnTo>
                  <a:pt x="0" y="1143876"/>
                </a:lnTo>
              </a:path>
            </a:pathLst>
          </a:custGeom>
          <a:ln w="3810">
            <a:solidFill>
              <a:srgbClr val="231F20"/>
            </a:solidFill>
          </a:ln>
        </p:spPr>
        <p:txBody>
          <a:bodyPr wrap="square" lIns="0" tIns="0" rIns="0" bIns="0" rtlCol="0"/>
          <a:lstStyle/>
          <a:p>
            <a:endParaRPr/>
          </a:p>
        </p:txBody>
      </p:sp>
      <p:sp>
        <p:nvSpPr>
          <p:cNvPr id="19" name="bk object 19"/>
          <p:cNvSpPr/>
          <p:nvPr/>
        </p:nvSpPr>
        <p:spPr>
          <a:xfrm>
            <a:off x="6135218" y="4741131"/>
            <a:ext cx="1546227" cy="3707129"/>
          </a:xfrm>
          <a:custGeom>
            <a:avLst/>
            <a:gdLst/>
            <a:ahLst/>
            <a:cxnLst/>
            <a:rect l="l" t="t" r="r" b="b"/>
            <a:pathLst>
              <a:path w="1546225" h="3707129">
                <a:moveTo>
                  <a:pt x="1545793" y="0"/>
                </a:moveTo>
                <a:lnTo>
                  <a:pt x="0" y="3707003"/>
                </a:lnTo>
              </a:path>
            </a:pathLst>
          </a:custGeom>
          <a:ln w="3810">
            <a:solidFill>
              <a:srgbClr val="231F20"/>
            </a:solidFill>
          </a:ln>
        </p:spPr>
        <p:txBody>
          <a:bodyPr wrap="square" lIns="0" tIns="0" rIns="0" bIns="0" rtlCol="0"/>
          <a:lstStyle/>
          <a:p>
            <a:endParaRPr/>
          </a:p>
        </p:txBody>
      </p:sp>
      <p:sp>
        <p:nvSpPr>
          <p:cNvPr id="2" name="Holder 2"/>
          <p:cNvSpPr>
            <a:spLocks noGrp="1"/>
          </p:cNvSpPr>
          <p:nvPr>
            <p:ph type="title"/>
          </p:nvPr>
        </p:nvSpPr>
        <p:spPr>
          <a:xfrm>
            <a:off x="777240" y="402402"/>
            <a:ext cx="1399032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777240" y="2313498"/>
            <a:ext cx="139903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5285232" y="9354315"/>
            <a:ext cx="4974336" cy="292388"/>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77240" y="9354315"/>
            <a:ext cx="3575304" cy="292388"/>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9/4/17</a:t>
            </a:fld>
            <a:endParaRPr lang="en-US"/>
          </a:p>
        </p:txBody>
      </p:sp>
      <p:sp>
        <p:nvSpPr>
          <p:cNvPr id="6" name="Holder 6"/>
          <p:cNvSpPr>
            <a:spLocks noGrp="1"/>
          </p:cNvSpPr>
          <p:nvPr>
            <p:ph type="sldNum" sz="quarter" idx="7"/>
          </p:nvPr>
        </p:nvSpPr>
        <p:spPr>
          <a:xfrm>
            <a:off x="11192256" y="9354315"/>
            <a:ext cx="3575304" cy="292388"/>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6405">
        <a:defRPr>
          <a:latin typeface="+mn-lt"/>
          <a:ea typeface="+mn-ea"/>
          <a:cs typeface="+mn-cs"/>
        </a:defRPr>
      </a:lvl2pPr>
      <a:lvl3pPr marL="912813">
        <a:defRPr>
          <a:latin typeface="+mn-lt"/>
          <a:ea typeface="+mn-ea"/>
          <a:cs typeface="+mn-cs"/>
        </a:defRPr>
      </a:lvl3pPr>
      <a:lvl4pPr marL="1369210">
        <a:defRPr>
          <a:latin typeface="+mn-lt"/>
          <a:ea typeface="+mn-ea"/>
          <a:cs typeface="+mn-cs"/>
        </a:defRPr>
      </a:lvl4pPr>
      <a:lvl5pPr marL="1825620">
        <a:defRPr>
          <a:latin typeface="+mn-lt"/>
          <a:ea typeface="+mn-ea"/>
          <a:cs typeface="+mn-cs"/>
        </a:defRPr>
      </a:lvl5pPr>
      <a:lvl6pPr marL="2282025">
        <a:defRPr>
          <a:latin typeface="+mn-lt"/>
          <a:ea typeface="+mn-ea"/>
          <a:cs typeface="+mn-cs"/>
        </a:defRPr>
      </a:lvl6pPr>
      <a:lvl7pPr marL="2738424">
        <a:defRPr>
          <a:latin typeface="+mn-lt"/>
          <a:ea typeface="+mn-ea"/>
          <a:cs typeface="+mn-cs"/>
        </a:defRPr>
      </a:lvl7pPr>
      <a:lvl8pPr marL="3194829">
        <a:defRPr>
          <a:latin typeface="+mn-lt"/>
          <a:ea typeface="+mn-ea"/>
          <a:cs typeface="+mn-cs"/>
        </a:defRPr>
      </a:lvl8pPr>
      <a:lvl9pPr marL="3651235">
        <a:defRPr>
          <a:latin typeface="+mn-lt"/>
          <a:ea typeface="+mn-ea"/>
          <a:cs typeface="+mn-cs"/>
        </a:defRPr>
      </a:lvl9pPr>
    </p:bodyStyle>
    <p:otherStyle>
      <a:lvl1pPr marL="0">
        <a:defRPr>
          <a:latin typeface="+mn-lt"/>
          <a:ea typeface="+mn-ea"/>
          <a:cs typeface="+mn-cs"/>
        </a:defRPr>
      </a:lvl1pPr>
      <a:lvl2pPr marL="456405">
        <a:defRPr>
          <a:latin typeface="+mn-lt"/>
          <a:ea typeface="+mn-ea"/>
          <a:cs typeface="+mn-cs"/>
        </a:defRPr>
      </a:lvl2pPr>
      <a:lvl3pPr marL="912813">
        <a:defRPr>
          <a:latin typeface="+mn-lt"/>
          <a:ea typeface="+mn-ea"/>
          <a:cs typeface="+mn-cs"/>
        </a:defRPr>
      </a:lvl3pPr>
      <a:lvl4pPr marL="1369210">
        <a:defRPr>
          <a:latin typeface="+mn-lt"/>
          <a:ea typeface="+mn-ea"/>
          <a:cs typeface="+mn-cs"/>
        </a:defRPr>
      </a:lvl4pPr>
      <a:lvl5pPr marL="1825620">
        <a:defRPr>
          <a:latin typeface="+mn-lt"/>
          <a:ea typeface="+mn-ea"/>
          <a:cs typeface="+mn-cs"/>
        </a:defRPr>
      </a:lvl5pPr>
      <a:lvl6pPr marL="2282025">
        <a:defRPr>
          <a:latin typeface="+mn-lt"/>
          <a:ea typeface="+mn-ea"/>
          <a:cs typeface="+mn-cs"/>
        </a:defRPr>
      </a:lvl6pPr>
      <a:lvl7pPr marL="2738424">
        <a:defRPr>
          <a:latin typeface="+mn-lt"/>
          <a:ea typeface="+mn-ea"/>
          <a:cs typeface="+mn-cs"/>
        </a:defRPr>
      </a:lvl7pPr>
      <a:lvl8pPr marL="3194829">
        <a:defRPr>
          <a:latin typeface="+mn-lt"/>
          <a:ea typeface="+mn-ea"/>
          <a:cs typeface="+mn-cs"/>
        </a:defRPr>
      </a:lvl8pPr>
      <a:lvl9pPr marL="3651235">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684728" y="1226176"/>
            <a:ext cx="837565" cy="2885438"/>
          </a:xfrm>
          <a:custGeom>
            <a:avLst/>
            <a:gdLst/>
            <a:ahLst/>
            <a:cxnLst/>
            <a:rect l="l" t="t" r="r" b="b"/>
            <a:pathLst>
              <a:path w="837565" h="2885440">
                <a:moveTo>
                  <a:pt x="837222" y="0"/>
                </a:moveTo>
                <a:lnTo>
                  <a:pt x="0" y="2885097"/>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17" name="bk object 17"/>
          <p:cNvSpPr/>
          <p:nvPr/>
        </p:nvSpPr>
        <p:spPr>
          <a:xfrm>
            <a:off x="7817158" y="2226756"/>
            <a:ext cx="2664459" cy="2002789"/>
          </a:xfrm>
          <a:custGeom>
            <a:avLst/>
            <a:gdLst/>
            <a:ahLst/>
            <a:cxnLst/>
            <a:rect l="l" t="t" r="r" b="b"/>
            <a:pathLst>
              <a:path w="2664459" h="2002789">
                <a:moveTo>
                  <a:pt x="2663952" y="0"/>
                </a:moveTo>
                <a:lnTo>
                  <a:pt x="0" y="2002345"/>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18" name="bk object 18"/>
          <p:cNvSpPr/>
          <p:nvPr/>
        </p:nvSpPr>
        <p:spPr>
          <a:xfrm>
            <a:off x="6888759" y="3228921"/>
            <a:ext cx="514984" cy="843916"/>
          </a:xfrm>
          <a:custGeom>
            <a:avLst/>
            <a:gdLst/>
            <a:ahLst/>
            <a:cxnLst/>
            <a:rect l="l" t="t" r="r" b="b"/>
            <a:pathLst>
              <a:path w="514984" h="843914">
                <a:moveTo>
                  <a:pt x="0" y="0"/>
                </a:moveTo>
                <a:lnTo>
                  <a:pt x="514375" y="843737"/>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19" name="bk object 19"/>
          <p:cNvSpPr/>
          <p:nvPr/>
        </p:nvSpPr>
        <p:spPr>
          <a:xfrm>
            <a:off x="8878823" y="4461740"/>
            <a:ext cx="1603375" cy="1270"/>
          </a:xfrm>
          <a:custGeom>
            <a:avLst/>
            <a:gdLst/>
            <a:ahLst/>
            <a:cxnLst/>
            <a:rect l="l" t="t" r="r" b="b"/>
            <a:pathLst>
              <a:path w="1603375" h="1270">
                <a:moveTo>
                  <a:pt x="1603375" y="1015"/>
                </a:moveTo>
                <a:lnTo>
                  <a:pt x="0"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0" name="bk object 20"/>
          <p:cNvSpPr/>
          <p:nvPr/>
        </p:nvSpPr>
        <p:spPr>
          <a:xfrm>
            <a:off x="8150354" y="4803706"/>
            <a:ext cx="2385058" cy="2625725"/>
          </a:xfrm>
          <a:custGeom>
            <a:avLst/>
            <a:gdLst/>
            <a:ahLst/>
            <a:cxnLst/>
            <a:rect l="l" t="t" r="r" b="b"/>
            <a:pathLst>
              <a:path w="2385059" h="2625725">
                <a:moveTo>
                  <a:pt x="2384640" y="2625445"/>
                </a:moveTo>
                <a:lnTo>
                  <a:pt x="0"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1" name="bk object 21"/>
          <p:cNvSpPr/>
          <p:nvPr/>
        </p:nvSpPr>
        <p:spPr>
          <a:xfrm>
            <a:off x="7406696" y="4680891"/>
            <a:ext cx="274321" cy="1921508"/>
          </a:xfrm>
          <a:custGeom>
            <a:avLst/>
            <a:gdLst/>
            <a:ahLst/>
            <a:cxnLst/>
            <a:rect l="l" t="t" r="r" b="b"/>
            <a:pathLst>
              <a:path w="274320" h="1921509">
                <a:moveTo>
                  <a:pt x="274320" y="1921078"/>
                </a:moveTo>
                <a:lnTo>
                  <a:pt x="0"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2" name="bk object 22"/>
          <p:cNvSpPr/>
          <p:nvPr/>
        </p:nvSpPr>
        <p:spPr>
          <a:xfrm>
            <a:off x="6073903" y="4092703"/>
            <a:ext cx="2895602" cy="730250"/>
          </a:xfrm>
          <a:custGeom>
            <a:avLst/>
            <a:gdLst/>
            <a:ahLst/>
            <a:cxnLst/>
            <a:rect l="l" t="t" r="r" b="b"/>
            <a:pathLst>
              <a:path w="2895600" h="730250">
                <a:moveTo>
                  <a:pt x="2784475" y="0"/>
                </a:moveTo>
                <a:lnTo>
                  <a:pt x="111099" y="0"/>
                </a:ln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2784475" y="729996"/>
                </a:lnTo>
                <a:lnTo>
                  <a:pt x="2848704" y="728260"/>
                </a:lnTo>
                <a:lnTo>
                  <a:pt x="2881687" y="716108"/>
                </a:lnTo>
                <a:lnTo>
                  <a:pt x="2893838" y="683125"/>
                </a:lnTo>
                <a:lnTo>
                  <a:pt x="2895574" y="618896"/>
                </a:lnTo>
                <a:lnTo>
                  <a:pt x="2895574" y="111099"/>
                </a:lnTo>
                <a:lnTo>
                  <a:pt x="2893838" y="46870"/>
                </a:lnTo>
                <a:lnTo>
                  <a:pt x="2881687" y="13887"/>
                </a:lnTo>
                <a:lnTo>
                  <a:pt x="2848704" y="1735"/>
                </a:lnTo>
                <a:lnTo>
                  <a:pt x="2784475" y="0"/>
                </a:lnTo>
                <a:close/>
              </a:path>
            </a:pathLst>
          </a:custGeom>
          <a:solidFill>
            <a:srgbClr val="B1BA1C"/>
          </a:solidFill>
        </p:spPr>
        <p:txBody>
          <a:bodyPr wrap="square" lIns="0" tIns="0" rIns="0" bIns="0" rtlCol="0"/>
          <a:lstStyle/>
          <a:p>
            <a:endParaRPr>
              <a:solidFill>
                <a:prstClr val="black"/>
              </a:solidFill>
              <a:latin typeface="Calibri"/>
            </a:endParaRPr>
          </a:p>
        </p:txBody>
      </p:sp>
      <p:sp>
        <p:nvSpPr>
          <p:cNvPr id="2" name="Holder 2"/>
          <p:cNvSpPr>
            <a:spLocks noGrp="1"/>
          </p:cNvSpPr>
          <p:nvPr>
            <p:ph type="title"/>
          </p:nvPr>
        </p:nvSpPr>
        <p:spPr>
          <a:xfrm>
            <a:off x="777240" y="402402"/>
            <a:ext cx="1399032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777240" y="2313498"/>
            <a:ext cx="139903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5285232" y="9354315"/>
            <a:ext cx="4974336" cy="292388"/>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777240" y="9354315"/>
            <a:ext cx="3575304" cy="292388"/>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11192256" y="9354315"/>
            <a:ext cx="3575304" cy="292388"/>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22118742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456405">
        <a:defRPr>
          <a:latin typeface="+mn-lt"/>
          <a:ea typeface="+mn-ea"/>
          <a:cs typeface="+mn-cs"/>
        </a:defRPr>
      </a:lvl2pPr>
      <a:lvl3pPr marL="912813">
        <a:defRPr>
          <a:latin typeface="+mn-lt"/>
          <a:ea typeface="+mn-ea"/>
          <a:cs typeface="+mn-cs"/>
        </a:defRPr>
      </a:lvl3pPr>
      <a:lvl4pPr marL="1369210">
        <a:defRPr>
          <a:latin typeface="+mn-lt"/>
          <a:ea typeface="+mn-ea"/>
          <a:cs typeface="+mn-cs"/>
        </a:defRPr>
      </a:lvl4pPr>
      <a:lvl5pPr marL="1825620">
        <a:defRPr>
          <a:latin typeface="+mn-lt"/>
          <a:ea typeface="+mn-ea"/>
          <a:cs typeface="+mn-cs"/>
        </a:defRPr>
      </a:lvl5pPr>
      <a:lvl6pPr marL="2282025">
        <a:defRPr>
          <a:latin typeface="+mn-lt"/>
          <a:ea typeface="+mn-ea"/>
          <a:cs typeface="+mn-cs"/>
        </a:defRPr>
      </a:lvl6pPr>
      <a:lvl7pPr marL="2738424">
        <a:defRPr>
          <a:latin typeface="+mn-lt"/>
          <a:ea typeface="+mn-ea"/>
          <a:cs typeface="+mn-cs"/>
        </a:defRPr>
      </a:lvl7pPr>
      <a:lvl8pPr marL="3194829">
        <a:defRPr>
          <a:latin typeface="+mn-lt"/>
          <a:ea typeface="+mn-ea"/>
          <a:cs typeface="+mn-cs"/>
        </a:defRPr>
      </a:lvl8pPr>
      <a:lvl9pPr marL="3651235">
        <a:defRPr>
          <a:latin typeface="+mn-lt"/>
          <a:ea typeface="+mn-ea"/>
          <a:cs typeface="+mn-cs"/>
        </a:defRPr>
      </a:lvl9pPr>
    </p:bodyStyle>
    <p:otherStyle>
      <a:lvl1pPr marL="0">
        <a:defRPr>
          <a:latin typeface="+mn-lt"/>
          <a:ea typeface="+mn-ea"/>
          <a:cs typeface="+mn-cs"/>
        </a:defRPr>
      </a:lvl1pPr>
      <a:lvl2pPr marL="456405">
        <a:defRPr>
          <a:latin typeface="+mn-lt"/>
          <a:ea typeface="+mn-ea"/>
          <a:cs typeface="+mn-cs"/>
        </a:defRPr>
      </a:lvl2pPr>
      <a:lvl3pPr marL="912813">
        <a:defRPr>
          <a:latin typeface="+mn-lt"/>
          <a:ea typeface="+mn-ea"/>
          <a:cs typeface="+mn-cs"/>
        </a:defRPr>
      </a:lvl3pPr>
      <a:lvl4pPr marL="1369210">
        <a:defRPr>
          <a:latin typeface="+mn-lt"/>
          <a:ea typeface="+mn-ea"/>
          <a:cs typeface="+mn-cs"/>
        </a:defRPr>
      </a:lvl4pPr>
      <a:lvl5pPr marL="1825620">
        <a:defRPr>
          <a:latin typeface="+mn-lt"/>
          <a:ea typeface="+mn-ea"/>
          <a:cs typeface="+mn-cs"/>
        </a:defRPr>
      </a:lvl5pPr>
      <a:lvl6pPr marL="2282025">
        <a:defRPr>
          <a:latin typeface="+mn-lt"/>
          <a:ea typeface="+mn-ea"/>
          <a:cs typeface="+mn-cs"/>
        </a:defRPr>
      </a:lvl6pPr>
      <a:lvl7pPr marL="2738424">
        <a:defRPr>
          <a:latin typeface="+mn-lt"/>
          <a:ea typeface="+mn-ea"/>
          <a:cs typeface="+mn-cs"/>
        </a:defRPr>
      </a:lvl7pPr>
      <a:lvl8pPr marL="3194829">
        <a:defRPr>
          <a:latin typeface="+mn-lt"/>
          <a:ea typeface="+mn-ea"/>
          <a:cs typeface="+mn-cs"/>
        </a:defRPr>
      </a:lvl8pPr>
      <a:lvl9pPr marL="3651235">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350210" y="6509436"/>
            <a:ext cx="163195" cy="0"/>
          </a:xfrm>
          <a:custGeom>
            <a:avLst/>
            <a:gdLst/>
            <a:ahLst/>
            <a:cxnLst/>
            <a:rect l="l" t="t" r="r" b="b"/>
            <a:pathLst>
              <a:path w="163195">
                <a:moveTo>
                  <a:pt x="163118"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17" name="bk object 17"/>
          <p:cNvSpPr/>
          <p:nvPr/>
        </p:nvSpPr>
        <p:spPr>
          <a:xfrm>
            <a:off x="5543703" y="1581819"/>
            <a:ext cx="172720" cy="0"/>
          </a:xfrm>
          <a:custGeom>
            <a:avLst/>
            <a:gdLst/>
            <a:ahLst/>
            <a:cxnLst/>
            <a:rect l="l" t="t" r="r" b="b"/>
            <a:pathLst>
              <a:path w="172720">
                <a:moveTo>
                  <a:pt x="172313"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18" name="bk object 18"/>
          <p:cNvSpPr/>
          <p:nvPr/>
        </p:nvSpPr>
        <p:spPr>
          <a:xfrm>
            <a:off x="6562060" y="1705698"/>
            <a:ext cx="885827" cy="2734310"/>
          </a:xfrm>
          <a:custGeom>
            <a:avLst/>
            <a:gdLst/>
            <a:ahLst/>
            <a:cxnLst/>
            <a:rect l="l" t="t" r="r" b="b"/>
            <a:pathLst>
              <a:path w="885825" h="2734310">
                <a:moveTo>
                  <a:pt x="885736" y="2733713"/>
                </a:moveTo>
                <a:lnTo>
                  <a:pt x="0"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19" name="bk object 19"/>
          <p:cNvSpPr/>
          <p:nvPr/>
        </p:nvSpPr>
        <p:spPr>
          <a:xfrm>
            <a:off x="8430821" y="5212085"/>
            <a:ext cx="2046605" cy="1901190"/>
          </a:xfrm>
          <a:custGeom>
            <a:avLst/>
            <a:gdLst/>
            <a:ahLst/>
            <a:cxnLst/>
            <a:rect l="l" t="t" r="r" b="b"/>
            <a:pathLst>
              <a:path w="2046604" h="1901190">
                <a:moveTo>
                  <a:pt x="2046058" y="1901177"/>
                </a:moveTo>
                <a:lnTo>
                  <a:pt x="0"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0" name="bk object 20"/>
          <p:cNvSpPr/>
          <p:nvPr/>
        </p:nvSpPr>
        <p:spPr>
          <a:xfrm>
            <a:off x="6602247" y="5157217"/>
            <a:ext cx="914401" cy="1245870"/>
          </a:xfrm>
          <a:custGeom>
            <a:avLst/>
            <a:gdLst/>
            <a:ahLst/>
            <a:cxnLst/>
            <a:rect l="l" t="t" r="r" b="b"/>
            <a:pathLst>
              <a:path w="914400" h="1245870">
                <a:moveTo>
                  <a:pt x="914196" y="0"/>
                </a:moveTo>
                <a:lnTo>
                  <a:pt x="0" y="1245247"/>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1" name="bk object 21"/>
          <p:cNvSpPr/>
          <p:nvPr/>
        </p:nvSpPr>
        <p:spPr>
          <a:xfrm>
            <a:off x="8686795" y="3337538"/>
            <a:ext cx="1026792" cy="1120774"/>
          </a:xfrm>
          <a:custGeom>
            <a:avLst/>
            <a:gdLst/>
            <a:ahLst/>
            <a:cxnLst/>
            <a:rect l="l" t="t" r="r" b="b"/>
            <a:pathLst>
              <a:path w="1026795" h="1120775">
                <a:moveTo>
                  <a:pt x="1026312" y="0"/>
                </a:moveTo>
                <a:lnTo>
                  <a:pt x="0" y="1120165"/>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 name="Holder 2"/>
          <p:cNvSpPr>
            <a:spLocks noGrp="1"/>
          </p:cNvSpPr>
          <p:nvPr>
            <p:ph type="title"/>
          </p:nvPr>
        </p:nvSpPr>
        <p:spPr>
          <a:xfrm>
            <a:off x="777240" y="402402"/>
            <a:ext cx="1399032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777240" y="2313498"/>
            <a:ext cx="139903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5285232" y="9354315"/>
            <a:ext cx="4974336" cy="292388"/>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777240" y="9354315"/>
            <a:ext cx="3575304" cy="292388"/>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11192256" y="9354315"/>
            <a:ext cx="3575304" cy="292388"/>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24539547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xStyles>
    <p:titleStyle>
      <a:lvl1pPr>
        <a:defRPr>
          <a:latin typeface="+mj-lt"/>
          <a:ea typeface="+mj-ea"/>
          <a:cs typeface="+mj-cs"/>
        </a:defRPr>
      </a:lvl1pPr>
    </p:titleStyle>
    <p:bodyStyle>
      <a:lvl1pPr marL="0">
        <a:defRPr>
          <a:latin typeface="+mn-lt"/>
          <a:ea typeface="+mn-ea"/>
          <a:cs typeface="+mn-cs"/>
        </a:defRPr>
      </a:lvl1pPr>
      <a:lvl2pPr marL="456405">
        <a:defRPr>
          <a:latin typeface="+mn-lt"/>
          <a:ea typeface="+mn-ea"/>
          <a:cs typeface="+mn-cs"/>
        </a:defRPr>
      </a:lvl2pPr>
      <a:lvl3pPr marL="912813">
        <a:defRPr>
          <a:latin typeface="+mn-lt"/>
          <a:ea typeface="+mn-ea"/>
          <a:cs typeface="+mn-cs"/>
        </a:defRPr>
      </a:lvl3pPr>
      <a:lvl4pPr marL="1369210">
        <a:defRPr>
          <a:latin typeface="+mn-lt"/>
          <a:ea typeface="+mn-ea"/>
          <a:cs typeface="+mn-cs"/>
        </a:defRPr>
      </a:lvl4pPr>
      <a:lvl5pPr marL="1825620">
        <a:defRPr>
          <a:latin typeface="+mn-lt"/>
          <a:ea typeface="+mn-ea"/>
          <a:cs typeface="+mn-cs"/>
        </a:defRPr>
      </a:lvl5pPr>
      <a:lvl6pPr marL="2282025">
        <a:defRPr>
          <a:latin typeface="+mn-lt"/>
          <a:ea typeface="+mn-ea"/>
          <a:cs typeface="+mn-cs"/>
        </a:defRPr>
      </a:lvl6pPr>
      <a:lvl7pPr marL="2738424">
        <a:defRPr>
          <a:latin typeface="+mn-lt"/>
          <a:ea typeface="+mn-ea"/>
          <a:cs typeface="+mn-cs"/>
        </a:defRPr>
      </a:lvl7pPr>
      <a:lvl8pPr marL="3194829">
        <a:defRPr>
          <a:latin typeface="+mn-lt"/>
          <a:ea typeface="+mn-ea"/>
          <a:cs typeface="+mn-cs"/>
        </a:defRPr>
      </a:lvl8pPr>
      <a:lvl9pPr marL="3651235">
        <a:defRPr>
          <a:latin typeface="+mn-lt"/>
          <a:ea typeface="+mn-ea"/>
          <a:cs typeface="+mn-cs"/>
        </a:defRPr>
      </a:lvl9pPr>
    </p:bodyStyle>
    <p:otherStyle>
      <a:lvl1pPr marL="0">
        <a:defRPr>
          <a:latin typeface="+mn-lt"/>
          <a:ea typeface="+mn-ea"/>
          <a:cs typeface="+mn-cs"/>
        </a:defRPr>
      </a:lvl1pPr>
      <a:lvl2pPr marL="456405">
        <a:defRPr>
          <a:latin typeface="+mn-lt"/>
          <a:ea typeface="+mn-ea"/>
          <a:cs typeface="+mn-cs"/>
        </a:defRPr>
      </a:lvl2pPr>
      <a:lvl3pPr marL="912813">
        <a:defRPr>
          <a:latin typeface="+mn-lt"/>
          <a:ea typeface="+mn-ea"/>
          <a:cs typeface="+mn-cs"/>
        </a:defRPr>
      </a:lvl3pPr>
      <a:lvl4pPr marL="1369210">
        <a:defRPr>
          <a:latin typeface="+mn-lt"/>
          <a:ea typeface="+mn-ea"/>
          <a:cs typeface="+mn-cs"/>
        </a:defRPr>
      </a:lvl4pPr>
      <a:lvl5pPr marL="1825620">
        <a:defRPr>
          <a:latin typeface="+mn-lt"/>
          <a:ea typeface="+mn-ea"/>
          <a:cs typeface="+mn-cs"/>
        </a:defRPr>
      </a:lvl5pPr>
      <a:lvl6pPr marL="2282025">
        <a:defRPr>
          <a:latin typeface="+mn-lt"/>
          <a:ea typeface="+mn-ea"/>
          <a:cs typeface="+mn-cs"/>
        </a:defRPr>
      </a:lvl6pPr>
      <a:lvl7pPr marL="2738424">
        <a:defRPr>
          <a:latin typeface="+mn-lt"/>
          <a:ea typeface="+mn-ea"/>
          <a:cs typeface="+mn-cs"/>
        </a:defRPr>
      </a:lvl7pPr>
      <a:lvl8pPr marL="3194829">
        <a:defRPr>
          <a:latin typeface="+mn-lt"/>
          <a:ea typeface="+mn-ea"/>
          <a:cs typeface="+mn-cs"/>
        </a:defRPr>
      </a:lvl8pPr>
      <a:lvl9pPr marL="3651235">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937190" y="4266415"/>
            <a:ext cx="1677671" cy="525144"/>
          </a:xfrm>
          <a:custGeom>
            <a:avLst/>
            <a:gdLst/>
            <a:ahLst/>
            <a:cxnLst/>
            <a:rect l="l" t="t" r="r" b="b"/>
            <a:pathLst>
              <a:path w="1677670" h="525145">
                <a:moveTo>
                  <a:pt x="0" y="0"/>
                </a:moveTo>
                <a:lnTo>
                  <a:pt x="1677619" y="524751"/>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17" name="bk object 17"/>
          <p:cNvSpPr/>
          <p:nvPr/>
        </p:nvSpPr>
        <p:spPr>
          <a:xfrm>
            <a:off x="7187978" y="2702479"/>
            <a:ext cx="1856738" cy="2187574"/>
          </a:xfrm>
          <a:custGeom>
            <a:avLst/>
            <a:gdLst/>
            <a:ahLst/>
            <a:cxnLst/>
            <a:rect l="l" t="t" r="r" b="b"/>
            <a:pathLst>
              <a:path w="1856740" h="2187575">
                <a:moveTo>
                  <a:pt x="0" y="0"/>
                </a:moveTo>
                <a:lnTo>
                  <a:pt x="1856143" y="2187359"/>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18" name="bk object 18"/>
          <p:cNvSpPr/>
          <p:nvPr/>
        </p:nvSpPr>
        <p:spPr>
          <a:xfrm>
            <a:off x="8853290" y="1606010"/>
            <a:ext cx="384810" cy="3187065"/>
          </a:xfrm>
          <a:custGeom>
            <a:avLst/>
            <a:gdLst/>
            <a:ahLst/>
            <a:cxnLst/>
            <a:rect l="l" t="t" r="r" b="b"/>
            <a:pathLst>
              <a:path w="384809" h="3187065">
                <a:moveTo>
                  <a:pt x="0" y="0"/>
                </a:moveTo>
                <a:lnTo>
                  <a:pt x="384581" y="3186785"/>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19" name="bk object 19"/>
          <p:cNvSpPr/>
          <p:nvPr/>
        </p:nvSpPr>
        <p:spPr>
          <a:xfrm>
            <a:off x="10398763" y="5294381"/>
            <a:ext cx="2402840" cy="1377314"/>
          </a:xfrm>
          <a:custGeom>
            <a:avLst/>
            <a:gdLst/>
            <a:ahLst/>
            <a:cxnLst/>
            <a:rect l="l" t="t" r="r" b="b"/>
            <a:pathLst>
              <a:path w="2402840" h="1377315">
                <a:moveTo>
                  <a:pt x="2402840" y="1377238"/>
                </a:moveTo>
                <a:lnTo>
                  <a:pt x="0" y="0"/>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20" name="bk object 20"/>
          <p:cNvSpPr/>
          <p:nvPr/>
        </p:nvSpPr>
        <p:spPr>
          <a:xfrm>
            <a:off x="8441818" y="5423710"/>
            <a:ext cx="473710" cy="2677795"/>
          </a:xfrm>
          <a:custGeom>
            <a:avLst/>
            <a:gdLst/>
            <a:ahLst/>
            <a:cxnLst/>
            <a:rect l="l" t="t" r="r" b="b"/>
            <a:pathLst>
              <a:path w="473709" h="2677795">
                <a:moveTo>
                  <a:pt x="0" y="2677693"/>
                </a:moveTo>
                <a:lnTo>
                  <a:pt x="473570"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1" name="bk object 21"/>
          <p:cNvSpPr/>
          <p:nvPr/>
        </p:nvSpPr>
        <p:spPr>
          <a:xfrm>
            <a:off x="5505875" y="5359890"/>
            <a:ext cx="3108323" cy="2449195"/>
          </a:xfrm>
          <a:custGeom>
            <a:avLst/>
            <a:gdLst/>
            <a:ahLst/>
            <a:cxnLst/>
            <a:rect l="l" t="t" r="r" b="b"/>
            <a:pathLst>
              <a:path w="3108325" h="2449195">
                <a:moveTo>
                  <a:pt x="0" y="2448814"/>
                </a:moveTo>
                <a:lnTo>
                  <a:pt x="3108274"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2" name="bk object 22"/>
          <p:cNvSpPr/>
          <p:nvPr/>
        </p:nvSpPr>
        <p:spPr>
          <a:xfrm>
            <a:off x="3940996" y="5126219"/>
            <a:ext cx="4128770" cy="936625"/>
          </a:xfrm>
          <a:custGeom>
            <a:avLst/>
            <a:gdLst/>
            <a:ahLst/>
            <a:cxnLst/>
            <a:rect l="l" t="t" r="r" b="b"/>
            <a:pathLst>
              <a:path w="4128770" h="936625">
                <a:moveTo>
                  <a:pt x="0" y="936040"/>
                </a:moveTo>
                <a:lnTo>
                  <a:pt x="4128528"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3" name="bk object 23"/>
          <p:cNvSpPr/>
          <p:nvPr/>
        </p:nvSpPr>
        <p:spPr>
          <a:xfrm>
            <a:off x="7485687" y="4773927"/>
            <a:ext cx="3124201" cy="730250"/>
          </a:xfrm>
          <a:custGeom>
            <a:avLst/>
            <a:gdLst/>
            <a:ahLst/>
            <a:cxnLst/>
            <a:rect l="l" t="t" r="r" b="b"/>
            <a:pathLst>
              <a:path w="3124200" h="730250">
                <a:moveTo>
                  <a:pt x="3013075" y="0"/>
                </a:moveTo>
                <a:lnTo>
                  <a:pt x="111099" y="0"/>
                </a:ln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3013075" y="729996"/>
                </a:lnTo>
                <a:lnTo>
                  <a:pt x="3077304" y="728260"/>
                </a:lnTo>
                <a:lnTo>
                  <a:pt x="3110287" y="716108"/>
                </a:lnTo>
                <a:lnTo>
                  <a:pt x="3122438" y="683125"/>
                </a:lnTo>
                <a:lnTo>
                  <a:pt x="3124174" y="618896"/>
                </a:lnTo>
                <a:lnTo>
                  <a:pt x="3124174" y="111099"/>
                </a:lnTo>
                <a:lnTo>
                  <a:pt x="3122438" y="46870"/>
                </a:lnTo>
                <a:lnTo>
                  <a:pt x="3110287" y="13887"/>
                </a:lnTo>
                <a:lnTo>
                  <a:pt x="3077304" y="1735"/>
                </a:lnTo>
                <a:lnTo>
                  <a:pt x="3013075" y="0"/>
                </a:lnTo>
                <a:close/>
              </a:path>
            </a:pathLst>
          </a:custGeom>
          <a:solidFill>
            <a:srgbClr val="B1BA1C"/>
          </a:solidFill>
        </p:spPr>
        <p:txBody>
          <a:bodyPr wrap="square" lIns="0" tIns="0" rIns="0" bIns="0" rtlCol="0"/>
          <a:lstStyle/>
          <a:p>
            <a:endParaRPr>
              <a:solidFill>
                <a:prstClr val="black"/>
              </a:solidFill>
              <a:latin typeface="Calibri"/>
            </a:endParaRPr>
          </a:p>
        </p:txBody>
      </p:sp>
      <p:sp>
        <p:nvSpPr>
          <p:cNvPr id="2" name="Holder 2"/>
          <p:cNvSpPr>
            <a:spLocks noGrp="1"/>
          </p:cNvSpPr>
          <p:nvPr>
            <p:ph type="title"/>
          </p:nvPr>
        </p:nvSpPr>
        <p:spPr>
          <a:xfrm>
            <a:off x="777240" y="402402"/>
            <a:ext cx="1399032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777240" y="2313498"/>
            <a:ext cx="139903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5285232" y="9354315"/>
            <a:ext cx="4974336" cy="292388"/>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777240" y="9354315"/>
            <a:ext cx="3575304" cy="292388"/>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11192256" y="9354315"/>
            <a:ext cx="3575304" cy="292388"/>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49462358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Lst>
  <p:txStyles>
    <p:titleStyle>
      <a:lvl1pPr>
        <a:defRPr>
          <a:latin typeface="+mj-lt"/>
          <a:ea typeface="+mj-ea"/>
          <a:cs typeface="+mj-cs"/>
        </a:defRPr>
      </a:lvl1pPr>
    </p:titleStyle>
    <p:bodyStyle>
      <a:lvl1pPr marL="0">
        <a:defRPr>
          <a:latin typeface="+mn-lt"/>
          <a:ea typeface="+mn-ea"/>
          <a:cs typeface="+mn-cs"/>
        </a:defRPr>
      </a:lvl1pPr>
      <a:lvl2pPr marL="456405">
        <a:defRPr>
          <a:latin typeface="+mn-lt"/>
          <a:ea typeface="+mn-ea"/>
          <a:cs typeface="+mn-cs"/>
        </a:defRPr>
      </a:lvl2pPr>
      <a:lvl3pPr marL="912813">
        <a:defRPr>
          <a:latin typeface="+mn-lt"/>
          <a:ea typeface="+mn-ea"/>
          <a:cs typeface="+mn-cs"/>
        </a:defRPr>
      </a:lvl3pPr>
      <a:lvl4pPr marL="1369210">
        <a:defRPr>
          <a:latin typeface="+mn-lt"/>
          <a:ea typeface="+mn-ea"/>
          <a:cs typeface="+mn-cs"/>
        </a:defRPr>
      </a:lvl4pPr>
      <a:lvl5pPr marL="1825620">
        <a:defRPr>
          <a:latin typeface="+mn-lt"/>
          <a:ea typeface="+mn-ea"/>
          <a:cs typeface="+mn-cs"/>
        </a:defRPr>
      </a:lvl5pPr>
      <a:lvl6pPr marL="2282025">
        <a:defRPr>
          <a:latin typeface="+mn-lt"/>
          <a:ea typeface="+mn-ea"/>
          <a:cs typeface="+mn-cs"/>
        </a:defRPr>
      </a:lvl6pPr>
      <a:lvl7pPr marL="2738424">
        <a:defRPr>
          <a:latin typeface="+mn-lt"/>
          <a:ea typeface="+mn-ea"/>
          <a:cs typeface="+mn-cs"/>
        </a:defRPr>
      </a:lvl7pPr>
      <a:lvl8pPr marL="3194829">
        <a:defRPr>
          <a:latin typeface="+mn-lt"/>
          <a:ea typeface="+mn-ea"/>
          <a:cs typeface="+mn-cs"/>
        </a:defRPr>
      </a:lvl8pPr>
      <a:lvl9pPr marL="3651235">
        <a:defRPr>
          <a:latin typeface="+mn-lt"/>
          <a:ea typeface="+mn-ea"/>
          <a:cs typeface="+mn-cs"/>
        </a:defRPr>
      </a:lvl9pPr>
    </p:bodyStyle>
    <p:otherStyle>
      <a:lvl1pPr marL="0">
        <a:defRPr>
          <a:latin typeface="+mn-lt"/>
          <a:ea typeface="+mn-ea"/>
          <a:cs typeface="+mn-cs"/>
        </a:defRPr>
      </a:lvl1pPr>
      <a:lvl2pPr marL="456405">
        <a:defRPr>
          <a:latin typeface="+mn-lt"/>
          <a:ea typeface="+mn-ea"/>
          <a:cs typeface="+mn-cs"/>
        </a:defRPr>
      </a:lvl2pPr>
      <a:lvl3pPr marL="912813">
        <a:defRPr>
          <a:latin typeface="+mn-lt"/>
          <a:ea typeface="+mn-ea"/>
          <a:cs typeface="+mn-cs"/>
        </a:defRPr>
      </a:lvl3pPr>
      <a:lvl4pPr marL="1369210">
        <a:defRPr>
          <a:latin typeface="+mn-lt"/>
          <a:ea typeface="+mn-ea"/>
          <a:cs typeface="+mn-cs"/>
        </a:defRPr>
      </a:lvl4pPr>
      <a:lvl5pPr marL="1825620">
        <a:defRPr>
          <a:latin typeface="+mn-lt"/>
          <a:ea typeface="+mn-ea"/>
          <a:cs typeface="+mn-cs"/>
        </a:defRPr>
      </a:lvl5pPr>
      <a:lvl6pPr marL="2282025">
        <a:defRPr>
          <a:latin typeface="+mn-lt"/>
          <a:ea typeface="+mn-ea"/>
          <a:cs typeface="+mn-cs"/>
        </a:defRPr>
      </a:lvl6pPr>
      <a:lvl7pPr marL="2738424">
        <a:defRPr>
          <a:latin typeface="+mn-lt"/>
          <a:ea typeface="+mn-ea"/>
          <a:cs typeface="+mn-cs"/>
        </a:defRPr>
      </a:lvl7pPr>
      <a:lvl8pPr marL="3194829">
        <a:defRPr>
          <a:latin typeface="+mn-lt"/>
          <a:ea typeface="+mn-ea"/>
          <a:cs typeface="+mn-cs"/>
        </a:defRPr>
      </a:lvl8pPr>
      <a:lvl9pPr marL="3651235">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0912088" y="5979625"/>
            <a:ext cx="0" cy="172085"/>
          </a:xfrm>
          <a:custGeom>
            <a:avLst/>
            <a:gdLst/>
            <a:ahLst/>
            <a:cxnLst/>
            <a:rect l="l" t="t" r="r" b="b"/>
            <a:pathLst>
              <a:path h="172085">
                <a:moveTo>
                  <a:pt x="0" y="0"/>
                </a:moveTo>
                <a:lnTo>
                  <a:pt x="0" y="171646"/>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7" name="bk object 17"/>
          <p:cNvSpPr/>
          <p:nvPr/>
        </p:nvSpPr>
        <p:spPr>
          <a:xfrm>
            <a:off x="10912088" y="6563171"/>
            <a:ext cx="0" cy="201296"/>
          </a:xfrm>
          <a:custGeom>
            <a:avLst/>
            <a:gdLst/>
            <a:ahLst/>
            <a:cxnLst/>
            <a:rect l="l" t="t" r="r" b="b"/>
            <a:pathLst>
              <a:path h="201295">
                <a:moveTo>
                  <a:pt x="0" y="0"/>
                </a:moveTo>
                <a:lnTo>
                  <a:pt x="0" y="200894"/>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8" name="bk object 18"/>
          <p:cNvSpPr/>
          <p:nvPr/>
        </p:nvSpPr>
        <p:spPr>
          <a:xfrm>
            <a:off x="10870790" y="5907830"/>
            <a:ext cx="83186" cy="101600"/>
          </a:xfrm>
          <a:custGeom>
            <a:avLst/>
            <a:gdLst/>
            <a:ahLst/>
            <a:cxnLst/>
            <a:rect l="l" t="t" r="r" b="b"/>
            <a:pathLst>
              <a:path w="83184" h="101600">
                <a:moveTo>
                  <a:pt x="41300" y="0"/>
                </a:moveTo>
                <a:lnTo>
                  <a:pt x="0" y="101079"/>
                </a:lnTo>
                <a:lnTo>
                  <a:pt x="41300" y="77101"/>
                </a:lnTo>
                <a:lnTo>
                  <a:pt x="72803" y="77101"/>
                </a:lnTo>
                <a:lnTo>
                  <a:pt x="41300" y="0"/>
                </a:lnTo>
                <a:close/>
              </a:path>
              <a:path w="83184" h="101600">
                <a:moveTo>
                  <a:pt x="72803" y="77101"/>
                </a:moveTo>
                <a:lnTo>
                  <a:pt x="41300" y="77101"/>
                </a:lnTo>
                <a:lnTo>
                  <a:pt x="82600" y="101079"/>
                </a:lnTo>
                <a:lnTo>
                  <a:pt x="72803" y="77101"/>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19" name="bk object 19"/>
          <p:cNvSpPr/>
          <p:nvPr/>
        </p:nvSpPr>
        <p:spPr>
          <a:xfrm>
            <a:off x="6279813" y="7197627"/>
            <a:ext cx="3968750" cy="1096012"/>
          </a:xfrm>
          <a:custGeom>
            <a:avLst/>
            <a:gdLst/>
            <a:ahLst/>
            <a:cxnLst/>
            <a:rect l="l" t="t" r="r" b="b"/>
            <a:pathLst>
              <a:path w="3968750" h="1096009">
                <a:moveTo>
                  <a:pt x="3968546" y="0"/>
                </a:moveTo>
                <a:lnTo>
                  <a:pt x="0" y="0"/>
                </a:lnTo>
                <a:lnTo>
                  <a:pt x="12" y="1095997"/>
                </a:lnTo>
              </a:path>
            </a:pathLst>
          </a:custGeom>
          <a:ln w="12699">
            <a:solidFill>
              <a:srgbClr val="231F20"/>
            </a:solidFill>
          </a:ln>
        </p:spPr>
        <p:txBody>
          <a:bodyPr wrap="square" lIns="0" tIns="0" rIns="0" bIns="0" rtlCol="0"/>
          <a:lstStyle/>
          <a:p>
            <a:endParaRPr>
              <a:solidFill>
                <a:prstClr val="black"/>
              </a:solidFill>
              <a:latin typeface="Calibri"/>
            </a:endParaRPr>
          </a:p>
        </p:txBody>
      </p:sp>
      <p:sp>
        <p:nvSpPr>
          <p:cNvPr id="20" name="bk object 20"/>
          <p:cNvSpPr/>
          <p:nvPr/>
        </p:nvSpPr>
        <p:spPr>
          <a:xfrm>
            <a:off x="6238516" y="8264277"/>
            <a:ext cx="83186" cy="101600"/>
          </a:xfrm>
          <a:custGeom>
            <a:avLst/>
            <a:gdLst/>
            <a:ahLst/>
            <a:cxnLst/>
            <a:rect l="l" t="t" r="r" b="b"/>
            <a:pathLst>
              <a:path w="83185" h="101600">
                <a:moveTo>
                  <a:pt x="0" y="0"/>
                </a:moveTo>
                <a:lnTo>
                  <a:pt x="41300" y="101079"/>
                </a:lnTo>
                <a:lnTo>
                  <a:pt x="72788" y="23990"/>
                </a:lnTo>
                <a:lnTo>
                  <a:pt x="41300" y="23990"/>
                </a:lnTo>
                <a:lnTo>
                  <a:pt x="0" y="0"/>
                </a:lnTo>
                <a:close/>
              </a:path>
              <a:path w="83185" h="101600">
                <a:moveTo>
                  <a:pt x="82588" y="0"/>
                </a:moveTo>
                <a:lnTo>
                  <a:pt x="41300" y="23990"/>
                </a:lnTo>
                <a:lnTo>
                  <a:pt x="72788" y="23990"/>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1" name="bk object 21"/>
          <p:cNvSpPr/>
          <p:nvPr/>
        </p:nvSpPr>
        <p:spPr>
          <a:xfrm>
            <a:off x="7050448" y="7052392"/>
            <a:ext cx="3253105" cy="0"/>
          </a:xfrm>
          <a:custGeom>
            <a:avLst/>
            <a:gdLst/>
            <a:ahLst/>
            <a:cxnLst/>
            <a:rect l="l" t="t" r="r" b="b"/>
            <a:pathLst>
              <a:path w="3253104">
                <a:moveTo>
                  <a:pt x="0" y="0"/>
                </a:moveTo>
                <a:lnTo>
                  <a:pt x="3253079"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2" name="bk object 22"/>
          <p:cNvSpPr/>
          <p:nvPr/>
        </p:nvSpPr>
        <p:spPr>
          <a:xfrm>
            <a:off x="9739761" y="6911850"/>
            <a:ext cx="744218" cy="0"/>
          </a:xfrm>
          <a:custGeom>
            <a:avLst/>
            <a:gdLst/>
            <a:ahLst/>
            <a:cxnLst/>
            <a:rect l="l" t="t" r="r" b="b"/>
            <a:pathLst>
              <a:path w="744220">
                <a:moveTo>
                  <a:pt x="0" y="0"/>
                </a:moveTo>
                <a:lnTo>
                  <a:pt x="744004"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3" name="bk object 23"/>
          <p:cNvSpPr/>
          <p:nvPr/>
        </p:nvSpPr>
        <p:spPr>
          <a:xfrm>
            <a:off x="8404045" y="7335811"/>
            <a:ext cx="1902462" cy="0"/>
          </a:xfrm>
          <a:custGeom>
            <a:avLst/>
            <a:gdLst/>
            <a:ahLst/>
            <a:cxnLst/>
            <a:rect l="l" t="t" r="r" b="b"/>
            <a:pathLst>
              <a:path w="1902459">
                <a:moveTo>
                  <a:pt x="1902066"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4" name="bk object 24"/>
          <p:cNvSpPr/>
          <p:nvPr/>
        </p:nvSpPr>
        <p:spPr>
          <a:xfrm>
            <a:off x="10276823" y="7294577"/>
            <a:ext cx="101601" cy="83185"/>
          </a:xfrm>
          <a:custGeom>
            <a:avLst/>
            <a:gdLst/>
            <a:ahLst/>
            <a:cxnLst/>
            <a:rect l="l" t="t" r="r" b="b"/>
            <a:pathLst>
              <a:path w="101600" h="83184">
                <a:moveTo>
                  <a:pt x="0" y="0"/>
                </a:moveTo>
                <a:lnTo>
                  <a:pt x="23990" y="41300"/>
                </a:lnTo>
                <a:lnTo>
                  <a:pt x="0" y="82600"/>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5" name="bk object 25"/>
          <p:cNvSpPr/>
          <p:nvPr/>
        </p:nvSpPr>
        <p:spPr>
          <a:xfrm>
            <a:off x="10193930" y="6759133"/>
            <a:ext cx="1451418" cy="692696"/>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26" name="bk object 26"/>
          <p:cNvSpPr/>
          <p:nvPr/>
        </p:nvSpPr>
        <p:spPr>
          <a:xfrm>
            <a:off x="5351250" y="8350635"/>
            <a:ext cx="1451418" cy="692696"/>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27" name="bk object 27"/>
          <p:cNvSpPr/>
          <p:nvPr/>
        </p:nvSpPr>
        <p:spPr>
          <a:xfrm>
            <a:off x="8358858" y="2768627"/>
            <a:ext cx="0" cy="358775"/>
          </a:xfrm>
          <a:custGeom>
            <a:avLst/>
            <a:gdLst/>
            <a:ahLst/>
            <a:cxnLst/>
            <a:rect l="l" t="t" r="r" b="b"/>
            <a:pathLst>
              <a:path h="358775">
                <a:moveTo>
                  <a:pt x="0" y="0"/>
                </a:moveTo>
                <a:lnTo>
                  <a:pt x="0" y="358521"/>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8" name="bk object 28"/>
          <p:cNvSpPr/>
          <p:nvPr/>
        </p:nvSpPr>
        <p:spPr>
          <a:xfrm>
            <a:off x="8358858" y="3301430"/>
            <a:ext cx="0" cy="298449"/>
          </a:xfrm>
          <a:custGeom>
            <a:avLst/>
            <a:gdLst/>
            <a:ahLst/>
            <a:cxnLst/>
            <a:rect l="l" t="t" r="r" b="b"/>
            <a:pathLst>
              <a:path h="298450">
                <a:moveTo>
                  <a:pt x="0" y="0"/>
                </a:moveTo>
                <a:lnTo>
                  <a:pt x="0" y="29837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9" name="bk object 29"/>
          <p:cNvSpPr/>
          <p:nvPr/>
        </p:nvSpPr>
        <p:spPr>
          <a:xfrm>
            <a:off x="8317560" y="3570463"/>
            <a:ext cx="83186" cy="101600"/>
          </a:xfrm>
          <a:custGeom>
            <a:avLst/>
            <a:gdLst/>
            <a:ahLst/>
            <a:cxnLst/>
            <a:rect l="l" t="t" r="r" b="b"/>
            <a:pathLst>
              <a:path w="83184" h="101600">
                <a:moveTo>
                  <a:pt x="0" y="0"/>
                </a:moveTo>
                <a:lnTo>
                  <a:pt x="41300" y="101079"/>
                </a:lnTo>
                <a:lnTo>
                  <a:pt x="72794" y="23977"/>
                </a:lnTo>
                <a:lnTo>
                  <a:pt x="41300" y="23977"/>
                </a:lnTo>
                <a:lnTo>
                  <a:pt x="0" y="0"/>
                </a:lnTo>
                <a:close/>
              </a:path>
              <a:path w="83184" h="101600">
                <a:moveTo>
                  <a:pt x="82588" y="0"/>
                </a:moveTo>
                <a:lnTo>
                  <a:pt x="41300" y="23977"/>
                </a:lnTo>
                <a:lnTo>
                  <a:pt x="72794" y="23977"/>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30" name="bk object 30"/>
          <p:cNvSpPr/>
          <p:nvPr/>
        </p:nvSpPr>
        <p:spPr>
          <a:xfrm>
            <a:off x="4608543" y="1104281"/>
            <a:ext cx="812799" cy="971548"/>
          </a:xfrm>
          <a:custGeom>
            <a:avLst/>
            <a:gdLst/>
            <a:ahLst/>
            <a:cxnLst/>
            <a:rect l="l" t="t" r="r" b="b"/>
            <a:pathLst>
              <a:path w="812800" h="971550">
                <a:moveTo>
                  <a:pt x="812368" y="0"/>
                </a:moveTo>
                <a:lnTo>
                  <a:pt x="0" y="0"/>
                </a:lnTo>
                <a:lnTo>
                  <a:pt x="0" y="971359"/>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1" name="bk object 31"/>
          <p:cNvSpPr/>
          <p:nvPr/>
        </p:nvSpPr>
        <p:spPr>
          <a:xfrm>
            <a:off x="4567167" y="2046294"/>
            <a:ext cx="83186" cy="101600"/>
          </a:xfrm>
          <a:custGeom>
            <a:avLst/>
            <a:gdLst/>
            <a:ahLst/>
            <a:cxnLst/>
            <a:rect l="l" t="t" r="r" b="b"/>
            <a:pathLst>
              <a:path w="83185" h="101600">
                <a:moveTo>
                  <a:pt x="0" y="0"/>
                </a:moveTo>
                <a:lnTo>
                  <a:pt x="41300" y="101079"/>
                </a:lnTo>
                <a:lnTo>
                  <a:pt x="72794" y="23977"/>
                </a:lnTo>
                <a:lnTo>
                  <a:pt x="41300" y="23977"/>
                </a:lnTo>
                <a:lnTo>
                  <a:pt x="0" y="0"/>
                </a:lnTo>
                <a:close/>
              </a:path>
              <a:path w="83185" h="101600">
                <a:moveTo>
                  <a:pt x="82588" y="0"/>
                </a:moveTo>
                <a:lnTo>
                  <a:pt x="41300" y="23977"/>
                </a:lnTo>
                <a:lnTo>
                  <a:pt x="72794" y="23977"/>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32" name="bk object 32"/>
          <p:cNvSpPr/>
          <p:nvPr/>
        </p:nvSpPr>
        <p:spPr>
          <a:xfrm>
            <a:off x="10186496" y="8284913"/>
            <a:ext cx="1451305" cy="692645"/>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3" name="bk object 33"/>
          <p:cNvSpPr/>
          <p:nvPr/>
        </p:nvSpPr>
        <p:spPr>
          <a:xfrm>
            <a:off x="10194038" y="3673512"/>
            <a:ext cx="1451305" cy="692632"/>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34" name="bk object 34"/>
          <p:cNvSpPr/>
          <p:nvPr/>
        </p:nvSpPr>
        <p:spPr>
          <a:xfrm>
            <a:off x="7633215" y="3669604"/>
            <a:ext cx="1451292" cy="692645"/>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5" name="bk object 35"/>
          <p:cNvSpPr/>
          <p:nvPr/>
        </p:nvSpPr>
        <p:spPr>
          <a:xfrm>
            <a:off x="10194038" y="5215166"/>
            <a:ext cx="1451305" cy="692645"/>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6" name="bk object 36"/>
          <p:cNvSpPr/>
          <p:nvPr/>
        </p:nvSpPr>
        <p:spPr>
          <a:xfrm>
            <a:off x="7632858" y="8284910"/>
            <a:ext cx="1451292" cy="692620"/>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37" name="bk object 37"/>
          <p:cNvSpPr/>
          <p:nvPr/>
        </p:nvSpPr>
        <p:spPr>
          <a:xfrm>
            <a:off x="626503" y="3668496"/>
            <a:ext cx="1451292" cy="692632"/>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38" name="bk object 38"/>
          <p:cNvSpPr/>
          <p:nvPr/>
        </p:nvSpPr>
        <p:spPr>
          <a:xfrm>
            <a:off x="623866" y="2153349"/>
            <a:ext cx="1451305" cy="692620"/>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39" name="bk object 39"/>
          <p:cNvSpPr/>
          <p:nvPr/>
        </p:nvSpPr>
        <p:spPr>
          <a:xfrm>
            <a:off x="623866" y="608850"/>
            <a:ext cx="1451305" cy="692645"/>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0" name="bk object 40"/>
          <p:cNvSpPr/>
          <p:nvPr/>
        </p:nvSpPr>
        <p:spPr>
          <a:xfrm>
            <a:off x="3885097" y="3687270"/>
            <a:ext cx="1451292" cy="692645"/>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41" name="bk object 41"/>
          <p:cNvSpPr/>
          <p:nvPr/>
        </p:nvSpPr>
        <p:spPr>
          <a:xfrm>
            <a:off x="3882829" y="2156448"/>
            <a:ext cx="1451281" cy="6926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2" name="bk object 42"/>
          <p:cNvSpPr/>
          <p:nvPr/>
        </p:nvSpPr>
        <p:spPr>
          <a:xfrm>
            <a:off x="13469281" y="2142296"/>
            <a:ext cx="1451292" cy="692657"/>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3" name="bk object 43"/>
          <p:cNvSpPr/>
          <p:nvPr/>
        </p:nvSpPr>
        <p:spPr>
          <a:xfrm>
            <a:off x="14179178" y="1301777"/>
            <a:ext cx="0" cy="210820"/>
          </a:xfrm>
          <a:custGeom>
            <a:avLst/>
            <a:gdLst/>
            <a:ahLst/>
            <a:cxnLst/>
            <a:rect l="l" t="t" r="r" b="b"/>
            <a:pathLst>
              <a:path h="210819">
                <a:moveTo>
                  <a:pt x="0" y="0"/>
                </a:moveTo>
                <a:lnTo>
                  <a:pt x="0" y="210807"/>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4" name="bk object 44"/>
          <p:cNvSpPr/>
          <p:nvPr/>
        </p:nvSpPr>
        <p:spPr>
          <a:xfrm>
            <a:off x="14179178" y="1911286"/>
            <a:ext cx="0" cy="163830"/>
          </a:xfrm>
          <a:custGeom>
            <a:avLst/>
            <a:gdLst/>
            <a:ahLst/>
            <a:cxnLst/>
            <a:rect l="l" t="t" r="r" b="b"/>
            <a:pathLst>
              <a:path h="163830">
                <a:moveTo>
                  <a:pt x="0" y="0"/>
                </a:moveTo>
                <a:lnTo>
                  <a:pt x="0" y="16323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5" name="bk object 45"/>
          <p:cNvSpPr/>
          <p:nvPr/>
        </p:nvSpPr>
        <p:spPr>
          <a:xfrm>
            <a:off x="14137878" y="2045181"/>
            <a:ext cx="83186" cy="101600"/>
          </a:xfrm>
          <a:custGeom>
            <a:avLst/>
            <a:gdLst/>
            <a:ahLst/>
            <a:cxnLst/>
            <a:rect l="l" t="t" r="r" b="b"/>
            <a:pathLst>
              <a:path w="83184" h="101600">
                <a:moveTo>
                  <a:pt x="0" y="0"/>
                </a:moveTo>
                <a:lnTo>
                  <a:pt x="41300" y="101079"/>
                </a:lnTo>
                <a:lnTo>
                  <a:pt x="72803" y="23977"/>
                </a:lnTo>
                <a:lnTo>
                  <a:pt x="41300" y="23977"/>
                </a:lnTo>
                <a:lnTo>
                  <a:pt x="0" y="0"/>
                </a:lnTo>
                <a:close/>
              </a:path>
              <a:path w="83184" h="101600">
                <a:moveTo>
                  <a:pt x="82600" y="0"/>
                </a:moveTo>
                <a:lnTo>
                  <a:pt x="41300" y="23977"/>
                </a:lnTo>
                <a:lnTo>
                  <a:pt x="72803" y="23977"/>
                </a:lnTo>
                <a:lnTo>
                  <a:pt x="8260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46" name="bk object 46"/>
          <p:cNvSpPr/>
          <p:nvPr/>
        </p:nvSpPr>
        <p:spPr>
          <a:xfrm>
            <a:off x="2136740" y="976536"/>
            <a:ext cx="263526" cy="2963545"/>
          </a:xfrm>
          <a:custGeom>
            <a:avLst/>
            <a:gdLst/>
            <a:ahLst/>
            <a:cxnLst/>
            <a:rect l="l" t="t" r="r" b="b"/>
            <a:pathLst>
              <a:path w="263525" h="2963545">
                <a:moveTo>
                  <a:pt x="262940" y="0"/>
                </a:moveTo>
                <a:lnTo>
                  <a:pt x="262940" y="2962948"/>
                </a:lnTo>
                <a:lnTo>
                  <a:pt x="0" y="296294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7" name="bk object 47"/>
          <p:cNvSpPr/>
          <p:nvPr/>
        </p:nvSpPr>
        <p:spPr>
          <a:xfrm>
            <a:off x="2065058" y="3898202"/>
            <a:ext cx="101601" cy="83185"/>
          </a:xfrm>
          <a:custGeom>
            <a:avLst/>
            <a:gdLst/>
            <a:ahLst/>
            <a:cxnLst/>
            <a:rect l="l" t="t" r="r" b="b"/>
            <a:pathLst>
              <a:path w="101600" h="83185">
                <a:moveTo>
                  <a:pt x="101079" y="0"/>
                </a:moveTo>
                <a:lnTo>
                  <a:pt x="0" y="41300"/>
                </a:lnTo>
                <a:lnTo>
                  <a:pt x="101079" y="82588"/>
                </a:lnTo>
                <a:lnTo>
                  <a:pt x="77101" y="41300"/>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48" name="bk object 48"/>
          <p:cNvSpPr/>
          <p:nvPr/>
        </p:nvSpPr>
        <p:spPr>
          <a:xfrm>
            <a:off x="3592697" y="2502788"/>
            <a:ext cx="222250" cy="1575436"/>
          </a:xfrm>
          <a:custGeom>
            <a:avLst/>
            <a:gdLst/>
            <a:ahLst/>
            <a:cxnLst/>
            <a:rect l="l" t="t" r="r" b="b"/>
            <a:pathLst>
              <a:path w="222250" h="1575435">
                <a:moveTo>
                  <a:pt x="0" y="1575333"/>
                </a:moveTo>
                <a:lnTo>
                  <a:pt x="0" y="0"/>
                </a:lnTo>
                <a:lnTo>
                  <a:pt x="221716"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9" name="bk object 49"/>
          <p:cNvSpPr/>
          <p:nvPr/>
        </p:nvSpPr>
        <p:spPr>
          <a:xfrm>
            <a:off x="3785124" y="2461571"/>
            <a:ext cx="101601" cy="83185"/>
          </a:xfrm>
          <a:custGeom>
            <a:avLst/>
            <a:gdLst/>
            <a:ahLst/>
            <a:cxnLst/>
            <a:rect l="l" t="t" r="r" b="b"/>
            <a:pathLst>
              <a:path w="101600" h="83185">
                <a:moveTo>
                  <a:pt x="0" y="0"/>
                </a:moveTo>
                <a:lnTo>
                  <a:pt x="23977" y="41287"/>
                </a:lnTo>
                <a:lnTo>
                  <a:pt x="0" y="82588"/>
                </a:lnTo>
                <a:lnTo>
                  <a:pt x="101079" y="41287"/>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 name="Holder 2"/>
          <p:cNvSpPr>
            <a:spLocks noGrp="1"/>
          </p:cNvSpPr>
          <p:nvPr>
            <p:ph type="title"/>
          </p:nvPr>
        </p:nvSpPr>
        <p:spPr>
          <a:xfrm>
            <a:off x="777240" y="402402"/>
            <a:ext cx="1399032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777240" y="2313498"/>
            <a:ext cx="139903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5285232" y="9354315"/>
            <a:ext cx="4974336" cy="292388"/>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777240" y="9354315"/>
            <a:ext cx="3575304" cy="292388"/>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9/4/17</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11192256" y="9354315"/>
            <a:ext cx="3575304" cy="292388"/>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3591078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txStyles>
    <p:titleStyle>
      <a:lvl1pPr>
        <a:defRPr>
          <a:latin typeface="+mj-lt"/>
          <a:ea typeface="+mj-ea"/>
          <a:cs typeface="+mj-cs"/>
        </a:defRPr>
      </a:lvl1pPr>
    </p:titleStyle>
    <p:bodyStyle>
      <a:lvl1pPr marL="0">
        <a:defRPr>
          <a:latin typeface="+mn-lt"/>
          <a:ea typeface="+mn-ea"/>
          <a:cs typeface="+mn-cs"/>
        </a:defRPr>
      </a:lvl1pPr>
      <a:lvl2pPr marL="456405">
        <a:defRPr>
          <a:latin typeface="+mn-lt"/>
          <a:ea typeface="+mn-ea"/>
          <a:cs typeface="+mn-cs"/>
        </a:defRPr>
      </a:lvl2pPr>
      <a:lvl3pPr marL="912813">
        <a:defRPr>
          <a:latin typeface="+mn-lt"/>
          <a:ea typeface="+mn-ea"/>
          <a:cs typeface="+mn-cs"/>
        </a:defRPr>
      </a:lvl3pPr>
      <a:lvl4pPr marL="1369210">
        <a:defRPr>
          <a:latin typeface="+mn-lt"/>
          <a:ea typeface="+mn-ea"/>
          <a:cs typeface="+mn-cs"/>
        </a:defRPr>
      </a:lvl4pPr>
      <a:lvl5pPr marL="1825620">
        <a:defRPr>
          <a:latin typeface="+mn-lt"/>
          <a:ea typeface="+mn-ea"/>
          <a:cs typeface="+mn-cs"/>
        </a:defRPr>
      </a:lvl5pPr>
      <a:lvl6pPr marL="2282025">
        <a:defRPr>
          <a:latin typeface="+mn-lt"/>
          <a:ea typeface="+mn-ea"/>
          <a:cs typeface="+mn-cs"/>
        </a:defRPr>
      </a:lvl6pPr>
      <a:lvl7pPr marL="2738424">
        <a:defRPr>
          <a:latin typeface="+mn-lt"/>
          <a:ea typeface="+mn-ea"/>
          <a:cs typeface="+mn-cs"/>
        </a:defRPr>
      </a:lvl7pPr>
      <a:lvl8pPr marL="3194829">
        <a:defRPr>
          <a:latin typeface="+mn-lt"/>
          <a:ea typeface="+mn-ea"/>
          <a:cs typeface="+mn-cs"/>
        </a:defRPr>
      </a:lvl8pPr>
      <a:lvl9pPr marL="3651235">
        <a:defRPr>
          <a:latin typeface="+mn-lt"/>
          <a:ea typeface="+mn-ea"/>
          <a:cs typeface="+mn-cs"/>
        </a:defRPr>
      </a:lvl9pPr>
    </p:bodyStyle>
    <p:otherStyle>
      <a:lvl1pPr marL="0">
        <a:defRPr>
          <a:latin typeface="+mn-lt"/>
          <a:ea typeface="+mn-ea"/>
          <a:cs typeface="+mn-cs"/>
        </a:defRPr>
      </a:lvl1pPr>
      <a:lvl2pPr marL="456405">
        <a:defRPr>
          <a:latin typeface="+mn-lt"/>
          <a:ea typeface="+mn-ea"/>
          <a:cs typeface="+mn-cs"/>
        </a:defRPr>
      </a:lvl2pPr>
      <a:lvl3pPr marL="912813">
        <a:defRPr>
          <a:latin typeface="+mn-lt"/>
          <a:ea typeface="+mn-ea"/>
          <a:cs typeface="+mn-cs"/>
        </a:defRPr>
      </a:lvl3pPr>
      <a:lvl4pPr marL="1369210">
        <a:defRPr>
          <a:latin typeface="+mn-lt"/>
          <a:ea typeface="+mn-ea"/>
          <a:cs typeface="+mn-cs"/>
        </a:defRPr>
      </a:lvl4pPr>
      <a:lvl5pPr marL="1825620">
        <a:defRPr>
          <a:latin typeface="+mn-lt"/>
          <a:ea typeface="+mn-ea"/>
          <a:cs typeface="+mn-cs"/>
        </a:defRPr>
      </a:lvl5pPr>
      <a:lvl6pPr marL="2282025">
        <a:defRPr>
          <a:latin typeface="+mn-lt"/>
          <a:ea typeface="+mn-ea"/>
          <a:cs typeface="+mn-cs"/>
        </a:defRPr>
      </a:lvl6pPr>
      <a:lvl7pPr marL="2738424">
        <a:defRPr>
          <a:latin typeface="+mn-lt"/>
          <a:ea typeface="+mn-ea"/>
          <a:cs typeface="+mn-cs"/>
        </a:defRPr>
      </a:lvl7pPr>
      <a:lvl8pPr marL="3194829">
        <a:defRPr>
          <a:latin typeface="+mn-lt"/>
          <a:ea typeface="+mn-ea"/>
          <a:cs typeface="+mn-cs"/>
        </a:defRPr>
      </a:lvl8pPr>
      <a:lvl9pPr marL="3651235">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7240" y="402802"/>
            <a:ext cx="13990320" cy="1676400"/>
          </a:xfrm>
          <a:prstGeom prst="rect">
            <a:avLst/>
          </a:prstGeom>
        </p:spPr>
        <p:txBody>
          <a:bodyPr vert="horz" lIns="146130" tIns="73066" rIns="146130" bIns="7306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77240" y="2346989"/>
            <a:ext cx="13990320" cy="6638079"/>
          </a:xfrm>
          <a:prstGeom prst="rect">
            <a:avLst/>
          </a:prstGeom>
        </p:spPr>
        <p:txBody>
          <a:bodyPr vert="horz" lIns="146130" tIns="73066" rIns="146130" bIns="7306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77240" y="9322662"/>
            <a:ext cx="3627120" cy="535518"/>
          </a:xfrm>
          <a:prstGeom prst="rect">
            <a:avLst/>
          </a:prstGeom>
        </p:spPr>
        <p:txBody>
          <a:bodyPr vert="horz" lIns="146130" tIns="73066" rIns="146130" bIns="73066" rtlCol="0" anchor="ctr"/>
          <a:lstStyle>
            <a:lvl1pPr algn="l">
              <a:defRPr sz="1900">
                <a:solidFill>
                  <a:schemeClr val="tx1">
                    <a:tint val="75000"/>
                  </a:schemeClr>
                </a:solidFill>
              </a:defRPr>
            </a:lvl1pPr>
          </a:lstStyle>
          <a:p>
            <a:fld id="{1D8BD707-D9CF-40AE-B4C6-C98DA3205C09}" type="datetimeFigureOut">
              <a:rPr lang="en-US" smtClean="0"/>
              <a:t>9/4/17</a:t>
            </a:fld>
            <a:endParaRPr lang="en-US"/>
          </a:p>
        </p:txBody>
      </p:sp>
      <p:sp>
        <p:nvSpPr>
          <p:cNvPr id="5" name="Footer Placeholder 4"/>
          <p:cNvSpPr>
            <a:spLocks noGrp="1"/>
          </p:cNvSpPr>
          <p:nvPr>
            <p:ph type="ftr" sz="quarter" idx="3"/>
          </p:nvPr>
        </p:nvSpPr>
        <p:spPr>
          <a:xfrm>
            <a:off x="5311140" y="9322662"/>
            <a:ext cx="4922520" cy="535518"/>
          </a:xfrm>
          <a:prstGeom prst="rect">
            <a:avLst/>
          </a:prstGeom>
        </p:spPr>
        <p:txBody>
          <a:bodyPr vert="horz" lIns="146130" tIns="73066" rIns="146130" bIns="73066" rtlCol="0" anchor="ctr"/>
          <a:lstStyle>
            <a:lvl1pPr algn="ctr">
              <a:defRPr sz="1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140440" y="9322662"/>
            <a:ext cx="3627120" cy="535518"/>
          </a:xfrm>
          <a:prstGeom prst="rect">
            <a:avLst/>
          </a:prstGeom>
        </p:spPr>
        <p:txBody>
          <a:bodyPr vert="horz" lIns="146130" tIns="73066" rIns="146130" bIns="73066" rtlCol="0" anchor="ctr"/>
          <a:lstStyle>
            <a:lvl1pPr algn="r">
              <a:defRPr sz="1900">
                <a:solidFill>
                  <a:schemeClr val="tx1">
                    <a:tint val="75000"/>
                  </a:schemeClr>
                </a:solidFill>
              </a:defRPr>
            </a:lvl1pPr>
          </a:lstStyle>
          <a:p>
            <a:fld id="{B6F15528-21DE-4FAA-801E-634DDDAF4B2B}" type="slidenum">
              <a:rPr lang="uk-UA" smtClean="0"/>
              <a:t>‹#›</a:t>
            </a:fld>
            <a:endParaRPr lang="uk-UA"/>
          </a:p>
        </p:txBody>
      </p:sp>
    </p:spTree>
    <p:extLst>
      <p:ext uri="{BB962C8B-B14F-4D97-AF65-F5344CB8AC3E}">
        <p14:creationId xmlns:p14="http://schemas.microsoft.com/office/powerpoint/2010/main" val="236460741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ctr" defTabSz="730650" rtl="0" eaLnBrk="1" latinLnBrk="0" hangingPunct="1">
        <a:spcBef>
          <a:spcPct val="0"/>
        </a:spcBef>
        <a:buNone/>
        <a:defRPr sz="7000" kern="1200">
          <a:solidFill>
            <a:schemeClr val="tx1"/>
          </a:solidFill>
          <a:latin typeface="+mj-lt"/>
          <a:ea typeface="+mj-ea"/>
          <a:cs typeface="+mj-cs"/>
        </a:defRPr>
      </a:lvl1pPr>
    </p:titleStyle>
    <p:bodyStyle>
      <a:lvl1pPr marL="547986" indent="-547986" algn="l" defTabSz="730650" rtl="0" eaLnBrk="1" latinLnBrk="0" hangingPunct="1">
        <a:spcBef>
          <a:spcPct val="20000"/>
        </a:spcBef>
        <a:buFont typeface="Arial"/>
        <a:buChar char="•"/>
        <a:defRPr sz="5200" kern="1200">
          <a:solidFill>
            <a:schemeClr val="tx1"/>
          </a:solidFill>
          <a:latin typeface="+mn-lt"/>
          <a:ea typeface="+mn-ea"/>
          <a:cs typeface="+mn-cs"/>
        </a:defRPr>
      </a:lvl1pPr>
      <a:lvl2pPr marL="1187299" indent="-456655" algn="l" defTabSz="730650" rtl="0" eaLnBrk="1" latinLnBrk="0" hangingPunct="1">
        <a:spcBef>
          <a:spcPct val="20000"/>
        </a:spcBef>
        <a:buFont typeface="Arial"/>
        <a:buChar char="–"/>
        <a:defRPr sz="4500" kern="1200">
          <a:solidFill>
            <a:schemeClr val="tx1"/>
          </a:solidFill>
          <a:latin typeface="+mn-lt"/>
          <a:ea typeface="+mn-ea"/>
          <a:cs typeface="+mn-cs"/>
        </a:defRPr>
      </a:lvl2pPr>
      <a:lvl3pPr marL="1826612" indent="-365324" algn="l" defTabSz="730650" rtl="0" eaLnBrk="1" latinLnBrk="0" hangingPunct="1">
        <a:spcBef>
          <a:spcPct val="20000"/>
        </a:spcBef>
        <a:buFont typeface="Arial"/>
        <a:buChar char="•"/>
        <a:defRPr sz="3700" kern="1200">
          <a:solidFill>
            <a:schemeClr val="tx1"/>
          </a:solidFill>
          <a:latin typeface="+mn-lt"/>
          <a:ea typeface="+mn-ea"/>
          <a:cs typeface="+mn-cs"/>
        </a:defRPr>
      </a:lvl3pPr>
      <a:lvl4pPr marL="2557256" indent="-365324" algn="l" defTabSz="730650" rtl="0" eaLnBrk="1" latinLnBrk="0" hangingPunct="1">
        <a:spcBef>
          <a:spcPct val="20000"/>
        </a:spcBef>
        <a:buFont typeface="Arial"/>
        <a:buChar char="–"/>
        <a:defRPr sz="3200" kern="1200">
          <a:solidFill>
            <a:schemeClr val="tx1"/>
          </a:solidFill>
          <a:latin typeface="+mn-lt"/>
          <a:ea typeface="+mn-ea"/>
          <a:cs typeface="+mn-cs"/>
        </a:defRPr>
      </a:lvl4pPr>
      <a:lvl5pPr marL="3287892" indent="-365324" algn="l" defTabSz="730650" rtl="0" eaLnBrk="1" latinLnBrk="0" hangingPunct="1">
        <a:spcBef>
          <a:spcPct val="20000"/>
        </a:spcBef>
        <a:buFont typeface="Arial"/>
        <a:buChar char="»"/>
        <a:defRPr sz="3200" kern="1200">
          <a:solidFill>
            <a:schemeClr val="tx1"/>
          </a:solidFill>
          <a:latin typeface="+mn-lt"/>
          <a:ea typeface="+mn-ea"/>
          <a:cs typeface="+mn-cs"/>
        </a:defRPr>
      </a:lvl5pPr>
      <a:lvl6pPr marL="4018543" indent="-365324" algn="l" defTabSz="730650" rtl="0" eaLnBrk="1" latinLnBrk="0" hangingPunct="1">
        <a:spcBef>
          <a:spcPct val="20000"/>
        </a:spcBef>
        <a:buFont typeface="Arial"/>
        <a:buChar char="•"/>
        <a:defRPr sz="3200" kern="1200">
          <a:solidFill>
            <a:schemeClr val="tx1"/>
          </a:solidFill>
          <a:latin typeface="+mn-lt"/>
          <a:ea typeface="+mn-ea"/>
          <a:cs typeface="+mn-cs"/>
        </a:defRPr>
      </a:lvl6pPr>
      <a:lvl7pPr marL="4749191" indent="-365324" algn="l" defTabSz="730650" rtl="0" eaLnBrk="1" latinLnBrk="0" hangingPunct="1">
        <a:spcBef>
          <a:spcPct val="20000"/>
        </a:spcBef>
        <a:buFont typeface="Arial"/>
        <a:buChar char="•"/>
        <a:defRPr sz="3200" kern="1200">
          <a:solidFill>
            <a:schemeClr val="tx1"/>
          </a:solidFill>
          <a:latin typeface="+mn-lt"/>
          <a:ea typeface="+mn-ea"/>
          <a:cs typeface="+mn-cs"/>
        </a:defRPr>
      </a:lvl7pPr>
      <a:lvl8pPr marL="5479833" indent="-365324" algn="l" defTabSz="730650" rtl="0" eaLnBrk="1" latinLnBrk="0" hangingPunct="1">
        <a:spcBef>
          <a:spcPct val="20000"/>
        </a:spcBef>
        <a:buFont typeface="Arial"/>
        <a:buChar char="•"/>
        <a:defRPr sz="3200" kern="1200">
          <a:solidFill>
            <a:schemeClr val="tx1"/>
          </a:solidFill>
          <a:latin typeface="+mn-lt"/>
          <a:ea typeface="+mn-ea"/>
          <a:cs typeface="+mn-cs"/>
        </a:defRPr>
      </a:lvl8pPr>
      <a:lvl9pPr marL="6210475" indent="-365324" algn="l" defTabSz="73065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0650" rtl="0" eaLnBrk="1" latinLnBrk="0" hangingPunct="1">
        <a:defRPr sz="2900" kern="1200">
          <a:solidFill>
            <a:schemeClr val="tx1"/>
          </a:solidFill>
          <a:latin typeface="+mn-lt"/>
          <a:ea typeface="+mn-ea"/>
          <a:cs typeface="+mn-cs"/>
        </a:defRPr>
      </a:lvl1pPr>
      <a:lvl2pPr marL="730650" algn="l" defTabSz="730650" rtl="0" eaLnBrk="1" latinLnBrk="0" hangingPunct="1">
        <a:defRPr sz="2900" kern="1200">
          <a:solidFill>
            <a:schemeClr val="tx1"/>
          </a:solidFill>
          <a:latin typeface="+mn-lt"/>
          <a:ea typeface="+mn-ea"/>
          <a:cs typeface="+mn-cs"/>
        </a:defRPr>
      </a:lvl2pPr>
      <a:lvl3pPr marL="1461287" algn="l" defTabSz="730650" rtl="0" eaLnBrk="1" latinLnBrk="0" hangingPunct="1">
        <a:defRPr sz="2900" kern="1200">
          <a:solidFill>
            <a:schemeClr val="tx1"/>
          </a:solidFill>
          <a:latin typeface="+mn-lt"/>
          <a:ea typeface="+mn-ea"/>
          <a:cs typeface="+mn-cs"/>
        </a:defRPr>
      </a:lvl3pPr>
      <a:lvl4pPr marL="2191935" algn="l" defTabSz="730650" rtl="0" eaLnBrk="1" latinLnBrk="0" hangingPunct="1">
        <a:defRPr sz="2900" kern="1200">
          <a:solidFill>
            <a:schemeClr val="tx1"/>
          </a:solidFill>
          <a:latin typeface="+mn-lt"/>
          <a:ea typeface="+mn-ea"/>
          <a:cs typeface="+mn-cs"/>
        </a:defRPr>
      </a:lvl4pPr>
      <a:lvl5pPr marL="2922577" algn="l" defTabSz="730650" rtl="0" eaLnBrk="1" latinLnBrk="0" hangingPunct="1">
        <a:defRPr sz="2900" kern="1200">
          <a:solidFill>
            <a:schemeClr val="tx1"/>
          </a:solidFill>
          <a:latin typeface="+mn-lt"/>
          <a:ea typeface="+mn-ea"/>
          <a:cs typeface="+mn-cs"/>
        </a:defRPr>
      </a:lvl5pPr>
      <a:lvl6pPr marL="3653222" algn="l" defTabSz="730650" rtl="0" eaLnBrk="1" latinLnBrk="0" hangingPunct="1">
        <a:defRPr sz="2900" kern="1200">
          <a:solidFill>
            <a:schemeClr val="tx1"/>
          </a:solidFill>
          <a:latin typeface="+mn-lt"/>
          <a:ea typeface="+mn-ea"/>
          <a:cs typeface="+mn-cs"/>
        </a:defRPr>
      </a:lvl6pPr>
      <a:lvl7pPr marL="4383865" algn="l" defTabSz="730650" rtl="0" eaLnBrk="1" latinLnBrk="0" hangingPunct="1">
        <a:defRPr sz="2900" kern="1200">
          <a:solidFill>
            <a:schemeClr val="tx1"/>
          </a:solidFill>
          <a:latin typeface="+mn-lt"/>
          <a:ea typeface="+mn-ea"/>
          <a:cs typeface="+mn-cs"/>
        </a:defRPr>
      </a:lvl7pPr>
      <a:lvl8pPr marL="5114512" algn="l" defTabSz="730650" rtl="0" eaLnBrk="1" latinLnBrk="0" hangingPunct="1">
        <a:defRPr sz="2900" kern="1200">
          <a:solidFill>
            <a:schemeClr val="tx1"/>
          </a:solidFill>
          <a:latin typeface="+mn-lt"/>
          <a:ea typeface="+mn-ea"/>
          <a:cs typeface="+mn-cs"/>
        </a:defRPr>
      </a:lvl8pPr>
      <a:lvl9pPr marL="5845155" algn="l" defTabSz="730650" rtl="0" eaLnBrk="1" latinLnBrk="0" hangingPunct="1">
        <a:defRPr sz="2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7240" y="402802"/>
            <a:ext cx="13990320" cy="1676400"/>
          </a:xfrm>
          <a:prstGeom prst="rect">
            <a:avLst/>
          </a:prstGeom>
        </p:spPr>
        <p:txBody>
          <a:bodyPr vert="horz" lIns="146130" tIns="73066" rIns="146130" bIns="7306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77240" y="2346976"/>
            <a:ext cx="13990320" cy="6638079"/>
          </a:xfrm>
          <a:prstGeom prst="rect">
            <a:avLst/>
          </a:prstGeom>
        </p:spPr>
        <p:txBody>
          <a:bodyPr vert="horz" lIns="146130" tIns="73066" rIns="146130" bIns="7306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77240" y="9322649"/>
            <a:ext cx="3627120" cy="535518"/>
          </a:xfrm>
          <a:prstGeom prst="rect">
            <a:avLst/>
          </a:prstGeom>
        </p:spPr>
        <p:txBody>
          <a:bodyPr vert="horz" lIns="146130" tIns="73066" rIns="146130" bIns="73066" rtlCol="0" anchor="ctr"/>
          <a:lstStyle>
            <a:lvl1pPr algn="l">
              <a:defRPr sz="1900">
                <a:solidFill>
                  <a:schemeClr val="tx1">
                    <a:tint val="75000"/>
                  </a:schemeClr>
                </a:solidFill>
              </a:defRPr>
            </a:lvl1pPr>
          </a:lstStyle>
          <a:p>
            <a:pPr defTabSz="730650"/>
            <a:fld id="{3797BA4D-BDFF-F24E-907E-043511FE760B}" type="datetimeFigureOut">
              <a:rPr lang="en-US" smtClean="0">
                <a:solidFill>
                  <a:prstClr val="black">
                    <a:tint val="75000"/>
                  </a:prstClr>
                </a:solidFill>
                <a:latin typeface="Calibri"/>
              </a:rPr>
              <a:pPr defTabSz="730650"/>
              <a:t>9/4/17</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5311140" y="9322649"/>
            <a:ext cx="4922520" cy="535518"/>
          </a:xfrm>
          <a:prstGeom prst="rect">
            <a:avLst/>
          </a:prstGeom>
        </p:spPr>
        <p:txBody>
          <a:bodyPr vert="horz" lIns="146130" tIns="73066" rIns="146130" bIns="73066" rtlCol="0" anchor="ctr"/>
          <a:lstStyle>
            <a:lvl1pPr algn="ctr">
              <a:defRPr sz="1900">
                <a:solidFill>
                  <a:schemeClr val="tx1">
                    <a:tint val="75000"/>
                  </a:schemeClr>
                </a:solidFill>
              </a:defRPr>
            </a:lvl1pPr>
          </a:lstStyle>
          <a:p>
            <a:pPr defTabSz="730650"/>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11140440" y="9322649"/>
            <a:ext cx="3627120" cy="535518"/>
          </a:xfrm>
          <a:prstGeom prst="rect">
            <a:avLst/>
          </a:prstGeom>
        </p:spPr>
        <p:txBody>
          <a:bodyPr vert="horz" lIns="146130" tIns="73066" rIns="146130" bIns="73066" rtlCol="0" anchor="ctr"/>
          <a:lstStyle>
            <a:lvl1pPr algn="r">
              <a:defRPr sz="1900">
                <a:solidFill>
                  <a:schemeClr val="tx1">
                    <a:tint val="75000"/>
                  </a:schemeClr>
                </a:solidFill>
              </a:defRPr>
            </a:lvl1pPr>
          </a:lstStyle>
          <a:p>
            <a:pPr defTabSz="730650"/>
            <a:fld id="{AD726B24-75D0-AA44-8B70-EF5687818251}" type="slidenum">
              <a:rPr lang="en-US" smtClean="0">
                <a:solidFill>
                  <a:prstClr val="black">
                    <a:tint val="75000"/>
                  </a:prstClr>
                </a:solidFill>
                <a:latin typeface="Calibri"/>
              </a:rPr>
              <a:pPr defTabSz="730650"/>
              <a:t>‹#›</a:t>
            </a:fld>
            <a:endParaRPr lang="en-US">
              <a:solidFill>
                <a:prstClr val="black">
                  <a:tint val="75000"/>
                </a:prstClr>
              </a:solidFill>
              <a:latin typeface="Calibri"/>
            </a:endParaRPr>
          </a:p>
        </p:txBody>
      </p:sp>
    </p:spTree>
    <p:extLst>
      <p:ext uri="{BB962C8B-B14F-4D97-AF65-F5344CB8AC3E}">
        <p14:creationId xmlns:p14="http://schemas.microsoft.com/office/powerpoint/2010/main" val="346416133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ctr" defTabSz="730650" rtl="0" eaLnBrk="1" latinLnBrk="0" hangingPunct="1">
        <a:spcBef>
          <a:spcPct val="0"/>
        </a:spcBef>
        <a:buNone/>
        <a:defRPr sz="7000" kern="1200">
          <a:solidFill>
            <a:schemeClr val="tx1"/>
          </a:solidFill>
          <a:latin typeface="+mj-lt"/>
          <a:ea typeface="+mj-ea"/>
          <a:cs typeface="+mj-cs"/>
        </a:defRPr>
      </a:lvl1pPr>
    </p:titleStyle>
    <p:bodyStyle>
      <a:lvl1pPr marL="547986" indent="-547986" algn="l" defTabSz="730650" rtl="0" eaLnBrk="1" latinLnBrk="0" hangingPunct="1">
        <a:spcBef>
          <a:spcPct val="20000"/>
        </a:spcBef>
        <a:buFont typeface="Arial"/>
        <a:buChar char="•"/>
        <a:defRPr sz="5200" kern="1200">
          <a:solidFill>
            <a:schemeClr val="tx1"/>
          </a:solidFill>
          <a:latin typeface="+mn-lt"/>
          <a:ea typeface="+mn-ea"/>
          <a:cs typeface="+mn-cs"/>
        </a:defRPr>
      </a:lvl1pPr>
      <a:lvl2pPr marL="1187299" indent="-456655" algn="l" defTabSz="730650" rtl="0" eaLnBrk="1" latinLnBrk="0" hangingPunct="1">
        <a:spcBef>
          <a:spcPct val="20000"/>
        </a:spcBef>
        <a:buFont typeface="Arial"/>
        <a:buChar char="–"/>
        <a:defRPr sz="4500" kern="1200">
          <a:solidFill>
            <a:schemeClr val="tx1"/>
          </a:solidFill>
          <a:latin typeface="+mn-lt"/>
          <a:ea typeface="+mn-ea"/>
          <a:cs typeface="+mn-cs"/>
        </a:defRPr>
      </a:lvl2pPr>
      <a:lvl3pPr marL="1826612" indent="-365324" algn="l" defTabSz="730650" rtl="0" eaLnBrk="1" latinLnBrk="0" hangingPunct="1">
        <a:spcBef>
          <a:spcPct val="20000"/>
        </a:spcBef>
        <a:buFont typeface="Arial"/>
        <a:buChar char="•"/>
        <a:defRPr sz="3700" kern="1200">
          <a:solidFill>
            <a:schemeClr val="tx1"/>
          </a:solidFill>
          <a:latin typeface="+mn-lt"/>
          <a:ea typeface="+mn-ea"/>
          <a:cs typeface="+mn-cs"/>
        </a:defRPr>
      </a:lvl3pPr>
      <a:lvl4pPr marL="2557256" indent="-365324" algn="l" defTabSz="730650" rtl="0" eaLnBrk="1" latinLnBrk="0" hangingPunct="1">
        <a:spcBef>
          <a:spcPct val="20000"/>
        </a:spcBef>
        <a:buFont typeface="Arial"/>
        <a:buChar char="–"/>
        <a:defRPr sz="3200" kern="1200">
          <a:solidFill>
            <a:schemeClr val="tx1"/>
          </a:solidFill>
          <a:latin typeface="+mn-lt"/>
          <a:ea typeface="+mn-ea"/>
          <a:cs typeface="+mn-cs"/>
        </a:defRPr>
      </a:lvl4pPr>
      <a:lvl5pPr marL="3287892" indent="-365324" algn="l" defTabSz="730650" rtl="0" eaLnBrk="1" latinLnBrk="0" hangingPunct="1">
        <a:spcBef>
          <a:spcPct val="20000"/>
        </a:spcBef>
        <a:buFont typeface="Arial"/>
        <a:buChar char="»"/>
        <a:defRPr sz="3200" kern="1200">
          <a:solidFill>
            <a:schemeClr val="tx1"/>
          </a:solidFill>
          <a:latin typeface="+mn-lt"/>
          <a:ea typeface="+mn-ea"/>
          <a:cs typeface="+mn-cs"/>
        </a:defRPr>
      </a:lvl5pPr>
      <a:lvl6pPr marL="4018543" indent="-365324" algn="l" defTabSz="730650" rtl="0" eaLnBrk="1" latinLnBrk="0" hangingPunct="1">
        <a:spcBef>
          <a:spcPct val="20000"/>
        </a:spcBef>
        <a:buFont typeface="Arial"/>
        <a:buChar char="•"/>
        <a:defRPr sz="3200" kern="1200">
          <a:solidFill>
            <a:schemeClr val="tx1"/>
          </a:solidFill>
          <a:latin typeface="+mn-lt"/>
          <a:ea typeface="+mn-ea"/>
          <a:cs typeface="+mn-cs"/>
        </a:defRPr>
      </a:lvl6pPr>
      <a:lvl7pPr marL="4749191" indent="-365324" algn="l" defTabSz="730650" rtl="0" eaLnBrk="1" latinLnBrk="0" hangingPunct="1">
        <a:spcBef>
          <a:spcPct val="20000"/>
        </a:spcBef>
        <a:buFont typeface="Arial"/>
        <a:buChar char="•"/>
        <a:defRPr sz="3200" kern="1200">
          <a:solidFill>
            <a:schemeClr val="tx1"/>
          </a:solidFill>
          <a:latin typeface="+mn-lt"/>
          <a:ea typeface="+mn-ea"/>
          <a:cs typeface="+mn-cs"/>
        </a:defRPr>
      </a:lvl7pPr>
      <a:lvl8pPr marL="5479833" indent="-365324" algn="l" defTabSz="730650" rtl="0" eaLnBrk="1" latinLnBrk="0" hangingPunct="1">
        <a:spcBef>
          <a:spcPct val="20000"/>
        </a:spcBef>
        <a:buFont typeface="Arial"/>
        <a:buChar char="•"/>
        <a:defRPr sz="3200" kern="1200">
          <a:solidFill>
            <a:schemeClr val="tx1"/>
          </a:solidFill>
          <a:latin typeface="+mn-lt"/>
          <a:ea typeface="+mn-ea"/>
          <a:cs typeface="+mn-cs"/>
        </a:defRPr>
      </a:lvl8pPr>
      <a:lvl9pPr marL="6210475" indent="-365324" algn="l" defTabSz="73065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0650" rtl="0" eaLnBrk="1" latinLnBrk="0" hangingPunct="1">
        <a:defRPr sz="2900" kern="1200">
          <a:solidFill>
            <a:schemeClr val="tx1"/>
          </a:solidFill>
          <a:latin typeface="+mn-lt"/>
          <a:ea typeface="+mn-ea"/>
          <a:cs typeface="+mn-cs"/>
        </a:defRPr>
      </a:lvl1pPr>
      <a:lvl2pPr marL="730650" algn="l" defTabSz="730650" rtl="0" eaLnBrk="1" latinLnBrk="0" hangingPunct="1">
        <a:defRPr sz="2900" kern="1200">
          <a:solidFill>
            <a:schemeClr val="tx1"/>
          </a:solidFill>
          <a:latin typeface="+mn-lt"/>
          <a:ea typeface="+mn-ea"/>
          <a:cs typeface="+mn-cs"/>
        </a:defRPr>
      </a:lvl2pPr>
      <a:lvl3pPr marL="1461287" algn="l" defTabSz="730650" rtl="0" eaLnBrk="1" latinLnBrk="0" hangingPunct="1">
        <a:defRPr sz="2900" kern="1200">
          <a:solidFill>
            <a:schemeClr val="tx1"/>
          </a:solidFill>
          <a:latin typeface="+mn-lt"/>
          <a:ea typeface="+mn-ea"/>
          <a:cs typeface="+mn-cs"/>
        </a:defRPr>
      </a:lvl3pPr>
      <a:lvl4pPr marL="2191935" algn="l" defTabSz="730650" rtl="0" eaLnBrk="1" latinLnBrk="0" hangingPunct="1">
        <a:defRPr sz="2900" kern="1200">
          <a:solidFill>
            <a:schemeClr val="tx1"/>
          </a:solidFill>
          <a:latin typeface="+mn-lt"/>
          <a:ea typeface="+mn-ea"/>
          <a:cs typeface="+mn-cs"/>
        </a:defRPr>
      </a:lvl4pPr>
      <a:lvl5pPr marL="2922577" algn="l" defTabSz="730650" rtl="0" eaLnBrk="1" latinLnBrk="0" hangingPunct="1">
        <a:defRPr sz="2900" kern="1200">
          <a:solidFill>
            <a:schemeClr val="tx1"/>
          </a:solidFill>
          <a:latin typeface="+mn-lt"/>
          <a:ea typeface="+mn-ea"/>
          <a:cs typeface="+mn-cs"/>
        </a:defRPr>
      </a:lvl5pPr>
      <a:lvl6pPr marL="3653222" algn="l" defTabSz="730650" rtl="0" eaLnBrk="1" latinLnBrk="0" hangingPunct="1">
        <a:defRPr sz="2900" kern="1200">
          <a:solidFill>
            <a:schemeClr val="tx1"/>
          </a:solidFill>
          <a:latin typeface="+mn-lt"/>
          <a:ea typeface="+mn-ea"/>
          <a:cs typeface="+mn-cs"/>
        </a:defRPr>
      </a:lvl6pPr>
      <a:lvl7pPr marL="4383865" algn="l" defTabSz="730650" rtl="0" eaLnBrk="1" latinLnBrk="0" hangingPunct="1">
        <a:defRPr sz="2900" kern="1200">
          <a:solidFill>
            <a:schemeClr val="tx1"/>
          </a:solidFill>
          <a:latin typeface="+mn-lt"/>
          <a:ea typeface="+mn-ea"/>
          <a:cs typeface="+mn-cs"/>
        </a:defRPr>
      </a:lvl7pPr>
      <a:lvl8pPr marL="5114512" algn="l" defTabSz="730650" rtl="0" eaLnBrk="1" latinLnBrk="0" hangingPunct="1">
        <a:defRPr sz="2900" kern="1200">
          <a:solidFill>
            <a:schemeClr val="tx1"/>
          </a:solidFill>
          <a:latin typeface="+mn-lt"/>
          <a:ea typeface="+mn-ea"/>
          <a:cs typeface="+mn-cs"/>
        </a:defRPr>
      </a:lvl8pPr>
      <a:lvl9pPr marL="5845155" algn="l" defTabSz="730650" rtl="0" eaLnBrk="1" latinLnBrk="0" hangingPunct="1">
        <a:defRPr sz="29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7240" y="402802"/>
            <a:ext cx="13990320" cy="1676400"/>
          </a:xfrm>
          <a:prstGeom prst="rect">
            <a:avLst/>
          </a:prstGeom>
        </p:spPr>
        <p:txBody>
          <a:bodyPr vert="horz" lIns="146182" tIns="73089" rIns="146182" bIns="7308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77240" y="2346970"/>
            <a:ext cx="13990320" cy="6638079"/>
          </a:xfrm>
          <a:prstGeom prst="rect">
            <a:avLst/>
          </a:prstGeom>
        </p:spPr>
        <p:txBody>
          <a:bodyPr vert="horz" lIns="146182" tIns="73089" rIns="146182" bIns="730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77240" y="9322648"/>
            <a:ext cx="3627120" cy="535516"/>
          </a:xfrm>
          <a:prstGeom prst="rect">
            <a:avLst/>
          </a:prstGeom>
        </p:spPr>
        <p:txBody>
          <a:bodyPr vert="horz" lIns="146182" tIns="73089" rIns="146182" bIns="73089" rtlCol="0" anchor="ctr"/>
          <a:lstStyle>
            <a:lvl1pPr algn="l">
              <a:defRPr sz="1900">
                <a:solidFill>
                  <a:schemeClr val="tx1">
                    <a:tint val="75000"/>
                  </a:schemeClr>
                </a:solidFill>
              </a:defRPr>
            </a:lvl1pPr>
          </a:lstStyle>
          <a:p>
            <a:pPr defTabSz="655915"/>
            <a:fld id="{1D8BD707-D9CF-40AE-B4C6-C98DA3205C09}" type="datetimeFigureOut">
              <a:rPr lang="en-US" smtClean="0">
                <a:solidFill>
                  <a:prstClr val="black">
                    <a:tint val="75000"/>
                  </a:prstClr>
                </a:solidFill>
                <a:latin typeface="Calibri"/>
              </a:rPr>
              <a:pPr defTabSz="655915"/>
              <a:t>9/4/17</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5311140" y="9322648"/>
            <a:ext cx="4922520" cy="535516"/>
          </a:xfrm>
          <a:prstGeom prst="rect">
            <a:avLst/>
          </a:prstGeom>
        </p:spPr>
        <p:txBody>
          <a:bodyPr vert="horz" lIns="146182" tIns="73089" rIns="146182" bIns="73089" rtlCol="0" anchor="ctr"/>
          <a:lstStyle>
            <a:lvl1pPr algn="ctr">
              <a:defRPr sz="1900">
                <a:solidFill>
                  <a:schemeClr val="tx1">
                    <a:tint val="75000"/>
                  </a:schemeClr>
                </a:solidFill>
              </a:defRPr>
            </a:lvl1pPr>
          </a:lstStyle>
          <a:p>
            <a:pPr marL="18220" defTabSz="655915">
              <a:spcBef>
                <a:spcPts val="144"/>
              </a:spcBef>
            </a:pPr>
            <a:r>
              <a:rPr lang="en-US" spc="-6" smtClean="0">
                <a:solidFill>
                  <a:prstClr val="black">
                    <a:tint val="75000"/>
                  </a:prstClr>
                </a:solidFill>
                <a:latin typeface="Calibri"/>
              </a:rPr>
              <a:t>David </a:t>
            </a:r>
            <a:r>
              <a:rPr lang="en-US" smtClean="0">
                <a:solidFill>
                  <a:prstClr val="black">
                    <a:tint val="75000"/>
                  </a:prstClr>
                </a:solidFill>
                <a:latin typeface="Calibri"/>
              </a:rPr>
              <a:t>A.</a:t>
            </a:r>
            <a:r>
              <a:rPr lang="en-US" spc="-93" smtClean="0">
                <a:solidFill>
                  <a:prstClr val="black">
                    <a:tint val="75000"/>
                  </a:prstClr>
                </a:solidFill>
                <a:latin typeface="Calibri"/>
              </a:rPr>
              <a:t> </a:t>
            </a:r>
            <a:r>
              <a:rPr lang="en-US" spc="-6" smtClean="0">
                <a:solidFill>
                  <a:prstClr val="black">
                    <a:tint val="75000"/>
                  </a:prstClr>
                </a:solidFill>
                <a:latin typeface="Calibri"/>
              </a:rPr>
              <a:t>Broniatowski</a:t>
            </a:r>
          </a:p>
          <a:p>
            <a:pPr marL="18220" defTabSz="655915"/>
            <a:r>
              <a:rPr lang="en-US" spc="-6" smtClean="0">
                <a:solidFill>
                  <a:prstClr val="black">
                    <a:tint val="75000"/>
                  </a:prstClr>
                </a:solidFill>
                <a:latin typeface="Calibri"/>
              </a:rPr>
              <a:t>Assistant </a:t>
            </a:r>
            <a:r>
              <a:rPr lang="en-US" spc="-20" smtClean="0">
                <a:solidFill>
                  <a:prstClr val="black">
                    <a:tint val="75000"/>
                  </a:prstClr>
                </a:solidFill>
                <a:latin typeface="Calibri"/>
              </a:rPr>
              <a:t>Professor, </a:t>
            </a:r>
            <a:r>
              <a:rPr lang="en-US" spc="-6" smtClean="0">
                <a:solidFill>
                  <a:prstClr val="black">
                    <a:tint val="75000"/>
                  </a:prstClr>
                </a:solidFill>
                <a:latin typeface="Calibri"/>
              </a:rPr>
              <a:t>The George </a:t>
            </a:r>
            <a:r>
              <a:rPr lang="en-US" spc="-14" smtClean="0">
                <a:solidFill>
                  <a:prstClr val="black">
                    <a:tint val="75000"/>
                  </a:prstClr>
                </a:solidFill>
                <a:latin typeface="Calibri"/>
              </a:rPr>
              <a:t>Washington</a:t>
            </a:r>
            <a:r>
              <a:rPr lang="en-US" spc="57" smtClean="0">
                <a:solidFill>
                  <a:prstClr val="black">
                    <a:tint val="75000"/>
                  </a:prstClr>
                </a:solidFill>
                <a:latin typeface="Calibri"/>
              </a:rPr>
              <a:t> </a:t>
            </a:r>
            <a:r>
              <a:rPr lang="en-US" spc="-6" smtClean="0">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4"/>
          </p:nvPr>
        </p:nvSpPr>
        <p:spPr>
          <a:xfrm>
            <a:off x="11140440" y="9322648"/>
            <a:ext cx="3627120" cy="535516"/>
          </a:xfrm>
          <a:prstGeom prst="rect">
            <a:avLst/>
          </a:prstGeom>
        </p:spPr>
        <p:txBody>
          <a:bodyPr vert="horz" lIns="146182" tIns="73089" rIns="146182" bIns="73089" rtlCol="0" anchor="ctr"/>
          <a:lstStyle>
            <a:lvl1pPr algn="r">
              <a:defRPr sz="1900">
                <a:solidFill>
                  <a:schemeClr val="tx1">
                    <a:tint val="75000"/>
                  </a:schemeClr>
                </a:solidFill>
              </a:defRPr>
            </a:lvl1pPr>
          </a:lstStyle>
          <a:p>
            <a:pPr marL="174909" defTabSz="655915">
              <a:spcBef>
                <a:spcPts val="144"/>
              </a:spcBef>
            </a:pPr>
            <a:fld id="{81D60167-4931-47E6-BA6A-407CBD079E47}" type="slidenum">
              <a:rPr lang="uk-UA" smtClean="0">
                <a:solidFill>
                  <a:prstClr val="black">
                    <a:tint val="75000"/>
                  </a:prstClr>
                </a:solidFill>
                <a:latin typeface="Calibri"/>
              </a:rPr>
              <a:pPr marL="174909" defTabSz="655915">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132538032"/>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ctr" defTabSz="730907" rtl="0" eaLnBrk="1" latinLnBrk="0" hangingPunct="1">
        <a:spcBef>
          <a:spcPct val="0"/>
        </a:spcBef>
        <a:buNone/>
        <a:defRPr sz="7000" kern="1200">
          <a:solidFill>
            <a:schemeClr val="tx1"/>
          </a:solidFill>
          <a:latin typeface="+mj-lt"/>
          <a:ea typeface="+mj-ea"/>
          <a:cs typeface="+mj-cs"/>
        </a:defRPr>
      </a:lvl1pPr>
    </p:titleStyle>
    <p:bodyStyle>
      <a:lvl1pPr marL="548180" indent="-548180" algn="l" defTabSz="730907" rtl="0" eaLnBrk="1" latinLnBrk="0" hangingPunct="1">
        <a:spcBef>
          <a:spcPct val="20000"/>
        </a:spcBef>
        <a:buFont typeface="Arial"/>
        <a:buChar char="•"/>
        <a:defRPr sz="5200" kern="1200">
          <a:solidFill>
            <a:schemeClr val="tx1"/>
          </a:solidFill>
          <a:latin typeface="+mn-lt"/>
          <a:ea typeface="+mn-ea"/>
          <a:cs typeface="+mn-cs"/>
        </a:defRPr>
      </a:lvl1pPr>
      <a:lvl2pPr marL="1187722" indent="-456814" algn="l" defTabSz="730907" rtl="0" eaLnBrk="1" latinLnBrk="0" hangingPunct="1">
        <a:spcBef>
          <a:spcPct val="20000"/>
        </a:spcBef>
        <a:buFont typeface="Arial"/>
        <a:buChar char="–"/>
        <a:defRPr sz="4500" kern="1200">
          <a:solidFill>
            <a:schemeClr val="tx1"/>
          </a:solidFill>
          <a:latin typeface="+mn-lt"/>
          <a:ea typeface="+mn-ea"/>
          <a:cs typeface="+mn-cs"/>
        </a:defRPr>
      </a:lvl2pPr>
      <a:lvl3pPr marL="1827269" indent="-365453" algn="l" defTabSz="730907" rtl="0" eaLnBrk="1" latinLnBrk="0" hangingPunct="1">
        <a:spcBef>
          <a:spcPct val="20000"/>
        </a:spcBef>
        <a:buFont typeface="Arial"/>
        <a:buChar char="•"/>
        <a:defRPr sz="3900" kern="1200">
          <a:solidFill>
            <a:schemeClr val="tx1"/>
          </a:solidFill>
          <a:latin typeface="+mn-lt"/>
          <a:ea typeface="+mn-ea"/>
          <a:cs typeface="+mn-cs"/>
        </a:defRPr>
      </a:lvl3pPr>
      <a:lvl4pPr marL="2558173" indent="-365453" algn="l" defTabSz="730907" rtl="0" eaLnBrk="1" latinLnBrk="0" hangingPunct="1">
        <a:spcBef>
          <a:spcPct val="20000"/>
        </a:spcBef>
        <a:buFont typeface="Arial"/>
        <a:buChar char="–"/>
        <a:defRPr sz="3200" kern="1200">
          <a:solidFill>
            <a:schemeClr val="tx1"/>
          </a:solidFill>
          <a:latin typeface="+mn-lt"/>
          <a:ea typeface="+mn-ea"/>
          <a:cs typeface="+mn-cs"/>
        </a:defRPr>
      </a:lvl4pPr>
      <a:lvl5pPr marL="3289080" indent="-365453" algn="l" defTabSz="730907" rtl="0" eaLnBrk="1" latinLnBrk="0" hangingPunct="1">
        <a:spcBef>
          <a:spcPct val="20000"/>
        </a:spcBef>
        <a:buFont typeface="Arial"/>
        <a:buChar char="»"/>
        <a:defRPr sz="3200" kern="1200">
          <a:solidFill>
            <a:schemeClr val="tx1"/>
          </a:solidFill>
          <a:latin typeface="+mn-lt"/>
          <a:ea typeface="+mn-ea"/>
          <a:cs typeface="+mn-cs"/>
        </a:defRPr>
      </a:lvl5pPr>
      <a:lvl6pPr marL="4019987" indent="-365453" algn="l" defTabSz="730907" rtl="0" eaLnBrk="1" latinLnBrk="0" hangingPunct="1">
        <a:spcBef>
          <a:spcPct val="20000"/>
        </a:spcBef>
        <a:buFont typeface="Arial"/>
        <a:buChar char="•"/>
        <a:defRPr sz="3200" kern="1200">
          <a:solidFill>
            <a:schemeClr val="tx1"/>
          </a:solidFill>
          <a:latin typeface="+mn-lt"/>
          <a:ea typeface="+mn-ea"/>
          <a:cs typeface="+mn-cs"/>
        </a:defRPr>
      </a:lvl6pPr>
      <a:lvl7pPr marL="4750897" indent="-365453" algn="l" defTabSz="730907" rtl="0" eaLnBrk="1" latinLnBrk="0" hangingPunct="1">
        <a:spcBef>
          <a:spcPct val="20000"/>
        </a:spcBef>
        <a:buFont typeface="Arial"/>
        <a:buChar char="•"/>
        <a:defRPr sz="3200" kern="1200">
          <a:solidFill>
            <a:schemeClr val="tx1"/>
          </a:solidFill>
          <a:latin typeface="+mn-lt"/>
          <a:ea typeface="+mn-ea"/>
          <a:cs typeface="+mn-cs"/>
        </a:defRPr>
      </a:lvl7pPr>
      <a:lvl8pPr marL="5481803" indent="-365453" algn="l" defTabSz="730907" rtl="0" eaLnBrk="1" latinLnBrk="0" hangingPunct="1">
        <a:spcBef>
          <a:spcPct val="20000"/>
        </a:spcBef>
        <a:buFont typeface="Arial"/>
        <a:buChar char="•"/>
        <a:defRPr sz="3200" kern="1200">
          <a:solidFill>
            <a:schemeClr val="tx1"/>
          </a:solidFill>
          <a:latin typeface="+mn-lt"/>
          <a:ea typeface="+mn-ea"/>
          <a:cs typeface="+mn-cs"/>
        </a:defRPr>
      </a:lvl8pPr>
      <a:lvl9pPr marL="6212707" indent="-365453" algn="l" defTabSz="730907"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0907" rtl="0" eaLnBrk="1" latinLnBrk="0" hangingPunct="1">
        <a:defRPr sz="2900" kern="1200">
          <a:solidFill>
            <a:schemeClr val="tx1"/>
          </a:solidFill>
          <a:latin typeface="+mn-lt"/>
          <a:ea typeface="+mn-ea"/>
          <a:cs typeface="+mn-cs"/>
        </a:defRPr>
      </a:lvl1pPr>
      <a:lvl2pPr marL="730907" algn="l" defTabSz="730907" rtl="0" eaLnBrk="1" latinLnBrk="0" hangingPunct="1">
        <a:defRPr sz="2900" kern="1200">
          <a:solidFill>
            <a:schemeClr val="tx1"/>
          </a:solidFill>
          <a:latin typeface="+mn-lt"/>
          <a:ea typeface="+mn-ea"/>
          <a:cs typeface="+mn-cs"/>
        </a:defRPr>
      </a:lvl2pPr>
      <a:lvl3pPr marL="1461812" algn="l" defTabSz="730907" rtl="0" eaLnBrk="1" latinLnBrk="0" hangingPunct="1">
        <a:defRPr sz="2900" kern="1200">
          <a:solidFill>
            <a:schemeClr val="tx1"/>
          </a:solidFill>
          <a:latin typeface="+mn-lt"/>
          <a:ea typeface="+mn-ea"/>
          <a:cs typeface="+mn-cs"/>
        </a:defRPr>
      </a:lvl3pPr>
      <a:lvl4pPr marL="2192722" algn="l" defTabSz="730907" rtl="0" eaLnBrk="1" latinLnBrk="0" hangingPunct="1">
        <a:defRPr sz="2900" kern="1200">
          <a:solidFill>
            <a:schemeClr val="tx1"/>
          </a:solidFill>
          <a:latin typeface="+mn-lt"/>
          <a:ea typeface="+mn-ea"/>
          <a:cs typeface="+mn-cs"/>
        </a:defRPr>
      </a:lvl4pPr>
      <a:lvl5pPr marL="2923628" algn="l" defTabSz="730907" rtl="0" eaLnBrk="1" latinLnBrk="0" hangingPunct="1">
        <a:defRPr sz="2900" kern="1200">
          <a:solidFill>
            <a:schemeClr val="tx1"/>
          </a:solidFill>
          <a:latin typeface="+mn-lt"/>
          <a:ea typeface="+mn-ea"/>
          <a:cs typeface="+mn-cs"/>
        </a:defRPr>
      </a:lvl5pPr>
      <a:lvl6pPr marL="3654537" algn="l" defTabSz="730907" rtl="0" eaLnBrk="1" latinLnBrk="0" hangingPunct="1">
        <a:defRPr sz="2900" kern="1200">
          <a:solidFill>
            <a:schemeClr val="tx1"/>
          </a:solidFill>
          <a:latin typeface="+mn-lt"/>
          <a:ea typeface="+mn-ea"/>
          <a:cs typeface="+mn-cs"/>
        </a:defRPr>
      </a:lvl6pPr>
      <a:lvl7pPr marL="4385440" algn="l" defTabSz="730907" rtl="0" eaLnBrk="1" latinLnBrk="0" hangingPunct="1">
        <a:defRPr sz="2900" kern="1200">
          <a:solidFill>
            <a:schemeClr val="tx1"/>
          </a:solidFill>
          <a:latin typeface="+mn-lt"/>
          <a:ea typeface="+mn-ea"/>
          <a:cs typeface="+mn-cs"/>
        </a:defRPr>
      </a:lvl7pPr>
      <a:lvl8pPr marL="5116350" algn="l" defTabSz="730907" rtl="0" eaLnBrk="1" latinLnBrk="0" hangingPunct="1">
        <a:defRPr sz="2900" kern="1200">
          <a:solidFill>
            <a:schemeClr val="tx1"/>
          </a:solidFill>
          <a:latin typeface="+mn-lt"/>
          <a:ea typeface="+mn-ea"/>
          <a:cs typeface="+mn-cs"/>
        </a:defRPr>
      </a:lvl8pPr>
      <a:lvl9pPr marL="5847254" algn="l" defTabSz="730907"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png"/></Relationships>
</file>

<file path=ppt/slides/_rels/slide19.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 Type="http://schemas.openxmlformats.org/officeDocument/2006/relationships/slideLayout" Target="../slideLayouts/slideLayout25.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24.png"/><Relationship Id="rId1" Type="http://schemas.openxmlformats.org/officeDocument/2006/relationships/slideLayout" Target="../slideLayouts/slideLayout38.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5.png"/><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6.png"/><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5.png"/><Relationship Id="rId1" Type="http://schemas.openxmlformats.org/officeDocument/2006/relationships/slideLayout" Target="../slideLayouts/slideLayout50.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11" Type="http://schemas.openxmlformats.org/officeDocument/2006/relationships/image" Target="../media/image39.png"/><Relationship Id="rId12" Type="http://schemas.microsoft.com/office/2007/relationships/hdphoto" Target="../media/hdphoto1.wdp"/><Relationship Id="rId13" Type="http://schemas.openxmlformats.org/officeDocument/2006/relationships/image" Target="../media/image40.png"/><Relationship Id="rId14" Type="http://schemas.openxmlformats.org/officeDocument/2006/relationships/image" Target="../media/image41.png"/><Relationship Id="rId15" Type="http://schemas.openxmlformats.org/officeDocument/2006/relationships/image" Target="../media/image5.png"/><Relationship Id="rId1" Type="http://schemas.openxmlformats.org/officeDocument/2006/relationships/slideLayout" Target="../slideLayouts/slideLayout50.xml"/><Relationship Id="rId2" Type="http://schemas.openxmlformats.org/officeDocument/2006/relationships/image" Target="../media/image30.png"/><Relationship Id="rId3" Type="http://schemas.openxmlformats.org/officeDocument/2006/relationships/image" Target="../media/image31.jpe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5.png"/><Relationship Id="rId1" Type="http://schemas.openxmlformats.org/officeDocument/2006/relationships/slideLayout" Target="../slideLayouts/slideLayout50.xml"/><Relationship Id="rId2"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45.png"/><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5.png"/><Relationship Id="rId1" Type="http://schemas.openxmlformats.org/officeDocument/2006/relationships/slideLayout" Target="../slideLayouts/slideLayout50.xml"/><Relationship Id="rId2" Type="http://schemas.openxmlformats.org/officeDocument/2006/relationships/image" Target="../media/image45.png"/></Relationships>
</file>

<file path=ppt/slides/_rels/slide34.xml.rels><?xml version="1.0" encoding="UTF-8" standalone="yes"?>
<Relationships xmlns="http://schemas.openxmlformats.org/package/2006/relationships"><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slideLayout" Target="../slideLayouts/slideLayout49.xml"/><Relationship Id="rId16" Type="http://schemas.openxmlformats.org/officeDocument/2006/relationships/image" Target="../media/image47.png"/><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tags" Target="../tags/tag9.xml"/><Relationship Id="rId10" Type="http://schemas.openxmlformats.org/officeDocument/2006/relationships/tags" Target="../tags/tag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48.png"/><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png"/><Relationship Id="rId1" Type="http://schemas.openxmlformats.org/officeDocument/2006/relationships/slideLayout" Target="../slideLayouts/slideLayout55.xml"/><Relationship Id="rId2" Type="http://schemas.openxmlformats.org/officeDocument/2006/relationships/notesSlide" Target="../notesSlides/notesSlide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50.png"/><Relationship Id="rId3" Type="http://schemas.openxmlformats.org/officeDocument/2006/relationships/image" Target="../media/image5.png"/></Relationships>
</file>

<file path=ppt/slides/_rels/slide38.xml.rels><?xml version="1.0" encoding="UTF-8" standalone="yes"?>
<Relationships xmlns="http://schemas.openxmlformats.org/package/2006/relationships"><Relationship Id="rId9" Type="http://schemas.openxmlformats.org/officeDocument/2006/relationships/image" Target="../media/image57.png"/><Relationship Id="rId20" Type="http://schemas.openxmlformats.org/officeDocument/2006/relationships/image" Target="../media/image68.png"/><Relationship Id="rId21" Type="http://schemas.openxmlformats.org/officeDocument/2006/relationships/image" Target="../media/image5.png"/><Relationship Id="rId10" Type="http://schemas.openxmlformats.org/officeDocument/2006/relationships/image" Target="../media/image58.png"/><Relationship Id="rId11" Type="http://schemas.openxmlformats.org/officeDocument/2006/relationships/image" Target="../media/image59.png"/><Relationship Id="rId12" Type="http://schemas.openxmlformats.org/officeDocument/2006/relationships/image" Target="../media/image60.png"/><Relationship Id="rId13" Type="http://schemas.openxmlformats.org/officeDocument/2006/relationships/image" Target="../media/image61.png"/><Relationship Id="rId14" Type="http://schemas.openxmlformats.org/officeDocument/2006/relationships/image" Target="../media/image62.png"/><Relationship Id="rId15" Type="http://schemas.openxmlformats.org/officeDocument/2006/relationships/image" Target="../media/image63.jpeg"/><Relationship Id="rId16" Type="http://schemas.openxmlformats.org/officeDocument/2006/relationships/image" Target="../media/image64.jpeg"/><Relationship Id="rId17" Type="http://schemas.openxmlformats.org/officeDocument/2006/relationships/image" Target="../media/image65.jpeg"/><Relationship Id="rId18" Type="http://schemas.openxmlformats.org/officeDocument/2006/relationships/image" Target="../media/image66.jpeg"/><Relationship Id="rId19" Type="http://schemas.openxmlformats.org/officeDocument/2006/relationships/image" Target="../media/image67.jpeg"/><Relationship Id="rId1" Type="http://schemas.openxmlformats.org/officeDocument/2006/relationships/slideLayout" Target="../slideLayouts/slideLayout50.xml"/><Relationship Id="rId2" Type="http://schemas.openxmlformats.org/officeDocument/2006/relationships/notesSlide" Target="../notesSlides/notesSlide4.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69.png"/><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70.png"/><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 Type="http://schemas.openxmlformats.org/officeDocument/2006/relationships/slideLayout" Target="../slideLayouts/slideLayout25.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71.jpg"/><Relationship Id="rId4" Type="http://schemas.openxmlformats.org/officeDocument/2006/relationships/image" Target="../media/image72.png"/><Relationship Id="rId5" Type="http://schemas.openxmlformats.org/officeDocument/2006/relationships/image" Target="../media/image73.jp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9" Type="http://schemas.openxmlformats.org/officeDocument/2006/relationships/image" Target="../media/image77.png"/><Relationship Id="rId10" Type="http://schemas.openxmlformats.org/officeDocument/2006/relationships/image" Target="../media/image78.png"/><Relationship Id="rId11" Type="http://schemas.openxmlformats.org/officeDocument/2006/relationships/image" Target="../media/image79.jpg"/><Relationship Id="rId1" Type="http://schemas.openxmlformats.org/officeDocument/2006/relationships/slideLayout" Target="../slideLayouts/slideLayout50.xml"/><Relationship Id="rId2"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5.png"/><Relationship Id="rId3" Type="http://schemas.openxmlformats.org/officeDocument/2006/relationships/image" Target="../media/image8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5.png"/><Relationship Id="rId3"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5.png"/><Relationship Id="rId3" Type="http://schemas.openxmlformats.org/officeDocument/2006/relationships/image" Target="../media/image8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83.png"/><Relationship Id="rId3" Type="http://schemas.openxmlformats.org/officeDocument/2006/relationships/image" Target="../media/image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84.png"/><Relationship Id="rId3" Type="http://schemas.openxmlformats.org/officeDocument/2006/relationships/image" Target="../media/image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85.png"/><Relationship Id="rId3"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5.png"/><Relationship Id="rId1" Type="http://schemas.openxmlformats.org/officeDocument/2006/relationships/slideLayout" Target="../slideLayouts/slideLayout50.xml"/><Relationship Id="rId2" Type="http://schemas.openxmlformats.org/officeDocument/2006/relationships/image" Target="../media/image8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7260" y="3048000"/>
            <a:ext cx="13769340" cy="2156038"/>
          </a:xfrm>
        </p:spPr>
        <p:txBody>
          <a:bodyPr>
            <a:normAutofit fontScale="90000"/>
          </a:bodyPr>
          <a:lstStyle/>
          <a:p>
            <a:r>
              <a:rPr lang="en-US" dirty="0" smtClean="0">
                <a:solidFill>
                  <a:srgbClr val="17375E"/>
                </a:solidFill>
              </a:rPr>
              <a:t>Lecture 1: Introduction to Data Analytics</a:t>
            </a:r>
            <a:endParaRPr lang="en-US" dirty="0">
              <a:solidFill>
                <a:srgbClr val="17375E"/>
              </a:solidFill>
            </a:endParaRPr>
          </a:p>
        </p:txBody>
      </p:sp>
      <p:sp>
        <p:nvSpPr>
          <p:cNvPr id="3" name="Subtitle 2"/>
          <p:cNvSpPr>
            <a:spLocks noGrp="1"/>
          </p:cNvSpPr>
          <p:nvPr>
            <p:ph type="subTitle" idx="1"/>
          </p:nvPr>
        </p:nvSpPr>
        <p:spPr/>
        <p:txBody>
          <a:bodyPr>
            <a:normAutofit fontScale="62500" lnSpcReduction="20000"/>
          </a:bodyPr>
          <a:lstStyle/>
          <a:p>
            <a:r>
              <a:rPr lang="en-US" dirty="0" smtClean="0">
                <a:solidFill>
                  <a:schemeClr val="bg2">
                    <a:lumMod val="50000"/>
                  </a:schemeClr>
                </a:solidFill>
              </a:rPr>
              <a:t>Benjamin Simeon Harvey (Ben)</a:t>
            </a:r>
            <a:endParaRPr lang="en-US" dirty="0">
              <a:solidFill>
                <a:schemeClr val="bg2">
                  <a:lumMod val="50000"/>
                </a:schemeClr>
              </a:solidFill>
            </a:endParaRPr>
          </a:p>
          <a:p>
            <a:r>
              <a:rPr lang="en-US" dirty="0" smtClean="0">
                <a:solidFill>
                  <a:schemeClr val="bg2">
                    <a:lumMod val="50000"/>
                  </a:schemeClr>
                </a:solidFill>
              </a:rPr>
              <a:t>Adjunct Faculty, </a:t>
            </a:r>
            <a:r>
              <a:rPr lang="en-US" dirty="0">
                <a:solidFill>
                  <a:schemeClr val="bg2">
                    <a:lumMod val="50000"/>
                  </a:schemeClr>
                </a:solidFill>
              </a:rPr>
              <a:t>EMSE Department</a:t>
            </a:r>
          </a:p>
          <a:p>
            <a:r>
              <a:rPr lang="en-US" dirty="0">
                <a:solidFill>
                  <a:schemeClr val="bg2">
                    <a:lumMod val="50000"/>
                  </a:schemeClr>
                </a:solidFill>
              </a:rPr>
              <a:t>The George Washington University</a:t>
            </a:r>
          </a:p>
          <a:p>
            <a:r>
              <a:rPr lang="en-US" dirty="0">
                <a:solidFill>
                  <a:schemeClr val="bg2">
                    <a:lumMod val="50000"/>
                  </a:schemeClr>
                </a:solidFill>
              </a:rPr>
              <a:t>E-mail: </a:t>
            </a:r>
            <a:r>
              <a:rPr lang="en-US" dirty="0" err="1" smtClean="0">
                <a:solidFill>
                  <a:schemeClr val="bg2">
                    <a:lumMod val="50000"/>
                  </a:schemeClr>
                </a:solidFill>
              </a:rPr>
              <a:t>bsharve@nsa.gov</a:t>
            </a:r>
            <a:endParaRPr lang="en-US" dirty="0">
              <a:solidFill>
                <a:schemeClr val="bg2">
                  <a:lumMod val="50000"/>
                </a:schemeClr>
              </a:solidFill>
            </a:endParaRPr>
          </a:p>
          <a:p>
            <a:r>
              <a:rPr lang="en-US" dirty="0">
                <a:solidFill>
                  <a:schemeClr val="bg2">
                    <a:lumMod val="50000"/>
                  </a:schemeClr>
                </a:solidFill>
              </a:rPr>
              <a:t>Web: </a:t>
            </a:r>
            <a:r>
              <a:rPr lang="en-US" dirty="0" smtClean="0">
                <a:solidFill>
                  <a:schemeClr val="bg2">
                    <a:lumMod val="50000"/>
                  </a:schemeClr>
                </a:solidFill>
              </a:rPr>
              <a:t>TBD</a:t>
            </a:r>
            <a:endParaRPr lang="en-US" dirty="0">
              <a:solidFill>
                <a:schemeClr val="bg2">
                  <a:lumMod val="50000"/>
                </a:schemeClr>
              </a:solidFill>
            </a:endParaRP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317401786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304800" y="580804"/>
            <a:ext cx="13792200" cy="1095596"/>
          </a:xfrm>
          <a:prstGeom prst="rect">
            <a:avLst/>
          </a:prstGeom>
        </p:spPr>
        <p:txBody>
          <a:bodyPr vert="horz" wrap="square" lIns="0" tIns="18200" rIns="0" bIns="0" rtlCol="0">
            <a:spAutoFit/>
          </a:bodyPr>
          <a:lstStyle/>
          <a:p>
            <a:pPr marL="18200">
              <a:spcBef>
                <a:spcPts val="144"/>
              </a:spcBef>
              <a:tabLst>
                <a:tab pos="4588735" algn="l"/>
              </a:tabLst>
            </a:pPr>
            <a:r>
              <a:rPr lang="en-US" dirty="0" smtClean="0">
                <a:solidFill>
                  <a:schemeClr val="tx2">
                    <a:lumMod val="75000"/>
                  </a:schemeClr>
                </a:solidFill>
              </a:rPr>
              <a:t>Assignments - Portfolio Project </a:t>
            </a:r>
            <a:r>
              <a:rPr dirty="0" smtClean="0">
                <a:solidFill>
                  <a:schemeClr val="tx2">
                    <a:lumMod val="75000"/>
                  </a:schemeClr>
                </a:solidFill>
              </a:rPr>
              <a:t>(</a:t>
            </a:r>
            <a:r>
              <a:rPr lang="en-US" spc="-6" dirty="0">
                <a:solidFill>
                  <a:schemeClr val="tx2">
                    <a:lumMod val="75000"/>
                  </a:schemeClr>
                </a:solidFill>
              </a:rPr>
              <a:t>50</a:t>
            </a:r>
            <a:r>
              <a:rPr spc="-6" dirty="0">
                <a:solidFill>
                  <a:schemeClr val="tx2">
                    <a:lumMod val="75000"/>
                  </a:schemeClr>
                </a:solidFill>
              </a:rPr>
              <a:t>%</a:t>
            </a:r>
            <a:r>
              <a:rPr dirty="0">
                <a:solidFill>
                  <a:schemeClr val="tx2">
                    <a:lumMod val="75000"/>
                  </a:schemeClr>
                </a:solidFill>
              </a:rPr>
              <a:t>)</a:t>
            </a:r>
          </a:p>
        </p:txBody>
      </p:sp>
      <p:sp>
        <p:nvSpPr>
          <p:cNvPr id="12" name="object 12"/>
          <p:cNvSpPr txBox="1"/>
          <p:nvPr/>
        </p:nvSpPr>
        <p:spPr>
          <a:xfrm>
            <a:off x="685800" y="2014910"/>
            <a:ext cx="14249400" cy="8195890"/>
          </a:xfrm>
          <a:prstGeom prst="rect">
            <a:avLst/>
          </a:prstGeom>
        </p:spPr>
        <p:txBody>
          <a:bodyPr vert="horz" wrap="square" lIns="0" tIns="49135" rIns="0" bIns="0" rtlCol="0">
            <a:normAutofit/>
          </a:bodyPr>
          <a:lstStyle/>
          <a:p>
            <a:pPr marL="509551" indent="-491359">
              <a:spcBef>
                <a:spcPts val="388"/>
              </a:spcBef>
              <a:buFont typeface="Times New Roman"/>
              <a:buChar char="▪"/>
              <a:tabLst>
                <a:tab pos="508645" algn="l"/>
                <a:tab pos="509551" algn="l"/>
              </a:tabLst>
            </a:pPr>
            <a:r>
              <a:rPr lang="en-US" sz="3200" spc="-6" dirty="0" smtClean="0">
                <a:solidFill>
                  <a:srgbClr val="17375E"/>
                </a:solidFill>
                <a:cs typeface="Tahoma"/>
              </a:rPr>
              <a:t>In this class you will create a (1) Data </a:t>
            </a:r>
            <a:r>
              <a:rPr lang="en-US" sz="3200" spc="-6" dirty="0">
                <a:solidFill>
                  <a:srgbClr val="17375E"/>
                </a:solidFill>
                <a:cs typeface="Tahoma"/>
              </a:rPr>
              <a:t>Science portfolio and </a:t>
            </a:r>
            <a:r>
              <a:rPr lang="en-US" sz="3200" spc="-6" dirty="0" smtClean="0">
                <a:solidFill>
                  <a:srgbClr val="17375E"/>
                </a:solidFill>
                <a:cs typeface="Tahoma"/>
              </a:rPr>
              <a:t>(2) “</a:t>
            </a:r>
            <a:r>
              <a:rPr lang="en-US" sz="3200" spc="-6" dirty="0">
                <a:solidFill>
                  <a:srgbClr val="17375E"/>
                </a:solidFill>
                <a:cs typeface="Tahoma"/>
              </a:rPr>
              <a:t>ToolKit”</a:t>
            </a:r>
            <a:endParaRPr sz="3200" dirty="0">
              <a:solidFill>
                <a:srgbClr val="17375E"/>
              </a:solidFill>
              <a:cs typeface="Tahoma"/>
            </a:endParaRPr>
          </a:p>
          <a:p>
            <a:pPr marL="1082810" lvl="1" indent="-409466">
              <a:spcBef>
                <a:spcPts val="208"/>
              </a:spcBef>
              <a:buChar char="–"/>
              <a:tabLst>
                <a:tab pos="1081900" algn="l"/>
                <a:tab pos="1082810" algn="l"/>
              </a:tabLst>
            </a:pPr>
            <a:r>
              <a:rPr lang="en-US" sz="2800" spc="-6" dirty="0">
                <a:solidFill>
                  <a:srgbClr val="17375E"/>
                </a:solidFill>
                <a:cs typeface="Tahoma"/>
              </a:rPr>
              <a:t>The goal is to consolidate learning materials, assignments, and Data Science </a:t>
            </a:r>
            <a:r>
              <a:rPr lang="en-US" sz="2800" spc="-6" dirty="0" smtClean="0">
                <a:solidFill>
                  <a:srgbClr val="17375E"/>
                </a:solidFill>
                <a:cs typeface="Tahoma"/>
              </a:rPr>
              <a:t>tools within a portfolio for displaying your skillset to colleagues and potential employers and future tool use.</a:t>
            </a:r>
            <a:endParaRPr sz="2800" dirty="0" smtClean="0">
              <a:solidFill>
                <a:srgbClr val="17375E"/>
              </a:solidFill>
              <a:cs typeface="Tahoma"/>
            </a:endParaRPr>
          </a:p>
          <a:p>
            <a:pPr marL="509551" indent="-491359">
              <a:spcBef>
                <a:spcPts val="370"/>
              </a:spcBef>
              <a:buFont typeface="Times New Roman"/>
              <a:buChar char="▪"/>
              <a:tabLst>
                <a:tab pos="508645" algn="l"/>
                <a:tab pos="509551" algn="l"/>
              </a:tabLst>
            </a:pPr>
            <a:r>
              <a:rPr lang="en-US" sz="3200" dirty="0" smtClean="0">
                <a:solidFill>
                  <a:srgbClr val="17375E"/>
                </a:solidFill>
                <a:cs typeface="Tahoma"/>
              </a:rPr>
              <a:t>Assignment 1 – Creating a Portfolio: Intro to </a:t>
            </a:r>
            <a:r>
              <a:rPr lang="en-US" sz="3200" dirty="0" err="1" smtClean="0">
                <a:solidFill>
                  <a:srgbClr val="17375E"/>
                </a:solidFill>
                <a:cs typeface="Tahoma"/>
              </a:rPr>
              <a:t>GitHub</a:t>
            </a:r>
            <a:r>
              <a:rPr lang="en-US" sz="3200" dirty="0" smtClean="0">
                <a:solidFill>
                  <a:srgbClr val="17375E"/>
                </a:solidFill>
                <a:cs typeface="Tahoma"/>
              </a:rPr>
              <a:t> and R/Python and EDA</a:t>
            </a:r>
          </a:p>
          <a:p>
            <a:pPr marL="509551" indent="-491359">
              <a:spcBef>
                <a:spcPts val="370"/>
              </a:spcBef>
              <a:buFont typeface="Times New Roman"/>
              <a:buChar char="▪"/>
              <a:tabLst>
                <a:tab pos="508645" algn="l"/>
                <a:tab pos="509551" algn="l"/>
              </a:tabLst>
            </a:pPr>
            <a:r>
              <a:rPr lang="en-US" sz="3200" dirty="0" smtClean="0">
                <a:solidFill>
                  <a:srgbClr val="17375E"/>
                </a:solidFill>
                <a:cs typeface="Tahoma"/>
              </a:rPr>
              <a:t>Assignment </a:t>
            </a:r>
            <a:r>
              <a:rPr lang="en-US" sz="3200" dirty="0">
                <a:solidFill>
                  <a:srgbClr val="17375E"/>
                </a:solidFill>
                <a:cs typeface="Tahoma"/>
              </a:rPr>
              <a:t>2 - Statistical Inference</a:t>
            </a:r>
          </a:p>
          <a:p>
            <a:pPr marL="509551" indent="-491359">
              <a:spcBef>
                <a:spcPts val="370"/>
              </a:spcBef>
              <a:buFont typeface="Times New Roman"/>
              <a:buChar char="▪"/>
              <a:tabLst>
                <a:tab pos="508645" algn="l"/>
                <a:tab pos="509551" algn="l"/>
              </a:tabLst>
            </a:pPr>
            <a:r>
              <a:rPr lang="en-US" sz="3200" dirty="0">
                <a:solidFill>
                  <a:srgbClr val="17375E"/>
                </a:solidFill>
                <a:cs typeface="Tahoma"/>
              </a:rPr>
              <a:t>Assignment 3 - Machine Learning</a:t>
            </a:r>
          </a:p>
          <a:p>
            <a:pPr marL="509551" indent="-491359">
              <a:spcBef>
                <a:spcPts val="370"/>
              </a:spcBef>
              <a:buFont typeface="Times New Roman"/>
              <a:buChar char="▪"/>
              <a:tabLst>
                <a:tab pos="508645" algn="l"/>
                <a:tab pos="509551" algn="l"/>
              </a:tabLst>
            </a:pPr>
            <a:r>
              <a:rPr lang="en-US" sz="3200" dirty="0">
                <a:solidFill>
                  <a:srgbClr val="17375E"/>
                </a:solidFill>
                <a:cs typeface="Tahoma"/>
              </a:rPr>
              <a:t>Assignment 4 </a:t>
            </a:r>
            <a:r>
              <a:rPr lang="mr-IN" sz="3200" dirty="0" smtClean="0">
                <a:solidFill>
                  <a:srgbClr val="17375E"/>
                </a:solidFill>
                <a:cs typeface="Tahoma"/>
              </a:rPr>
              <a:t>–</a:t>
            </a:r>
            <a:r>
              <a:rPr lang="en-US" sz="3200" dirty="0" smtClean="0">
                <a:solidFill>
                  <a:srgbClr val="17375E"/>
                </a:solidFill>
                <a:cs typeface="Tahoma"/>
              </a:rPr>
              <a:t> Use the Data </a:t>
            </a:r>
            <a:r>
              <a:rPr lang="en-US" sz="3200" dirty="0">
                <a:solidFill>
                  <a:srgbClr val="17375E"/>
                </a:solidFill>
                <a:cs typeface="Tahoma"/>
              </a:rPr>
              <a:t>Science Process (DSP</a:t>
            </a:r>
            <a:r>
              <a:rPr lang="en-US" sz="3200" dirty="0" smtClean="0">
                <a:solidFill>
                  <a:srgbClr val="17375E"/>
                </a:solidFill>
                <a:cs typeface="Tahoma"/>
              </a:rPr>
              <a:t>)</a:t>
            </a:r>
            <a:r>
              <a:rPr lang="en-US" sz="3200" dirty="0">
                <a:solidFill>
                  <a:srgbClr val="17375E"/>
                </a:solidFill>
                <a:cs typeface="Tahoma"/>
              </a:rPr>
              <a:t> </a:t>
            </a:r>
            <a:r>
              <a:rPr lang="en-US" sz="3200" dirty="0" smtClean="0">
                <a:solidFill>
                  <a:srgbClr val="17375E"/>
                </a:solidFill>
                <a:cs typeface="Tahoma"/>
              </a:rPr>
              <a:t>to analyze your selected Big Data set and then visualize, interpret, </a:t>
            </a:r>
            <a:r>
              <a:rPr lang="en-US" sz="3200" dirty="0">
                <a:solidFill>
                  <a:srgbClr val="17375E"/>
                </a:solidFill>
                <a:cs typeface="Tahoma"/>
              </a:rPr>
              <a:t>and </a:t>
            </a:r>
            <a:r>
              <a:rPr lang="en-US" sz="3200" dirty="0" smtClean="0">
                <a:solidFill>
                  <a:srgbClr val="17375E"/>
                </a:solidFill>
                <a:cs typeface="Tahoma"/>
              </a:rPr>
              <a:t>communicate your results </a:t>
            </a:r>
            <a:r>
              <a:rPr lang="en-US" sz="3200" dirty="0">
                <a:solidFill>
                  <a:srgbClr val="17375E"/>
                </a:solidFill>
                <a:cs typeface="Tahoma"/>
              </a:rPr>
              <a:t>in your </a:t>
            </a:r>
            <a:r>
              <a:rPr lang="en-US" sz="3200" dirty="0" smtClean="0">
                <a:solidFill>
                  <a:srgbClr val="17375E"/>
                </a:solidFill>
                <a:cs typeface="Tahoma"/>
              </a:rPr>
              <a:t>Portfolio.  Essentially, document you research project in your portfolio</a:t>
            </a:r>
            <a:endParaRPr lang="en-US" sz="3200" dirty="0">
              <a:solidFill>
                <a:srgbClr val="17375E"/>
              </a:solidFill>
              <a:cs typeface="Tahoma"/>
            </a:endParaRPr>
          </a:p>
          <a:p>
            <a:pPr marL="931797" lvl="1" indent="-457200">
              <a:spcBef>
                <a:spcPts val="370"/>
              </a:spcBef>
              <a:buFont typeface="Wingdings" charset="2"/>
              <a:buChar char="§"/>
              <a:tabLst>
                <a:tab pos="508645" algn="l"/>
                <a:tab pos="509551" algn="l"/>
              </a:tabLst>
            </a:pPr>
            <a:r>
              <a:rPr lang="en-US" sz="2800" dirty="0" smtClean="0">
                <a:solidFill>
                  <a:srgbClr val="17375E"/>
                </a:solidFill>
                <a:cs typeface="Tahoma"/>
              </a:rPr>
              <a:t>Students will find a </a:t>
            </a:r>
            <a:r>
              <a:rPr lang="en-US" sz="2800" dirty="0">
                <a:solidFill>
                  <a:srgbClr val="17375E"/>
                </a:solidFill>
                <a:cs typeface="Tahoma"/>
              </a:rPr>
              <a:t>dataset based upon </a:t>
            </a:r>
            <a:r>
              <a:rPr lang="en-US" sz="2800" dirty="0" smtClean="0">
                <a:solidFill>
                  <a:srgbClr val="17375E"/>
                </a:solidFill>
                <a:cs typeface="Tahoma"/>
              </a:rPr>
              <a:t>their research </a:t>
            </a:r>
            <a:r>
              <a:rPr lang="en-US" sz="2800" dirty="0">
                <a:solidFill>
                  <a:srgbClr val="17375E"/>
                </a:solidFill>
                <a:cs typeface="Tahoma"/>
              </a:rPr>
              <a:t>interests, things that inspire </a:t>
            </a:r>
            <a:r>
              <a:rPr lang="en-US" sz="2800" dirty="0" smtClean="0">
                <a:solidFill>
                  <a:srgbClr val="17375E"/>
                </a:solidFill>
                <a:cs typeface="Tahoma"/>
              </a:rPr>
              <a:t>them, </a:t>
            </a:r>
            <a:r>
              <a:rPr lang="en-US" sz="2800" dirty="0">
                <a:solidFill>
                  <a:srgbClr val="17375E"/>
                </a:solidFill>
                <a:cs typeface="Tahoma"/>
              </a:rPr>
              <a:t>or something we discussed in </a:t>
            </a:r>
            <a:r>
              <a:rPr lang="en-US" sz="2800" dirty="0" smtClean="0">
                <a:solidFill>
                  <a:srgbClr val="17375E"/>
                </a:solidFill>
                <a:cs typeface="Tahoma"/>
              </a:rPr>
              <a:t>class. </a:t>
            </a:r>
          </a:p>
          <a:p>
            <a:pPr marL="931797" lvl="1" indent="-457200">
              <a:spcBef>
                <a:spcPts val="370"/>
              </a:spcBef>
              <a:buFont typeface="Wingdings" charset="2"/>
              <a:buChar char="§"/>
              <a:tabLst>
                <a:tab pos="508645" algn="l"/>
                <a:tab pos="509551" algn="l"/>
              </a:tabLst>
            </a:pPr>
            <a:r>
              <a:rPr lang="en-US" sz="2800" dirty="0" smtClean="0">
                <a:solidFill>
                  <a:srgbClr val="17375E"/>
                </a:solidFill>
                <a:cs typeface="Tahoma"/>
              </a:rPr>
              <a:t>Detail </a:t>
            </a:r>
            <a:r>
              <a:rPr lang="en-US" sz="2800" dirty="0">
                <a:solidFill>
                  <a:srgbClr val="17375E"/>
                </a:solidFill>
                <a:cs typeface="Tahoma"/>
              </a:rPr>
              <a:t>your steps in developing your solution, including how you collected the data, alternative solutions you tried, describing statistical methods you used, and the insights you </a:t>
            </a:r>
            <a:r>
              <a:rPr lang="en-US" sz="2800" dirty="0" smtClean="0">
                <a:solidFill>
                  <a:srgbClr val="17375E"/>
                </a:solidFill>
                <a:cs typeface="Tahoma"/>
              </a:rPr>
              <a:t>obtained in </a:t>
            </a:r>
            <a:r>
              <a:rPr lang="en-US" sz="2800" dirty="0">
                <a:solidFill>
                  <a:srgbClr val="17375E"/>
                </a:solidFill>
                <a:cs typeface="Tahoma"/>
              </a:rPr>
              <a:t>your portfolio.</a:t>
            </a:r>
          </a:p>
        </p:txBody>
      </p:sp>
      <p:pic>
        <p:nvPicPr>
          <p:cNvPr id="16" name="Picture 15"/>
          <p:cNvPicPr>
            <a:picLocks noChangeAspect="1"/>
          </p:cNvPicPr>
          <p:nvPr/>
        </p:nvPicPr>
        <p:blipFill>
          <a:blip r:embed="rId3"/>
          <a:stretch>
            <a:fillRect/>
          </a:stretch>
        </p:blipFill>
        <p:spPr>
          <a:xfrm>
            <a:off x="13970000" y="304800"/>
            <a:ext cx="1270000" cy="952500"/>
          </a:xfrm>
          <a:prstGeom prst="rect">
            <a:avLst/>
          </a:prstGeom>
        </p:spPr>
      </p:pic>
      <p:cxnSp>
        <p:nvCxnSpPr>
          <p:cNvPr id="17" name="Straight Connector 16"/>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403446182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2362200" y="580804"/>
            <a:ext cx="10658589" cy="1095596"/>
          </a:xfrm>
          <a:prstGeom prst="rect">
            <a:avLst/>
          </a:prstGeom>
        </p:spPr>
        <p:txBody>
          <a:bodyPr vert="horz" wrap="square" lIns="0" tIns="18200" rIns="0" bIns="0" rtlCol="0">
            <a:spAutoFit/>
          </a:bodyPr>
          <a:lstStyle/>
          <a:p>
            <a:pPr marL="18200">
              <a:spcBef>
                <a:spcPts val="144"/>
              </a:spcBef>
              <a:tabLst>
                <a:tab pos="4563258" algn="l"/>
                <a:tab pos="7402209" algn="l"/>
              </a:tabLst>
            </a:pPr>
            <a:r>
              <a:rPr lang="en-US" spc="-6" dirty="0" smtClean="0">
                <a:solidFill>
                  <a:srgbClr val="17375E"/>
                </a:solidFill>
              </a:rPr>
              <a:t>Student Final</a:t>
            </a:r>
            <a:r>
              <a:rPr lang="en-US" dirty="0">
                <a:solidFill>
                  <a:srgbClr val="17375E"/>
                </a:solidFill>
              </a:rPr>
              <a:t> </a:t>
            </a:r>
            <a:r>
              <a:rPr spc="-6" dirty="0" smtClean="0">
                <a:solidFill>
                  <a:srgbClr val="17375E"/>
                </a:solidFill>
              </a:rPr>
              <a:t>P</a:t>
            </a:r>
            <a:r>
              <a:rPr dirty="0" smtClean="0">
                <a:solidFill>
                  <a:srgbClr val="17375E"/>
                </a:solidFill>
              </a:rPr>
              <a:t>roj</a:t>
            </a:r>
            <a:r>
              <a:rPr spc="-6" dirty="0" smtClean="0">
                <a:solidFill>
                  <a:srgbClr val="17375E"/>
                </a:solidFill>
              </a:rPr>
              <a:t>ec</a:t>
            </a:r>
            <a:r>
              <a:rPr dirty="0" smtClean="0">
                <a:solidFill>
                  <a:srgbClr val="17375E"/>
                </a:solidFill>
              </a:rPr>
              <a:t>t</a:t>
            </a:r>
            <a:r>
              <a:rPr lang="en-US" dirty="0">
                <a:solidFill>
                  <a:srgbClr val="17375E"/>
                </a:solidFill>
              </a:rPr>
              <a:t> </a:t>
            </a:r>
            <a:r>
              <a:rPr dirty="0" smtClean="0">
                <a:solidFill>
                  <a:srgbClr val="17375E"/>
                </a:solidFill>
              </a:rPr>
              <a:t>(</a:t>
            </a:r>
            <a:r>
              <a:rPr lang="en-US" spc="-6" dirty="0">
                <a:solidFill>
                  <a:srgbClr val="17375E"/>
                </a:solidFill>
              </a:rPr>
              <a:t>5</a:t>
            </a:r>
            <a:r>
              <a:rPr spc="-6" dirty="0">
                <a:solidFill>
                  <a:srgbClr val="17375E"/>
                </a:solidFill>
              </a:rPr>
              <a:t>0%</a:t>
            </a:r>
            <a:r>
              <a:rPr dirty="0">
                <a:solidFill>
                  <a:srgbClr val="17375E"/>
                </a:solidFill>
              </a:rPr>
              <a:t>)</a:t>
            </a:r>
          </a:p>
        </p:txBody>
      </p:sp>
      <p:sp>
        <p:nvSpPr>
          <p:cNvPr id="12" name="object 12"/>
          <p:cNvSpPr txBox="1"/>
          <p:nvPr/>
        </p:nvSpPr>
        <p:spPr>
          <a:xfrm>
            <a:off x="838200" y="2272265"/>
            <a:ext cx="13563600" cy="6643135"/>
          </a:xfrm>
          <a:prstGeom prst="rect">
            <a:avLst/>
          </a:prstGeom>
        </p:spPr>
        <p:txBody>
          <a:bodyPr vert="horz" wrap="square" lIns="0" tIns="105547" rIns="0" bIns="0" rtlCol="0">
            <a:spAutoFit/>
          </a:bodyPr>
          <a:lstStyle/>
          <a:p>
            <a:pPr marL="509551" indent="-491359">
              <a:spcBef>
                <a:spcPts val="831"/>
              </a:spcBef>
              <a:buFont typeface="Times New Roman"/>
              <a:buChar char="▪"/>
              <a:tabLst>
                <a:tab pos="508645" algn="l"/>
                <a:tab pos="509551" algn="l"/>
              </a:tabLst>
            </a:pPr>
            <a:r>
              <a:rPr lang="en-US" sz="3200" dirty="0">
                <a:solidFill>
                  <a:srgbClr val="17375E"/>
                </a:solidFill>
                <a:latin typeface="+mj-lt"/>
                <a:cs typeface="Tahoma"/>
              </a:rPr>
              <a:t>Final</a:t>
            </a:r>
            <a:r>
              <a:rPr sz="3200" dirty="0">
                <a:solidFill>
                  <a:srgbClr val="17375E"/>
                </a:solidFill>
                <a:latin typeface="+mj-lt"/>
                <a:cs typeface="Tahoma"/>
              </a:rPr>
              <a:t> </a:t>
            </a:r>
            <a:r>
              <a:rPr sz="3200" spc="-6" dirty="0">
                <a:solidFill>
                  <a:srgbClr val="17375E"/>
                </a:solidFill>
                <a:latin typeface="+mj-lt"/>
                <a:cs typeface="Tahoma"/>
              </a:rPr>
              <a:t>projects </a:t>
            </a:r>
            <a:r>
              <a:rPr sz="3200" dirty="0">
                <a:solidFill>
                  <a:srgbClr val="17375E"/>
                </a:solidFill>
                <a:latin typeface="+mj-lt"/>
                <a:cs typeface="Tahoma"/>
              </a:rPr>
              <a:t>are to </a:t>
            </a:r>
            <a:r>
              <a:rPr sz="3200" spc="-6" dirty="0">
                <a:solidFill>
                  <a:srgbClr val="17375E"/>
                </a:solidFill>
                <a:latin typeface="+mj-lt"/>
                <a:cs typeface="Tahoma"/>
              </a:rPr>
              <a:t>be done in</a:t>
            </a:r>
            <a:r>
              <a:rPr sz="3200" spc="-34" dirty="0">
                <a:solidFill>
                  <a:srgbClr val="17375E"/>
                </a:solidFill>
                <a:latin typeface="+mj-lt"/>
                <a:cs typeface="Tahoma"/>
              </a:rPr>
              <a:t> </a:t>
            </a:r>
            <a:r>
              <a:rPr lang="en-US" sz="3200" spc="-34" dirty="0">
                <a:solidFill>
                  <a:srgbClr val="17375E"/>
                </a:solidFill>
                <a:latin typeface="+mj-lt"/>
                <a:cs typeface="Tahoma"/>
              </a:rPr>
              <a:t>either </a:t>
            </a:r>
            <a:r>
              <a:rPr sz="3200" spc="-6" dirty="0">
                <a:solidFill>
                  <a:srgbClr val="17375E"/>
                </a:solidFill>
                <a:latin typeface="+mj-lt"/>
                <a:cs typeface="Tahoma"/>
              </a:rPr>
              <a:t>teams</a:t>
            </a:r>
            <a:r>
              <a:rPr lang="en-US" sz="3200" spc="-6" dirty="0">
                <a:solidFill>
                  <a:srgbClr val="17375E"/>
                </a:solidFill>
                <a:latin typeface="+mj-lt"/>
                <a:cs typeface="Tahoma"/>
              </a:rPr>
              <a:t> or as an individual</a:t>
            </a:r>
            <a:endParaRPr sz="3200" dirty="0">
              <a:solidFill>
                <a:srgbClr val="17375E"/>
              </a:solidFill>
              <a:latin typeface="+mj-lt"/>
              <a:cs typeface="Tahoma"/>
            </a:endParaRPr>
          </a:p>
          <a:p>
            <a:pPr marL="509551" indent="-491359">
              <a:spcBef>
                <a:spcPts val="691"/>
              </a:spcBef>
              <a:buFont typeface="Times New Roman"/>
              <a:buChar char="▪"/>
              <a:tabLst>
                <a:tab pos="508645" algn="l"/>
                <a:tab pos="509551" algn="l"/>
              </a:tabLst>
            </a:pPr>
            <a:r>
              <a:rPr sz="3200" spc="-6" dirty="0">
                <a:solidFill>
                  <a:srgbClr val="17375E"/>
                </a:solidFill>
                <a:latin typeface="+mj-lt"/>
                <a:cs typeface="Tahoma"/>
              </a:rPr>
              <a:t>Each </a:t>
            </a:r>
            <a:r>
              <a:rPr sz="3200" dirty="0">
                <a:solidFill>
                  <a:srgbClr val="17375E"/>
                </a:solidFill>
                <a:latin typeface="+mj-lt"/>
                <a:cs typeface="Tahoma"/>
              </a:rPr>
              <a:t>team </a:t>
            </a:r>
            <a:r>
              <a:rPr sz="3200" spc="-6" dirty="0">
                <a:solidFill>
                  <a:srgbClr val="17375E"/>
                </a:solidFill>
                <a:latin typeface="+mj-lt"/>
                <a:cs typeface="Tahoma"/>
              </a:rPr>
              <a:t>will present </a:t>
            </a:r>
            <a:r>
              <a:rPr sz="3200" dirty="0">
                <a:solidFill>
                  <a:srgbClr val="17375E"/>
                </a:solidFill>
                <a:latin typeface="+mj-lt"/>
                <a:cs typeface="Tahoma"/>
              </a:rPr>
              <a:t>a </a:t>
            </a:r>
            <a:r>
              <a:rPr sz="3200" spc="-6" dirty="0">
                <a:solidFill>
                  <a:srgbClr val="17375E"/>
                </a:solidFill>
                <a:latin typeface="+mj-lt"/>
                <a:cs typeface="Tahoma"/>
              </a:rPr>
              <a:t>talk (e.g.</a:t>
            </a:r>
            <a:r>
              <a:rPr sz="3200" spc="-6" dirty="0" smtClean="0">
                <a:solidFill>
                  <a:srgbClr val="17375E"/>
                </a:solidFill>
                <a:latin typeface="+mj-lt"/>
                <a:cs typeface="Tahoma"/>
              </a:rPr>
              <a:t>, PowerPoint </a:t>
            </a:r>
            <a:r>
              <a:rPr sz="3200" dirty="0">
                <a:solidFill>
                  <a:srgbClr val="17375E"/>
                </a:solidFill>
                <a:latin typeface="+mj-lt"/>
                <a:cs typeface="Tahoma"/>
              </a:rPr>
              <a:t>or </a:t>
            </a:r>
            <a:r>
              <a:rPr sz="3200" spc="-6" dirty="0">
                <a:solidFill>
                  <a:srgbClr val="17375E"/>
                </a:solidFill>
                <a:latin typeface="+mj-lt"/>
                <a:cs typeface="Tahoma"/>
              </a:rPr>
              <a:t>other</a:t>
            </a:r>
            <a:r>
              <a:rPr sz="3200" spc="78" dirty="0">
                <a:solidFill>
                  <a:srgbClr val="17375E"/>
                </a:solidFill>
                <a:latin typeface="+mj-lt"/>
                <a:cs typeface="Tahoma"/>
              </a:rPr>
              <a:t> </a:t>
            </a:r>
            <a:r>
              <a:rPr sz="3200" spc="-6" dirty="0">
                <a:solidFill>
                  <a:srgbClr val="17375E"/>
                </a:solidFill>
                <a:latin typeface="+mj-lt"/>
                <a:cs typeface="Tahoma"/>
              </a:rPr>
              <a:t>technique)</a:t>
            </a:r>
            <a:endParaRPr sz="3200" dirty="0">
              <a:solidFill>
                <a:srgbClr val="17375E"/>
              </a:solidFill>
              <a:latin typeface="+mj-lt"/>
              <a:cs typeface="Tahoma"/>
            </a:endParaRPr>
          </a:p>
          <a:p>
            <a:pPr marL="509551" indent="-491359">
              <a:spcBef>
                <a:spcPts val="574"/>
              </a:spcBef>
              <a:buFont typeface="Times New Roman"/>
              <a:buChar char="▪"/>
              <a:tabLst>
                <a:tab pos="508645" algn="l"/>
                <a:tab pos="509551" algn="l"/>
              </a:tabLst>
            </a:pPr>
            <a:r>
              <a:rPr sz="3200" spc="-6" dirty="0">
                <a:solidFill>
                  <a:srgbClr val="17375E"/>
                </a:solidFill>
                <a:latin typeface="+mj-lt"/>
                <a:cs typeface="Tahoma"/>
              </a:rPr>
              <a:t>Each </a:t>
            </a:r>
            <a:r>
              <a:rPr sz="3200" dirty="0">
                <a:solidFill>
                  <a:srgbClr val="17375E"/>
                </a:solidFill>
                <a:latin typeface="+mj-lt"/>
                <a:cs typeface="Tahoma"/>
              </a:rPr>
              <a:t>team </a:t>
            </a:r>
            <a:r>
              <a:rPr sz="3200" spc="-6" dirty="0">
                <a:solidFill>
                  <a:srgbClr val="17375E"/>
                </a:solidFill>
                <a:latin typeface="+mj-lt"/>
                <a:cs typeface="Tahoma"/>
              </a:rPr>
              <a:t>will produce </a:t>
            </a:r>
            <a:r>
              <a:rPr sz="3200" dirty="0">
                <a:solidFill>
                  <a:srgbClr val="17375E"/>
                </a:solidFill>
                <a:latin typeface="+mj-lt"/>
                <a:cs typeface="Tahoma"/>
              </a:rPr>
              <a:t>a </a:t>
            </a:r>
            <a:r>
              <a:rPr sz="3200" spc="-6" dirty="0">
                <a:solidFill>
                  <a:srgbClr val="17375E"/>
                </a:solidFill>
                <a:latin typeface="+mj-lt"/>
                <a:cs typeface="Tahoma"/>
              </a:rPr>
              <a:t>written</a:t>
            </a:r>
            <a:r>
              <a:rPr sz="3200" spc="-14" dirty="0">
                <a:solidFill>
                  <a:srgbClr val="17375E"/>
                </a:solidFill>
                <a:latin typeface="+mj-lt"/>
                <a:cs typeface="Tahoma"/>
              </a:rPr>
              <a:t> </a:t>
            </a:r>
            <a:r>
              <a:rPr sz="3200" spc="-6" dirty="0">
                <a:solidFill>
                  <a:srgbClr val="17375E"/>
                </a:solidFill>
                <a:latin typeface="+mj-lt"/>
                <a:cs typeface="Tahoma"/>
              </a:rPr>
              <a:t>document</a:t>
            </a:r>
            <a:endParaRPr sz="3200" dirty="0">
              <a:solidFill>
                <a:srgbClr val="17375E"/>
              </a:solidFill>
              <a:latin typeface="+mj-lt"/>
              <a:cs typeface="Tahoma"/>
            </a:endParaRPr>
          </a:p>
          <a:p>
            <a:pPr marL="1082810" lvl="1" indent="-409466">
              <a:spcBef>
                <a:spcPts val="610"/>
              </a:spcBef>
              <a:buChar char="–"/>
              <a:tabLst>
                <a:tab pos="1081900" algn="l"/>
                <a:tab pos="1082810" algn="l"/>
              </a:tabLst>
            </a:pPr>
            <a:r>
              <a:rPr lang="en-US" sz="3200" dirty="0">
                <a:solidFill>
                  <a:srgbClr val="17375E"/>
                </a:solidFill>
                <a:latin typeface="+mj-lt"/>
                <a:cs typeface="Tahoma"/>
              </a:rPr>
              <a:t>2-5</a:t>
            </a:r>
            <a:r>
              <a:rPr sz="3200" dirty="0">
                <a:solidFill>
                  <a:srgbClr val="17375E"/>
                </a:solidFill>
                <a:latin typeface="+mj-lt"/>
                <a:cs typeface="Tahoma"/>
              </a:rPr>
              <a:t> </a:t>
            </a:r>
            <a:r>
              <a:rPr sz="3200" spc="-6" dirty="0">
                <a:solidFill>
                  <a:srgbClr val="17375E"/>
                </a:solidFill>
                <a:latin typeface="+mj-lt"/>
                <a:cs typeface="Tahoma"/>
              </a:rPr>
              <a:t>pages long, formatted according </a:t>
            </a:r>
            <a:r>
              <a:rPr sz="3200" dirty="0">
                <a:solidFill>
                  <a:srgbClr val="17375E"/>
                </a:solidFill>
                <a:latin typeface="+mj-lt"/>
                <a:cs typeface="Tahoma"/>
              </a:rPr>
              <a:t>to </a:t>
            </a:r>
            <a:r>
              <a:rPr sz="3200" spc="-6" dirty="0">
                <a:solidFill>
                  <a:srgbClr val="17375E"/>
                </a:solidFill>
                <a:latin typeface="+mj-lt"/>
                <a:cs typeface="Tahoma"/>
              </a:rPr>
              <a:t>IEEE</a:t>
            </a:r>
            <a:r>
              <a:rPr sz="3200" dirty="0">
                <a:solidFill>
                  <a:srgbClr val="17375E"/>
                </a:solidFill>
                <a:latin typeface="+mj-lt"/>
                <a:cs typeface="Tahoma"/>
              </a:rPr>
              <a:t> </a:t>
            </a:r>
            <a:r>
              <a:rPr sz="3200" spc="-6" dirty="0">
                <a:solidFill>
                  <a:srgbClr val="17375E"/>
                </a:solidFill>
                <a:latin typeface="+mj-lt"/>
                <a:cs typeface="Tahoma"/>
              </a:rPr>
              <a:t>style</a:t>
            </a:r>
            <a:endParaRPr sz="3200" dirty="0">
              <a:solidFill>
                <a:srgbClr val="17375E"/>
              </a:solidFill>
              <a:latin typeface="+mj-lt"/>
              <a:cs typeface="Tahoma"/>
            </a:endParaRPr>
          </a:p>
          <a:p>
            <a:pPr marL="1656053" lvl="2" indent="-327571">
              <a:spcBef>
                <a:spcPts val="653"/>
              </a:spcBef>
              <a:buChar char="•"/>
              <a:tabLst>
                <a:tab pos="1655144" algn="l"/>
                <a:tab pos="1656053" algn="l"/>
              </a:tabLst>
            </a:pPr>
            <a:r>
              <a:rPr sz="3200" spc="-6" dirty="0">
                <a:solidFill>
                  <a:srgbClr val="17375E"/>
                </a:solidFill>
                <a:latin typeface="+mj-lt"/>
                <a:cs typeface="Tahoma"/>
              </a:rPr>
              <a:t>Points will be withheld if the document is not formatted</a:t>
            </a:r>
            <a:r>
              <a:rPr sz="3200" spc="164" dirty="0">
                <a:solidFill>
                  <a:srgbClr val="17375E"/>
                </a:solidFill>
                <a:latin typeface="+mj-lt"/>
                <a:cs typeface="Tahoma"/>
              </a:rPr>
              <a:t> </a:t>
            </a:r>
            <a:r>
              <a:rPr sz="3200" spc="-6" dirty="0">
                <a:solidFill>
                  <a:srgbClr val="17375E"/>
                </a:solidFill>
                <a:latin typeface="+mj-lt"/>
                <a:cs typeface="Tahoma"/>
              </a:rPr>
              <a:t>appropriately</a:t>
            </a:r>
            <a:endParaRPr sz="3200" dirty="0">
              <a:solidFill>
                <a:srgbClr val="17375E"/>
              </a:solidFill>
              <a:latin typeface="+mj-lt"/>
              <a:cs typeface="Tahoma"/>
            </a:endParaRPr>
          </a:p>
          <a:p>
            <a:pPr marL="509551" marR="536851" indent="-491359">
              <a:lnSpc>
                <a:spcPct val="100800"/>
              </a:lnSpc>
              <a:spcBef>
                <a:spcPts val="587"/>
              </a:spcBef>
              <a:buFont typeface="Times New Roman"/>
              <a:buChar char="▪"/>
              <a:tabLst>
                <a:tab pos="508645" algn="l"/>
                <a:tab pos="509551" algn="l"/>
              </a:tabLst>
            </a:pPr>
            <a:r>
              <a:rPr sz="3200" dirty="0">
                <a:solidFill>
                  <a:srgbClr val="17375E"/>
                </a:solidFill>
                <a:latin typeface="+mj-lt"/>
                <a:cs typeface="Tahoma"/>
              </a:rPr>
              <a:t>Peer </a:t>
            </a:r>
            <a:r>
              <a:rPr sz="3200" spc="-6" dirty="0">
                <a:solidFill>
                  <a:srgbClr val="17375E"/>
                </a:solidFill>
                <a:latin typeface="+mj-lt"/>
                <a:cs typeface="Tahoma"/>
              </a:rPr>
              <a:t>evaluations will be factored in the determination </a:t>
            </a:r>
            <a:r>
              <a:rPr sz="3200" dirty="0">
                <a:solidFill>
                  <a:srgbClr val="17375E"/>
                </a:solidFill>
                <a:latin typeface="+mj-lt"/>
                <a:cs typeface="Tahoma"/>
              </a:rPr>
              <a:t>of </a:t>
            </a:r>
            <a:r>
              <a:rPr sz="3200" spc="-6" dirty="0">
                <a:solidFill>
                  <a:srgbClr val="17375E"/>
                </a:solidFill>
                <a:latin typeface="+mj-lt"/>
                <a:cs typeface="Tahoma"/>
              </a:rPr>
              <a:t>the </a:t>
            </a:r>
            <a:r>
              <a:rPr sz="3200" dirty="0">
                <a:solidFill>
                  <a:srgbClr val="17375E"/>
                </a:solidFill>
                <a:latin typeface="+mj-lt"/>
                <a:cs typeface="Tahoma"/>
              </a:rPr>
              <a:t>term  </a:t>
            </a:r>
            <a:r>
              <a:rPr sz="3200" spc="-6" dirty="0">
                <a:solidFill>
                  <a:srgbClr val="17375E"/>
                </a:solidFill>
                <a:latin typeface="+mj-lt"/>
                <a:cs typeface="Tahoma"/>
              </a:rPr>
              <a:t>project</a:t>
            </a:r>
            <a:r>
              <a:rPr sz="3200" spc="-86" dirty="0">
                <a:solidFill>
                  <a:srgbClr val="17375E"/>
                </a:solidFill>
                <a:latin typeface="+mj-lt"/>
                <a:cs typeface="Tahoma"/>
              </a:rPr>
              <a:t> </a:t>
            </a:r>
            <a:r>
              <a:rPr sz="3200" spc="-6" dirty="0">
                <a:solidFill>
                  <a:srgbClr val="17375E"/>
                </a:solidFill>
                <a:latin typeface="+mj-lt"/>
                <a:cs typeface="Tahoma"/>
              </a:rPr>
              <a:t>grade.</a:t>
            </a:r>
            <a:endParaRPr sz="3200" dirty="0">
              <a:solidFill>
                <a:srgbClr val="17375E"/>
              </a:solidFill>
              <a:latin typeface="+mj-lt"/>
              <a:cs typeface="Tahoma"/>
            </a:endParaRPr>
          </a:p>
          <a:p>
            <a:pPr marL="509551" marR="299360" indent="-491359">
              <a:lnSpc>
                <a:spcPct val="100800"/>
              </a:lnSpc>
              <a:spcBef>
                <a:spcPts val="659"/>
              </a:spcBef>
              <a:buFont typeface="Times New Roman"/>
              <a:buChar char="▪"/>
              <a:tabLst>
                <a:tab pos="508645" algn="l"/>
                <a:tab pos="509551" algn="l"/>
              </a:tabLst>
            </a:pPr>
            <a:r>
              <a:rPr lang="en-US" sz="3200" dirty="0">
                <a:solidFill>
                  <a:srgbClr val="17375E"/>
                </a:solidFill>
                <a:latin typeface="+mj-lt"/>
                <a:cs typeface="Tahoma"/>
              </a:rPr>
              <a:t>Final </a:t>
            </a:r>
            <a:r>
              <a:rPr sz="3200" spc="-6" dirty="0">
                <a:solidFill>
                  <a:srgbClr val="17375E"/>
                </a:solidFill>
                <a:latin typeface="+mj-lt"/>
                <a:cs typeface="Tahoma"/>
              </a:rPr>
              <a:t>projects should use </a:t>
            </a:r>
            <a:r>
              <a:rPr sz="3200" dirty="0">
                <a:solidFill>
                  <a:srgbClr val="17375E"/>
                </a:solidFill>
                <a:latin typeface="+mj-lt"/>
                <a:cs typeface="Tahoma"/>
              </a:rPr>
              <a:t>at </a:t>
            </a:r>
            <a:r>
              <a:rPr sz="3200" spc="-6" dirty="0">
                <a:solidFill>
                  <a:srgbClr val="17375E"/>
                </a:solidFill>
                <a:latin typeface="+mj-lt"/>
                <a:cs typeface="Tahoma"/>
              </a:rPr>
              <a:t>least one </a:t>
            </a:r>
            <a:r>
              <a:rPr sz="3200" dirty="0">
                <a:solidFill>
                  <a:srgbClr val="17375E"/>
                </a:solidFill>
                <a:latin typeface="+mj-lt"/>
                <a:cs typeface="Tahoma"/>
              </a:rPr>
              <a:t>of </a:t>
            </a:r>
            <a:r>
              <a:rPr sz="3200" spc="-6" dirty="0">
                <a:solidFill>
                  <a:srgbClr val="17375E"/>
                </a:solidFill>
                <a:latin typeface="+mj-lt"/>
                <a:cs typeface="Tahoma"/>
              </a:rPr>
              <a:t>the techniques covered in </a:t>
            </a:r>
            <a:r>
              <a:rPr sz="3200" spc="-6" dirty="0" smtClean="0">
                <a:solidFill>
                  <a:srgbClr val="17375E"/>
                </a:solidFill>
                <a:latin typeface="+mj-lt"/>
                <a:cs typeface="Tahoma"/>
              </a:rPr>
              <a:t>class</a:t>
            </a:r>
            <a:r>
              <a:rPr lang="en-US" sz="3200" spc="-6" dirty="0" smtClean="0">
                <a:solidFill>
                  <a:srgbClr val="17375E"/>
                </a:solidFill>
                <a:latin typeface="+mj-lt"/>
                <a:cs typeface="Tahoma"/>
              </a:rPr>
              <a:t> </a:t>
            </a:r>
            <a:r>
              <a:rPr lang="en-US" sz="3200" spc="-6" dirty="0">
                <a:solidFill>
                  <a:srgbClr val="17375E"/>
                </a:solidFill>
                <a:latin typeface="+mj-lt"/>
                <a:cs typeface="Tahoma"/>
              </a:rPr>
              <a:t>and from the assignments</a:t>
            </a:r>
            <a:endParaRPr sz="3200" dirty="0">
              <a:solidFill>
                <a:srgbClr val="17375E"/>
              </a:solidFill>
              <a:latin typeface="+mj-lt"/>
              <a:cs typeface="Tahoma"/>
            </a:endParaRPr>
          </a:p>
          <a:p>
            <a:pPr marL="509551" marR="7294" indent="-491359">
              <a:lnSpc>
                <a:spcPts val="3331"/>
              </a:lnSpc>
              <a:spcBef>
                <a:spcPts val="887"/>
              </a:spcBef>
              <a:buFont typeface="Times New Roman"/>
              <a:buChar char="▪"/>
              <a:tabLst>
                <a:tab pos="508645" algn="l"/>
                <a:tab pos="509551" algn="l"/>
              </a:tabLst>
            </a:pPr>
            <a:r>
              <a:rPr lang="en-US" sz="3200" dirty="0">
                <a:solidFill>
                  <a:srgbClr val="17375E"/>
                </a:solidFill>
                <a:latin typeface="+mj-lt"/>
                <a:cs typeface="Tahoma"/>
              </a:rPr>
              <a:t>Final </a:t>
            </a:r>
            <a:r>
              <a:rPr sz="3200" spc="-6" dirty="0">
                <a:solidFill>
                  <a:srgbClr val="17375E"/>
                </a:solidFill>
                <a:latin typeface="+mj-lt"/>
                <a:cs typeface="Tahoma"/>
              </a:rPr>
              <a:t>projects </a:t>
            </a:r>
            <a:r>
              <a:rPr lang="en-US" sz="3200" spc="-6" dirty="0" smtClean="0">
                <a:solidFill>
                  <a:srgbClr val="17375E"/>
                </a:solidFill>
                <a:latin typeface="+mj-lt"/>
                <a:cs typeface="Tahoma"/>
              </a:rPr>
              <a:t>will be placed in your final portfolio (Assignment 4)</a:t>
            </a:r>
            <a:endParaRPr sz="3200" dirty="0">
              <a:solidFill>
                <a:srgbClr val="17375E"/>
              </a:solidFill>
              <a:latin typeface="+mj-lt"/>
              <a:cs typeface="Tahoma"/>
            </a:endParaRPr>
          </a:p>
          <a:p>
            <a:pPr marL="509551" marR="291177" indent="-491359">
              <a:lnSpc>
                <a:spcPct val="100800"/>
              </a:lnSpc>
              <a:spcBef>
                <a:spcPts val="560"/>
              </a:spcBef>
              <a:buFont typeface="Times New Roman"/>
              <a:buChar char="▪"/>
              <a:tabLst>
                <a:tab pos="508645" algn="l"/>
                <a:tab pos="509551" algn="l"/>
              </a:tabLst>
            </a:pPr>
            <a:r>
              <a:rPr sz="3200" spc="-6" dirty="0">
                <a:solidFill>
                  <a:srgbClr val="17375E"/>
                </a:solidFill>
                <a:latin typeface="+mj-lt"/>
                <a:cs typeface="Tahoma"/>
              </a:rPr>
              <a:t>This is </a:t>
            </a:r>
            <a:r>
              <a:rPr sz="3200" dirty="0">
                <a:solidFill>
                  <a:srgbClr val="17375E"/>
                </a:solidFill>
                <a:latin typeface="+mj-lt"/>
                <a:cs typeface="Tahoma"/>
              </a:rPr>
              <a:t>a </a:t>
            </a:r>
            <a:r>
              <a:rPr sz="3200" spc="-6" dirty="0">
                <a:solidFill>
                  <a:srgbClr val="17375E"/>
                </a:solidFill>
                <a:latin typeface="+mj-lt"/>
                <a:cs typeface="Tahoma"/>
              </a:rPr>
              <a:t>significant part </a:t>
            </a:r>
            <a:r>
              <a:rPr sz="3200" dirty="0">
                <a:solidFill>
                  <a:srgbClr val="17375E"/>
                </a:solidFill>
                <a:latin typeface="+mj-lt"/>
                <a:cs typeface="Tahoma"/>
              </a:rPr>
              <a:t>of </a:t>
            </a:r>
            <a:r>
              <a:rPr sz="3200" spc="-6" dirty="0">
                <a:solidFill>
                  <a:srgbClr val="17375E"/>
                </a:solidFill>
                <a:latin typeface="+mj-lt"/>
                <a:cs typeface="Tahoma"/>
              </a:rPr>
              <a:t>your grade. Choose your problem early.  </a:t>
            </a:r>
            <a:r>
              <a:rPr lang="en-US" sz="3200" dirty="0" smtClean="0">
                <a:solidFill>
                  <a:srgbClr val="17375E"/>
                </a:solidFill>
                <a:latin typeface="+mj-lt"/>
                <a:cs typeface="Tahoma"/>
              </a:rPr>
              <a:t>Can also be done as a group.</a:t>
            </a:r>
            <a:endParaRPr sz="3200" dirty="0">
              <a:solidFill>
                <a:srgbClr val="17375E"/>
              </a:solidFill>
              <a:latin typeface="+mj-lt"/>
              <a:cs typeface="Tahoma"/>
            </a:endParaRPr>
          </a:p>
        </p:txBody>
      </p:sp>
      <p:pic>
        <p:nvPicPr>
          <p:cNvPr id="15" name="Picture 14"/>
          <p:cNvPicPr>
            <a:picLocks noChangeAspect="1"/>
          </p:cNvPicPr>
          <p:nvPr/>
        </p:nvPicPr>
        <p:blipFill>
          <a:blip r:embed="rId2"/>
          <a:stretch>
            <a:fillRect/>
          </a:stretch>
        </p:blipFill>
        <p:spPr>
          <a:xfrm>
            <a:off x="13716000" y="304800"/>
            <a:ext cx="1270000" cy="952500"/>
          </a:xfrm>
          <a:prstGeom prst="rect">
            <a:avLst/>
          </a:prstGeom>
        </p:spPr>
      </p:pic>
      <p:cxnSp>
        <p:nvCxnSpPr>
          <p:cNvPr id="16" name="Straight Connector 1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129566306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228600" y="228600"/>
            <a:ext cx="13330213" cy="1095596"/>
          </a:xfrm>
          <a:prstGeom prst="rect">
            <a:avLst/>
          </a:prstGeom>
        </p:spPr>
        <p:txBody>
          <a:bodyPr vert="horz" wrap="square" lIns="0" tIns="18200" rIns="0" bIns="0" rtlCol="0">
            <a:spAutoFit/>
          </a:bodyPr>
          <a:lstStyle/>
          <a:p>
            <a:pPr marL="18200">
              <a:spcBef>
                <a:spcPts val="144"/>
              </a:spcBef>
              <a:tabLst>
                <a:tab pos="4563258" algn="l"/>
                <a:tab pos="7402209" algn="l"/>
              </a:tabLst>
            </a:pPr>
            <a:r>
              <a:rPr lang="en-US" spc="-6" dirty="0" smtClean="0">
                <a:solidFill>
                  <a:srgbClr val="17375E"/>
                </a:solidFill>
              </a:rPr>
              <a:t>Student Final </a:t>
            </a:r>
            <a:r>
              <a:rPr spc="-6" dirty="0" smtClean="0">
                <a:solidFill>
                  <a:srgbClr val="17375E"/>
                </a:solidFill>
              </a:rPr>
              <a:t>P</a:t>
            </a:r>
            <a:r>
              <a:rPr dirty="0" smtClean="0">
                <a:solidFill>
                  <a:srgbClr val="17375E"/>
                </a:solidFill>
              </a:rPr>
              <a:t>roj</a:t>
            </a:r>
            <a:r>
              <a:rPr spc="-6" dirty="0" smtClean="0">
                <a:solidFill>
                  <a:srgbClr val="17375E"/>
                </a:solidFill>
              </a:rPr>
              <a:t>ec</a:t>
            </a:r>
            <a:r>
              <a:rPr dirty="0" smtClean="0">
                <a:solidFill>
                  <a:srgbClr val="17375E"/>
                </a:solidFill>
              </a:rPr>
              <a:t>t</a:t>
            </a:r>
            <a:r>
              <a:rPr lang="en-US" dirty="0" smtClean="0">
                <a:solidFill>
                  <a:srgbClr val="17375E"/>
                </a:solidFill>
              </a:rPr>
              <a:t> Format</a:t>
            </a:r>
            <a:r>
              <a:rPr lang="en-US" dirty="0">
                <a:solidFill>
                  <a:srgbClr val="17375E"/>
                </a:solidFill>
              </a:rPr>
              <a:t> </a:t>
            </a:r>
            <a:r>
              <a:rPr dirty="0" smtClean="0">
                <a:solidFill>
                  <a:srgbClr val="17375E"/>
                </a:solidFill>
              </a:rPr>
              <a:t>(</a:t>
            </a:r>
            <a:r>
              <a:rPr lang="en-US" spc="-6" dirty="0">
                <a:solidFill>
                  <a:srgbClr val="17375E"/>
                </a:solidFill>
              </a:rPr>
              <a:t>5</a:t>
            </a:r>
            <a:r>
              <a:rPr spc="-6" dirty="0">
                <a:solidFill>
                  <a:srgbClr val="17375E"/>
                </a:solidFill>
              </a:rPr>
              <a:t>0%</a:t>
            </a:r>
            <a:r>
              <a:rPr dirty="0">
                <a:solidFill>
                  <a:srgbClr val="17375E"/>
                </a:solidFill>
              </a:rPr>
              <a:t>)</a:t>
            </a:r>
          </a:p>
        </p:txBody>
      </p:sp>
      <p:sp>
        <p:nvSpPr>
          <p:cNvPr id="12" name="object 12"/>
          <p:cNvSpPr txBox="1"/>
          <p:nvPr/>
        </p:nvSpPr>
        <p:spPr>
          <a:xfrm>
            <a:off x="706587" y="1600200"/>
            <a:ext cx="14249398" cy="7857565"/>
          </a:xfrm>
          <a:prstGeom prst="rect">
            <a:avLst/>
          </a:prstGeom>
        </p:spPr>
        <p:txBody>
          <a:bodyPr vert="horz" wrap="square" lIns="0" tIns="105547" rIns="0" bIns="0" rtlCol="0">
            <a:normAutofit fontScale="92500" lnSpcReduction="20000"/>
          </a:bodyPr>
          <a:lstStyle/>
          <a:p>
            <a:pPr marL="18192">
              <a:spcBef>
                <a:spcPts val="831"/>
              </a:spcBef>
              <a:tabLst>
                <a:tab pos="508645" algn="l"/>
                <a:tab pos="509551" algn="l"/>
              </a:tabLst>
            </a:pPr>
            <a:r>
              <a:rPr lang="en-US" sz="3200" dirty="0" smtClean="0">
                <a:solidFill>
                  <a:srgbClr val="17375E"/>
                </a:solidFill>
                <a:cs typeface="Tahoma"/>
              </a:rPr>
              <a:t>Research Proposal</a:t>
            </a:r>
          </a:p>
          <a:p>
            <a:pPr marL="509551" indent="-491359">
              <a:spcBef>
                <a:spcPts val="831"/>
              </a:spcBef>
              <a:buFont typeface="Times New Roman"/>
              <a:buChar char="▪"/>
              <a:tabLst>
                <a:tab pos="508645" algn="l"/>
                <a:tab pos="509551" algn="l"/>
              </a:tabLst>
            </a:pPr>
            <a:r>
              <a:rPr lang="en-US" sz="3200" dirty="0" smtClean="0">
                <a:solidFill>
                  <a:srgbClr val="17375E"/>
                </a:solidFill>
                <a:cs typeface="Tahoma"/>
              </a:rPr>
              <a:t>Overview, and Motivation</a:t>
            </a:r>
            <a:r>
              <a:rPr lang="en-US" sz="3200" dirty="0">
                <a:solidFill>
                  <a:srgbClr val="17375E"/>
                </a:solidFill>
                <a:cs typeface="Tahoma"/>
              </a:rPr>
              <a:t>: Provide an overview of the project goals and the motivation for it. Consider that this will be read by people who did not see your project proposal.</a:t>
            </a:r>
          </a:p>
          <a:p>
            <a:pPr marL="509551" indent="-491359">
              <a:spcBef>
                <a:spcPts val="831"/>
              </a:spcBef>
              <a:buFont typeface="Times New Roman"/>
              <a:buChar char="▪"/>
              <a:tabLst>
                <a:tab pos="508645" algn="l"/>
                <a:tab pos="509551" algn="l"/>
              </a:tabLst>
            </a:pPr>
            <a:r>
              <a:rPr lang="en-US" sz="3200" dirty="0">
                <a:solidFill>
                  <a:srgbClr val="17375E"/>
                </a:solidFill>
                <a:cs typeface="Tahoma"/>
              </a:rPr>
              <a:t>Related Work: Anything that inspired you, such as a paper, a web site, or something we discussed in class.</a:t>
            </a:r>
          </a:p>
          <a:p>
            <a:pPr marL="509551" indent="-491359">
              <a:spcBef>
                <a:spcPts val="831"/>
              </a:spcBef>
              <a:buFont typeface="Times New Roman"/>
              <a:buChar char="▪"/>
              <a:tabLst>
                <a:tab pos="508645" algn="l"/>
                <a:tab pos="509551" algn="l"/>
              </a:tabLst>
            </a:pPr>
            <a:r>
              <a:rPr lang="en-US" sz="3200" dirty="0">
                <a:solidFill>
                  <a:srgbClr val="17375E"/>
                </a:solidFill>
                <a:cs typeface="Tahoma"/>
              </a:rPr>
              <a:t>Initial Questions: What questions are you trying to answer? How did these questions evolve over the course of the project? What new questions did you consider in the course of your analysis? - Data: Source, scraping method, cleanup, storage, etc.</a:t>
            </a:r>
          </a:p>
          <a:p>
            <a:pPr marL="18192">
              <a:spcBef>
                <a:spcPts val="831"/>
              </a:spcBef>
              <a:tabLst>
                <a:tab pos="508645" algn="l"/>
                <a:tab pos="509551" algn="l"/>
              </a:tabLst>
            </a:pPr>
            <a:r>
              <a:rPr lang="en-US" sz="3200" dirty="0" smtClean="0">
                <a:solidFill>
                  <a:srgbClr val="17375E"/>
                </a:solidFill>
                <a:cs typeface="Tahoma"/>
              </a:rPr>
              <a:t>Final Paper (also includes Abstract, Overview, Motivation, Related Work, Initial Questions and Data from the Research Proposal):</a:t>
            </a:r>
          </a:p>
          <a:p>
            <a:pPr marL="509551" indent="-491359">
              <a:spcBef>
                <a:spcPts val="831"/>
              </a:spcBef>
              <a:buFont typeface="Times New Roman"/>
              <a:buChar char="▪"/>
              <a:tabLst>
                <a:tab pos="508645" algn="l"/>
                <a:tab pos="509551" algn="l"/>
              </a:tabLst>
            </a:pPr>
            <a:r>
              <a:rPr lang="en-US" sz="3200" dirty="0" smtClean="0">
                <a:solidFill>
                  <a:srgbClr val="17375E"/>
                </a:solidFill>
                <a:cs typeface="Tahoma"/>
              </a:rPr>
              <a:t>Exploratory </a:t>
            </a:r>
            <a:r>
              <a:rPr lang="en-US" sz="3200" dirty="0">
                <a:solidFill>
                  <a:srgbClr val="17375E"/>
                </a:solidFill>
                <a:cs typeface="Tahoma"/>
              </a:rPr>
              <a:t>Data Analysis: What visualizations did you use to look at your data in different ways? What are the different statistical methods you considered? Justify the decisions you made, and show any major changes to your ideas. How did you reach these conclusions?</a:t>
            </a:r>
          </a:p>
          <a:p>
            <a:pPr marL="509551" indent="-491359">
              <a:spcBef>
                <a:spcPts val="831"/>
              </a:spcBef>
              <a:buFont typeface="Times New Roman"/>
              <a:buChar char="▪"/>
              <a:tabLst>
                <a:tab pos="508645" algn="l"/>
                <a:tab pos="509551" algn="l"/>
              </a:tabLst>
            </a:pPr>
            <a:r>
              <a:rPr lang="en-US" sz="3200" dirty="0">
                <a:solidFill>
                  <a:srgbClr val="17375E"/>
                </a:solidFill>
                <a:cs typeface="Tahoma"/>
              </a:rPr>
              <a:t>Final Analysis: What did you learn about the data? How did you answer the questions? How can you justify your answers?</a:t>
            </a:r>
          </a:p>
          <a:p>
            <a:pPr marL="509551" indent="-491359">
              <a:spcBef>
                <a:spcPts val="831"/>
              </a:spcBef>
              <a:buFont typeface="Times New Roman"/>
              <a:buChar char="▪"/>
              <a:tabLst>
                <a:tab pos="508645" algn="l"/>
                <a:tab pos="509551" algn="l"/>
              </a:tabLst>
            </a:pPr>
            <a:r>
              <a:rPr lang="en-US" sz="3200" dirty="0">
                <a:solidFill>
                  <a:srgbClr val="17375E"/>
                </a:solidFill>
                <a:cs typeface="Tahoma"/>
              </a:rPr>
              <a:t>Presentation: Present your final results in a compelling and engaging way using text, visualizations, images, and videos on your project web site.</a:t>
            </a:r>
          </a:p>
        </p:txBody>
      </p:sp>
      <p:pic>
        <p:nvPicPr>
          <p:cNvPr id="15" name="Picture 14"/>
          <p:cNvPicPr>
            <a:picLocks noChangeAspect="1"/>
          </p:cNvPicPr>
          <p:nvPr/>
        </p:nvPicPr>
        <p:blipFill>
          <a:blip r:embed="rId2"/>
          <a:stretch>
            <a:fillRect/>
          </a:stretch>
        </p:blipFill>
        <p:spPr>
          <a:xfrm>
            <a:off x="13716000" y="304800"/>
            <a:ext cx="1270000" cy="952500"/>
          </a:xfrm>
          <a:prstGeom prst="rect">
            <a:avLst/>
          </a:prstGeom>
        </p:spPr>
      </p:pic>
      <p:cxnSp>
        <p:nvCxnSpPr>
          <p:cNvPr id="16" name="Straight Connector 1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1588412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4114800" y="609600"/>
            <a:ext cx="7575146" cy="1095596"/>
          </a:xfrm>
          <a:prstGeom prst="rect">
            <a:avLst/>
          </a:prstGeom>
        </p:spPr>
        <p:txBody>
          <a:bodyPr vert="horz" wrap="square" lIns="0" tIns="18200" rIns="0" bIns="0" rtlCol="0">
            <a:spAutoFit/>
          </a:bodyPr>
          <a:lstStyle/>
          <a:p>
            <a:pPr marL="18200">
              <a:spcBef>
                <a:spcPts val="144"/>
              </a:spcBef>
              <a:tabLst>
                <a:tab pos="3737484" algn="l"/>
              </a:tabLst>
            </a:pPr>
            <a:r>
              <a:rPr spc="-6" dirty="0">
                <a:solidFill>
                  <a:srgbClr val="17375E"/>
                </a:solidFill>
              </a:rPr>
              <a:t>Academic	Integrity</a:t>
            </a:r>
          </a:p>
        </p:txBody>
      </p:sp>
      <p:sp>
        <p:nvSpPr>
          <p:cNvPr id="12" name="object 12"/>
          <p:cNvSpPr txBox="1"/>
          <p:nvPr/>
        </p:nvSpPr>
        <p:spPr>
          <a:xfrm>
            <a:off x="990600" y="2133600"/>
            <a:ext cx="14020800" cy="8839200"/>
          </a:xfrm>
          <a:prstGeom prst="rect">
            <a:avLst/>
          </a:prstGeom>
        </p:spPr>
        <p:txBody>
          <a:bodyPr vert="horz" wrap="square" lIns="0" tIns="109203" rIns="0" bIns="0" rtlCol="0">
            <a:normAutofit/>
          </a:bodyPr>
          <a:lstStyle/>
          <a:p>
            <a:pPr marL="509611" marR="395862" indent="-491415">
              <a:lnSpc>
                <a:spcPct val="79200"/>
              </a:lnSpc>
              <a:spcBef>
                <a:spcPts val="861"/>
              </a:spcBef>
              <a:buFont typeface="Times New Roman"/>
              <a:buChar char="▪"/>
              <a:tabLst>
                <a:tab pos="508704" algn="l"/>
                <a:tab pos="509611" algn="l"/>
              </a:tabLst>
            </a:pPr>
            <a:r>
              <a:rPr sz="3200" spc="-6" dirty="0">
                <a:solidFill>
                  <a:srgbClr val="17375E"/>
                </a:solidFill>
                <a:cs typeface="Tahoma"/>
              </a:rPr>
              <a:t>Plagiarism is </a:t>
            </a:r>
            <a:r>
              <a:rPr sz="3200" dirty="0">
                <a:solidFill>
                  <a:srgbClr val="17375E"/>
                </a:solidFill>
                <a:cs typeface="Tahoma"/>
              </a:rPr>
              <a:t>a </a:t>
            </a:r>
            <a:r>
              <a:rPr sz="3200" spc="-6" dirty="0">
                <a:solidFill>
                  <a:srgbClr val="17375E"/>
                </a:solidFill>
                <a:cs typeface="Tahoma"/>
              </a:rPr>
              <a:t>direct violation </a:t>
            </a:r>
            <a:r>
              <a:rPr sz="3200" dirty="0">
                <a:solidFill>
                  <a:srgbClr val="17375E"/>
                </a:solidFill>
                <a:cs typeface="Tahoma"/>
              </a:rPr>
              <a:t>of </a:t>
            </a:r>
            <a:r>
              <a:rPr sz="3200" spc="-6" dirty="0">
                <a:solidFill>
                  <a:srgbClr val="17375E"/>
                </a:solidFill>
                <a:cs typeface="Tahoma"/>
              </a:rPr>
              <a:t>the </a:t>
            </a:r>
            <a:r>
              <a:rPr sz="3200" dirty="0">
                <a:solidFill>
                  <a:srgbClr val="17375E"/>
                </a:solidFill>
                <a:cs typeface="Tahoma"/>
              </a:rPr>
              <a:t>GW </a:t>
            </a:r>
            <a:r>
              <a:rPr sz="3200" spc="-6" dirty="0">
                <a:solidFill>
                  <a:srgbClr val="17375E"/>
                </a:solidFill>
                <a:cs typeface="Tahoma"/>
              </a:rPr>
              <a:t>Code </a:t>
            </a:r>
            <a:r>
              <a:rPr sz="3200" dirty="0">
                <a:solidFill>
                  <a:srgbClr val="17375E"/>
                </a:solidFill>
                <a:cs typeface="Tahoma"/>
              </a:rPr>
              <a:t>of </a:t>
            </a:r>
            <a:r>
              <a:rPr sz="3200" spc="-6" dirty="0">
                <a:solidFill>
                  <a:srgbClr val="17375E"/>
                </a:solidFill>
                <a:cs typeface="Tahoma"/>
              </a:rPr>
              <a:t>Academic Integrity  which you and </a:t>
            </a:r>
            <a:r>
              <a:rPr sz="3200" dirty="0">
                <a:solidFill>
                  <a:srgbClr val="17375E"/>
                </a:solidFill>
                <a:cs typeface="Tahoma"/>
              </a:rPr>
              <a:t>I </a:t>
            </a:r>
            <a:r>
              <a:rPr sz="3200" spc="-6" dirty="0">
                <a:solidFill>
                  <a:srgbClr val="17375E"/>
                </a:solidFill>
                <a:cs typeface="Tahoma"/>
              </a:rPr>
              <a:t>have both agreed</a:t>
            </a:r>
            <a:r>
              <a:rPr sz="3200" spc="-29" dirty="0">
                <a:solidFill>
                  <a:srgbClr val="17375E"/>
                </a:solidFill>
                <a:cs typeface="Tahoma"/>
              </a:rPr>
              <a:t> </a:t>
            </a:r>
            <a:r>
              <a:rPr sz="3200" dirty="0">
                <a:solidFill>
                  <a:srgbClr val="17375E"/>
                </a:solidFill>
                <a:cs typeface="Tahoma"/>
              </a:rPr>
              <a:t>to.</a:t>
            </a:r>
          </a:p>
          <a:p>
            <a:pPr marL="509611" indent="-491415">
              <a:lnSpc>
                <a:spcPts val="3407"/>
              </a:lnSpc>
              <a:buFont typeface="Times New Roman"/>
              <a:buChar char="▪"/>
              <a:tabLst>
                <a:tab pos="508704" algn="l"/>
                <a:tab pos="509611" algn="l"/>
              </a:tabLst>
            </a:pPr>
            <a:r>
              <a:rPr sz="3200" spc="-6" dirty="0">
                <a:solidFill>
                  <a:srgbClr val="17375E"/>
                </a:solidFill>
                <a:cs typeface="Tahoma"/>
              </a:rPr>
              <a:t>Course</a:t>
            </a:r>
            <a:r>
              <a:rPr sz="3200" spc="-101" dirty="0">
                <a:solidFill>
                  <a:srgbClr val="17375E"/>
                </a:solidFill>
                <a:cs typeface="Tahoma"/>
              </a:rPr>
              <a:t> </a:t>
            </a:r>
            <a:r>
              <a:rPr sz="3200" spc="-6" dirty="0">
                <a:solidFill>
                  <a:srgbClr val="17375E"/>
                </a:solidFill>
                <a:cs typeface="Tahoma"/>
              </a:rPr>
              <a:t>policy:</a:t>
            </a:r>
            <a:endParaRPr sz="3200" dirty="0">
              <a:solidFill>
                <a:srgbClr val="17375E"/>
              </a:solidFill>
              <a:cs typeface="Tahoma"/>
            </a:endParaRPr>
          </a:p>
          <a:p>
            <a:pPr marL="1073836" marR="61882" lvl="1" indent="-400419">
              <a:lnSpc>
                <a:spcPct val="78000"/>
              </a:lnSpc>
              <a:spcBef>
                <a:spcPts val="632"/>
              </a:spcBef>
              <a:buChar char="–"/>
              <a:tabLst>
                <a:tab pos="1082026" algn="l"/>
                <a:tab pos="1082936" algn="l"/>
              </a:tabLst>
            </a:pPr>
            <a:r>
              <a:rPr sz="2800" dirty="0">
                <a:solidFill>
                  <a:srgbClr val="17375E"/>
                </a:solidFill>
                <a:cs typeface="Tahoma"/>
              </a:rPr>
              <a:t>1</a:t>
            </a:r>
            <a:r>
              <a:rPr sz="2800" baseline="25252" dirty="0">
                <a:solidFill>
                  <a:srgbClr val="17375E"/>
                </a:solidFill>
                <a:cs typeface="Tahoma"/>
              </a:rPr>
              <a:t>st </a:t>
            </a:r>
            <a:r>
              <a:rPr sz="2800" spc="-6" dirty="0">
                <a:solidFill>
                  <a:srgbClr val="17375E"/>
                </a:solidFill>
                <a:cs typeface="Tahoma"/>
              </a:rPr>
              <a:t>violation </a:t>
            </a:r>
            <a:r>
              <a:rPr sz="2800" dirty="0">
                <a:solidFill>
                  <a:srgbClr val="17375E"/>
                </a:solidFill>
                <a:cs typeface="Tahoma"/>
              </a:rPr>
              <a:t>of </a:t>
            </a:r>
            <a:r>
              <a:rPr sz="2800" spc="-6" dirty="0">
                <a:solidFill>
                  <a:srgbClr val="17375E"/>
                </a:solidFill>
                <a:cs typeface="Tahoma"/>
              </a:rPr>
              <a:t>academic integrity will result in </a:t>
            </a:r>
            <a:r>
              <a:rPr sz="2800" dirty="0">
                <a:solidFill>
                  <a:srgbClr val="17375E"/>
                </a:solidFill>
                <a:cs typeface="Tahoma"/>
              </a:rPr>
              <a:t>a </a:t>
            </a:r>
            <a:r>
              <a:rPr sz="2800" spc="-6" dirty="0">
                <a:solidFill>
                  <a:srgbClr val="17375E"/>
                </a:solidFill>
                <a:cs typeface="Tahoma"/>
              </a:rPr>
              <a:t>warning consisting </a:t>
            </a:r>
            <a:r>
              <a:rPr sz="2800" dirty="0">
                <a:solidFill>
                  <a:srgbClr val="17375E"/>
                </a:solidFill>
                <a:cs typeface="Tahoma"/>
              </a:rPr>
              <a:t>of a </a:t>
            </a:r>
            <a:r>
              <a:rPr sz="2800" spc="-6" dirty="0">
                <a:solidFill>
                  <a:srgbClr val="17375E"/>
                </a:solidFill>
                <a:cs typeface="Tahoma"/>
              </a:rPr>
              <a:t>loss </a:t>
            </a:r>
            <a:r>
              <a:rPr sz="2800" dirty="0">
                <a:solidFill>
                  <a:srgbClr val="17375E"/>
                </a:solidFill>
                <a:cs typeface="Tahoma"/>
              </a:rPr>
              <a:t>of  </a:t>
            </a:r>
            <a:r>
              <a:rPr sz="2800" spc="-6" dirty="0">
                <a:solidFill>
                  <a:srgbClr val="17375E"/>
                </a:solidFill>
                <a:cs typeface="Tahoma"/>
              </a:rPr>
              <a:t>points equal </a:t>
            </a:r>
            <a:r>
              <a:rPr sz="2800" dirty="0">
                <a:solidFill>
                  <a:srgbClr val="17375E"/>
                </a:solidFill>
                <a:cs typeface="Tahoma"/>
              </a:rPr>
              <a:t>to </a:t>
            </a:r>
            <a:r>
              <a:rPr sz="2800" spc="-6" dirty="0">
                <a:solidFill>
                  <a:srgbClr val="17375E"/>
                </a:solidFill>
                <a:cs typeface="Tahoma"/>
              </a:rPr>
              <a:t>the value </a:t>
            </a:r>
            <a:r>
              <a:rPr sz="2800" dirty="0">
                <a:solidFill>
                  <a:srgbClr val="17375E"/>
                </a:solidFill>
                <a:cs typeface="Tahoma"/>
              </a:rPr>
              <a:t>of </a:t>
            </a:r>
            <a:r>
              <a:rPr sz="2800" spc="-6" dirty="0">
                <a:solidFill>
                  <a:srgbClr val="17375E"/>
                </a:solidFill>
                <a:cs typeface="Tahoma"/>
              </a:rPr>
              <a:t>the plagiarized</a:t>
            </a:r>
            <a:r>
              <a:rPr sz="2800" spc="34" dirty="0">
                <a:solidFill>
                  <a:srgbClr val="17375E"/>
                </a:solidFill>
                <a:cs typeface="Tahoma"/>
              </a:rPr>
              <a:t> </a:t>
            </a:r>
            <a:r>
              <a:rPr sz="2800" spc="-6" dirty="0">
                <a:solidFill>
                  <a:srgbClr val="17375E"/>
                </a:solidFill>
                <a:cs typeface="Tahoma"/>
              </a:rPr>
              <a:t>assignment.</a:t>
            </a:r>
            <a:endParaRPr sz="2800" dirty="0">
              <a:solidFill>
                <a:srgbClr val="17375E"/>
              </a:solidFill>
              <a:cs typeface="Tahoma"/>
            </a:endParaRPr>
          </a:p>
          <a:p>
            <a:pPr marL="1656248" marR="328520" lvl="2" indent="-327608">
              <a:lnSpc>
                <a:spcPct val="78000"/>
              </a:lnSpc>
              <a:spcBef>
                <a:spcPts val="739"/>
              </a:spcBef>
              <a:buChar char="•"/>
              <a:tabLst>
                <a:tab pos="1655338" algn="l"/>
                <a:tab pos="1656248" algn="l"/>
              </a:tabLst>
            </a:pPr>
            <a:r>
              <a:rPr sz="2400" dirty="0">
                <a:solidFill>
                  <a:srgbClr val="17375E"/>
                </a:solidFill>
                <a:cs typeface="Tahoma"/>
              </a:rPr>
              <a:t>A </a:t>
            </a:r>
            <a:r>
              <a:rPr sz="2400" spc="-6" dirty="0">
                <a:solidFill>
                  <a:srgbClr val="17375E"/>
                </a:solidFill>
                <a:cs typeface="Tahoma"/>
              </a:rPr>
              <a:t>plagiarized homework assignment will be given </a:t>
            </a:r>
            <a:r>
              <a:rPr sz="2400" dirty="0">
                <a:solidFill>
                  <a:srgbClr val="17375E"/>
                </a:solidFill>
                <a:cs typeface="Tahoma"/>
              </a:rPr>
              <a:t>a </a:t>
            </a:r>
            <a:r>
              <a:rPr sz="2400" spc="-6" dirty="0">
                <a:solidFill>
                  <a:srgbClr val="17375E"/>
                </a:solidFill>
                <a:cs typeface="Tahoma"/>
              </a:rPr>
              <a:t>score </a:t>
            </a:r>
            <a:r>
              <a:rPr sz="2400" dirty="0">
                <a:solidFill>
                  <a:srgbClr val="17375E"/>
                </a:solidFill>
                <a:cs typeface="Tahoma"/>
              </a:rPr>
              <a:t>of -5% of </a:t>
            </a:r>
            <a:r>
              <a:rPr sz="2400" spc="-6" dirty="0">
                <a:solidFill>
                  <a:srgbClr val="17375E"/>
                </a:solidFill>
                <a:cs typeface="Tahoma"/>
              </a:rPr>
              <a:t>your  </a:t>
            </a:r>
            <a:r>
              <a:rPr sz="2400" dirty="0">
                <a:solidFill>
                  <a:srgbClr val="17375E"/>
                </a:solidFill>
                <a:cs typeface="Tahoma"/>
              </a:rPr>
              <a:t>total </a:t>
            </a:r>
            <a:r>
              <a:rPr sz="2400" spc="-6" dirty="0">
                <a:solidFill>
                  <a:srgbClr val="17375E"/>
                </a:solidFill>
                <a:cs typeface="Tahoma"/>
              </a:rPr>
              <a:t>grade (equivalent </a:t>
            </a:r>
            <a:r>
              <a:rPr sz="2400" dirty="0">
                <a:solidFill>
                  <a:srgbClr val="17375E"/>
                </a:solidFill>
                <a:cs typeface="Tahoma"/>
              </a:rPr>
              <a:t>to </a:t>
            </a:r>
            <a:r>
              <a:rPr sz="2400" spc="-6" dirty="0">
                <a:solidFill>
                  <a:srgbClr val="17375E"/>
                </a:solidFill>
                <a:cs typeface="Tahoma"/>
              </a:rPr>
              <a:t>getting zero </a:t>
            </a:r>
            <a:r>
              <a:rPr sz="2400" dirty="0">
                <a:solidFill>
                  <a:srgbClr val="17375E"/>
                </a:solidFill>
                <a:cs typeface="Tahoma"/>
              </a:rPr>
              <a:t>on two</a:t>
            </a:r>
            <a:r>
              <a:rPr sz="2400" spc="6" dirty="0">
                <a:solidFill>
                  <a:srgbClr val="17375E"/>
                </a:solidFill>
                <a:cs typeface="Tahoma"/>
              </a:rPr>
              <a:t> </a:t>
            </a:r>
            <a:r>
              <a:rPr sz="2400" spc="-6" dirty="0">
                <a:solidFill>
                  <a:srgbClr val="17375E"/>
                </a:solidFill>
                <a:cs typeface="Tahoma"/>
              </a:rPr>
              <a:t>assignments)</a:t>
            </a:r>
            <a:endParaRPr sz="2400" dirty="0">
              <a:solidFill>
                <a:srgbClr val="17375E"/>
              </a:solidFill>
              <a:cs typeface="Tahoma"/>
            </a:endParaRPr>
          </a:p>
          <a:p>
            <a:pPr marL="1656248" lvl="2" indent="-327608">
              <a:lnSpc>
                <a:spcPts val="2886"/>
              </a:lnSpc>
              <a:buChar char="•"/>
              <a:tabLst>
                <a:tab pos="1655338" algn="l"/>
                <a:tab pos="1656248" algn="l"/>
              </a:tabLst>
            </a:pPr>
            <a:r>
              <a:rPr sz="2400" dirty="0">
                <a:solidFill>
                  <a:srgbClr val="17375E"/>
                </a:solidFill>
                <a:cs typeface="Tahoma"/>
              </a:rPr>
              <a:t>A </a:t>
            </a:r>
            <a:r>
              <a:rPr sz="2400" spc="-6" dirty="0">
                <a:solidFill>
                  <a:srgbClr val="17375E"/>
                </a:solidFill>
                <a:cs typeface="Tahoma"/>
              </a:rPr>
              <a:t>plagiarized exam is equivalent </a:t>
            </a:r>
            <a:r>
              <a:rPr sz="2400" dirty="0">
                <a:solidFill>
                  <a:srgbClr val="17375E"/>
                </a:solidFill>
                <a:cs typeface="Tahoma"/>
              </a:rPr>
              <a:t>to a </a:t>
            </a:r>
            <a:r>
              <a:rPr sz="2400" spc="-6" dirty="0">
                <a:solidFill>
                  <a:srgbClr val="17375E"/>
                </a:solidFill>
                <a:cs typeface="Tahoma"/>
              </a:rPr>
              <a:t>zero </a:t>
            </a:r>
            <a:r>
              <a:rPr sz="2400" dirty="0">
                <a:solidFill>
                  <a:srgbClr val="17375E"/>
                </a:solidFill>
                <a:cs typeface="Tahoma"/>
              </a:rPr>
              <a:t>on two </a:t>
            </a:r>
            <a:r>
              <a:rPr sz="2400" spc="-6" dirty="0">
                <a:solidFill>
                  <a:srgbClr val="17375E"/>
                </a:solidFill>
                <a:cs typeface="Tahoma"/>
              </a:rPr>
              <a:t>exams.</a:t>
            </a:r>
            <a:endParaRPr sz="2400" dirty="0">
              <a:solidFill>
                <a:srgbClr val="17375E"/>
              </a:solidFill>
              <a:cs typeface="Tahoma"/>
            </a:endParaRPr>
          </a:p>
          <a:p>
            <a:pPr marL="1656248" marR="639758" lvl="2" indent="-327608">
              <a:lnSpc>
                <a:spcPct val="78000"/>
              </a:lnSpc>
              <a:spcBef>
                <a:spcPts val="725"/>
              </a:spcBef>
              <a:buChar char="•"/>
              <a:tabLst>
                <a:tab pos="1655338" algn="l"/>
                <a:tab pos="1656248" algn="l"/>
              </a:tabLst>
            </a:pPr>
            <a:r>
              <a:rPr sz="2400" dirty="0">
                <a:solidFill>
                  <a:srgbClr val="17375E"/>
                </a:solidFill>
                <a:cs typeface="Tahoma"/>
              </a:rPr>
              <a:t>A </a:t>
            </a:r>
            <a:r>
              <a:rPr sz="2400" spc="-6" dirty="0">
                <a:solidFill>
                  <a:srgbClr val="17375E"/>
                </a:solidFill>
                <a:cs typeface="Tahoma"/>
              </a:rPr>
              <a:t>plagiarized final project is equivalent </a:t>
            </a:r>
            <a:r>
              <a:rPr sz="2400" dirty="0">
                <a:solidFill>
                  <a:srgbClr val="17375E"/>
                </a:solidFill>
                <a:cs typeface="Tahoma"/>
              </a:rPr>
              <a:t>to -40% of </a:t>
            </a:r>
            <a:r>
              <a:rPr sz="2400" spc="-6" dirty="0">
                <a:solidFill>
                  <a:srgbClr val="17375E"/>
                </a:solidFill>
                <a:cs typeface="Tahoma"/>
              </a:rPr>
              <a:t>your grade and is </a:t>
            </a:r>
            <a:r>
              <a:rPr sz="2400" dirty="0">
                <a:solidFill>
                  <a:srgbClr val="17375E"/>
                </a:solidFill>
                <a:cs typeface="Tahoma"/>
              </a:rPr>
              <a:t>a  </a:t>
            </a:r>
            <a:r>
              <a:rPr sz="2400" spc="-6" dirty="0">
                <a:solidFill>
                  <a:srgbClr val="17375E"/>
                </a:solidFill>
                <a:cs typeface="Tahoma"/>
              </a:rPr>
              <a:t>practical failure </a:t>
            </a:r>
            <a:r>
              <a:rPr sz="2400" dirty="0">
                <a:solidFill>
                  <a:srgbClr val="17375E"/>
                </a:solidFill>
                <a:cs typeface="Tahoma"/>
              </a:rPr>
              <a:t>of </a:t>
            </a:r>
            <a:r>
              <a:rPr sz="2400" spc="-6" dirty="0">
                <a:solidFill>
                  <a:srgbClr val="17375E"/>
                </a:solidFill>
                <a:cs typeface="Tahoma"/>
              </a:rPr>
              <a:t>the</a:t>
            </a:r>
            <a:r>
              <a:rPr sz="2400" spc="-14" dirty="0">
                <a:solidFill>
                  <a:srgbClr val="17375E"/>
                </a:solidFill>
                <a:cs typeface="Tahoma"/>
              </a:rPr>
              <a:t> </a:t>
            </a:r>
            <a:r>
              <a:rPr sz="2400" spc="-6" dirty="0">
                <a:solidFill>
                  <a:srgbClr val="17375E"/>
                </a:solidFill>
                <a:cs typeface="Tahoma"/>
              </a:rPr>
              <a:t>course.</a:t>
            </a:r>
            <a:endParaRPr sz="2400" dirty="0">
              <a:solidFill>
                <a:srgbClr val="17375E"/>
              </a:solidFill>
              <a:cs typeface="Tahoma"/>
            </a:endParaRPr>
          </a:p>
          <a:p>
            <a:pPr marL="1073836" marR="7294" lvl="1" indent="-400419">
              <a:lnSpc>
                <a:spcPct val="80700"/>
              </a:lnSpc>
              <a:spcBef>
                <a:spcPts val="510"/>
              </a:spcBef>
              <a:buChar char="–"/>
              <a:tabLst>
                <a:tab pos="1082026" algn="l"/>
                <a:tab pos="1082936" algn="l"/>
              </a:tabLst>
            </a:pPr>
            <a:r>
              <a:rPr sz="2800" spc="6" dirty="0">
                <a:solidFill>
                  <a:srgbClr val="17375E"/>
                </a:solidFill>
                <a:cs typeface="Tahoma"/>
              </a:rPr>
              <a:t>2</a:t>
            </a:r>
            <a:r>
              <a:rPr sz="2800" spc="10" baseline="25252" dirty="0">
                <a:solidFill>
                  <a:srgbClr val="17375E"/>
                </a:solidFill>
                <a:cs typeface="Tahoma"/>
              </a:rPr>
              <a:t>nd </a:t>
            </a:r>
            <a:r>
              <a:rPr sz="2800" spc="-6" dirty="0">
                <a:solidFill>
                  <a:srgbClr val="17375E"/>
                </a:solidFill>
                <a:cs typeface="Tahoma"/>
              </a:rPr>
              <a:t>violation </a:t>
            </a:r>
            <a:r>
              <a:rPr sz="2800" dirty="0">
                <a:solidFill>
                  <a:srgbClr val="17375E"/>
                </a:solidFill>
                <a:cs typeface="Tahoma"/>
              </a:rPr>
              <a:t>of </a:t>
            </a:r>
            <a:r>
              <a:rPr sz="2800" spc="-6" dirty="0">
                <a:solidFill>
                  <a:srgbClr val="17375E"/>
                </a:solidFill>
                <a:cs typeface="Tahoma"/>
              </a:rPr>
              <a:t>academic integrity will result in </a:t>
            </a:r>
            <a:r>
              <a:rPr sz="2800" dirty="0">
                <a:solidFill>
                  <a:srgbClr val="17375E"/>
                </a:solidFill>
                <a:cs typeface="Tahoma"/>
              </a:rPr>
              <a:t>a </a:t>
            </a:r>
            <a:r>
              <a:rPr sz="2800" spc="-6" dirty="0">
                <a:solidFill>
                  <a:srgbClr val="17375E"/>
                </a:solidFill>
                <a:cs typeface="Tahoma"/>
              </a:rPr>
              <a:t>complaint filed in the Office </a:t>
            </a:r>
            <a:r>
              <a:rPr sz="2800" dirty="0">
                <a:solidFill>
                  <a:srgbClr val="17375E"/>
                </a:solidFill>
                <a:cs typeface="Tahoma"/>
              </a:rPr>
              <a:t>of  </a:t>
            </a:r>
            <a:r>
              <a:rPr sz="2800" spc="-6" dirty="0">
                <a:solidFill>
                  <a:srgbClr val="17375E"/>
                </a:solidFill>
                <a:cs typeface="Tahoma"/>
              </a:rPr>
              <a:t>Academic Integrity with </a:t>
            </a:r>
            <a:r>
              <a:rPr sz="2800" dirty="0">
                <a:solidFill>
                  <a:srgbClr val="17375E"/>
                </a:solidFill>
                <a:cs typeface="Tahoma"/>
              </a:rPr>
              <a:t>a </a:t>
            </a:r>
            <a:r>
              <a:rPr sz="2800" spc="-6" dirty="0">
                <a:solidFill>
                  <a:srgbClr val="17375E"/>
                </a:solidFill>
                <a:cs typeface="Tahoma"/>
              </a:rPr>
              <a:t>recommended MINIMUM sanction </a:t>
            </a:r>
            <a:r>
              <a:rPr sz="2800" dirty="0">
                <a:solidFill>
                  <a:srgbClr val="17375E"/>
                </a:solidFill>
                <a:cs typeface="Tahoma"/>
              </a:rPr>
              <a:t>of </a:t>
            </a:r>
            <a:r>
              <a:rPr sz="2800" spc="-6" dirty="0">
                <a:solidFill>
                  <a:srgbClr val="17375E"/>
                </a:solidFill>
                <a:cs typeface="Tahoma"/>
              </a:rPr>
              <a:t>failure </a:t>
            </a:r>
            <a:r>
              <a:rPr sz="2800" dirty="0">
                <a:solidFill>
                  <a:srgbClr val="17375E"/>
                </a:solidFill>
                <a:cs typeface="Tahoma"/>
              </a:rPr>
              <a:t>of </a:t>
            </a:r>
            <a:r>
              <a:rPr sz="2800" spc="-6" dirty="0">
                <a:solidFill>
                  <a:srgbClr val="17375E"/>
                </a:solidFill>
                <a:cs typeface="Tahoma"/>
              </a:rPr>
              <a:t>the  course.</a:t>
            </a:r>
            <a:endParaRPr sz="2800" dirty="0">
              <a:solidFill>
                <a:srgbClr val="17375E"/>
              </a:solidFill>
              <a:cs typeface="Tahoma"/>
            </a:endParaRPr>
          </a:p>
          <a:p>
            <a:pPr marL="1073836" lvl="1" indent="-400419">
              <a:lnSpc>
                <a:spcPts val="2900"/>
              </a:lnSpc>
              <a:spcBef>
                <a:spcPts val="93"/>
              </a:spcBef>
              <a:buChar char="–"/>
              <a:tabLst>
                <a:tab pos="1082026" algn="l"/>
                <a:tab pos="1082936" algn="l"/>
              </a:tabLst>
            </a:pPr>
            <a:r>
              <a:rPr sz="2800" dirty="0">
                <a:solidFill>
                  <a:srgbClr val="17375E"/>
                </a:solidFill>
                <a:cs typeface="Tahoma"/>
              </a:rPr>
              <a:t>No</a:t>
            </a:r>
            <a:r>
              <a:rPr sz="2800" spc="-108" dirty="0">
                <a:solidFill>
                  <a:srgbClr val="17375E"/>
                </a:solidFill>
                <a:cs typeface="Tahoma"/>
              </a:rPr>
              <a:t> </a:t>
            </a:r>
            <a:r>
              <a:rPr sz="2800" spc="-6" dirty="0">
                <a:solidFill>
                  <a:srgbClr val="17375E"/>
                </a:solidFill>
                <a:cs typeface="Tahoma"/>
              </a:rPr>
              <a:t>exceptions</a:t>
            </a:r>
            <a:endParaRPr sz="2800" dirty="0">
              <a:solidFill>
                <a:srgbClr val="17375E"/>
              </a:solidFill>
              <a:cs typeface="Tahoma"/>
            </a:endParaRPr>
          </a:p>
          <a:p>
            <a:pPr marL="1073836" lvl="1" indent="-400419">
              <a:lnSpc>
                <a:spcPts val="2873"/>
              </a:lnSpc>
              <a:buChar char="–"/>
              <a:tabLst>
                <a:tab pos="1082026" algn="l"/>
                <a:tab pos="1082936" algn="l"/>
              </a:tabLst>
            </a:pPr>
            <a:r>
              <a:rPr sz="2800" spc="-6" dirty="0">
                <a:solidFill>
                  <a:srgbClr val="17375E"/>
                </a:solidFill>
                <a:cs typeface="Tahoma"/>
              </a:rPr>
              <a:t>If you </a:t>
            </a:r>
            <a:r>
              <a:rPr sz="2800" dirty="0">
                <a:solidFill>
                  <a:srgbClr val="17375E"/>
                </a:solidFill>
                <a:cs typeface="Tahoma"/>
              </a:rPr>
              <a:t>are </a:t>
            </a:r>
            <a:r>
              <a:rPr sz="2800" spc="-6" dirty="0">
                <a:solidFill>
                  <a:srgbClr val="17375E"/>
                </a:solidFill>
                <a:cs typeface="Tahoma"/>
              </a:rPr>
              <a:t>unsure if your </a:t>
            </a:r>
            <a:r>
              <a:rPr sz="2800" dirty="0">
                <a:solidFill>
                  <a:srgbClr val="17375E"/>
                </a:solidFill>
                <a:cs typeface="Tahoma"/>
              </a:rPr>
              <a:t>work </a:t>
            </a:r>
            <a:r>
              <a:rPr sz="2800" spc="-6" dirty="0">
                <a:solidFill>
                  <a:srgbClr val="17375E"/>
                </a:solidFill>
                <a:cs typeface="Tahoma"/>
              </a:rPr>
              <a:t>is plagiarized, </a:t>
            </a:r>
            <a:r>
              <a:rPr sz="2800" dirty="0">
                <a:solidFill>
                  <a:srgbClr val="17375E"/>
                </a:solidFill>
                <a:cs typeface="Tahoma"/>
              </a:rPr>
              <a:t>ask </a:t>
            </a:r>
            <a:r>
              <a:rPr sz="2800" spc="-6" dirty="0">
                <a:solidFill>
                  <a:srgbClr val="17375E"/>
                </a:solidFill>
                <a:cs typeface="Tahoma"/>
              </a:rPr>
              <a:t>me before you turn it</a:t>
            </a:r>
            <a:r>
              <a:rPr sz="2800" spc="72" dirty="0">
                <a:solidFill>
                  <a:srgbClr val="17375E"/>
                </a:solidFill>
                <a:cs typeface="Tahoma"/>
              </a:rPr>
              <a:t> </a:t>
            </a:r>
            <a:r>
              <a:rPr sz="2800" spc="-6" dirty="0">
                <a:solidFill>
                  <a:srgbClr val="17375E"/>
                </a:solidFill>
                <a:cs typeface="Tahoma"/>
              </a:rPr>
              <a:t>in.</a:t>
            </a:r>
            <a:endParaRPr sz="2800" dirty="0">
              <a:solidFill>
                <a:srgbClr val="17375E"/>
              </a:solidFill>
              <a:cs typeface="Tahoma"/>
            </a:endParaRPr>
          </a:p>
          <a:p>
            <a:pPr marL="509611" indent="-491415">
              <a:lnSpc>
                <a:spcPts val="3417"/>
              </a:lnSpc>
              <a:buFont typeface="Times New Roman"/>
              <a:buChar char="▪"/>
              <a:tabLst>
                <a:tab pos="508704" algn="l"/>
                <a:tab pos="509611" algn="l"/>
              </a:tabLst>
            </a:pPr>
            <a:r>
              <a:rPr sz="3200" spc="-6" dirty="0">
                <a:solidFill>
                  <a:srgbClr val="17375E"/>
                </a:solidFill>
                <a:cs typeface="Tahoma"/>
              </a:rPr>
              <a:t>Plagiarism will not be</a:t>
            </a:r>
            <a:r>
              <a:rPr sz="3200" dirty="0">
                <a:solidFill>
                  <a:srgbClr val="17375E"/>
                </a:solidFill>
                <a:cs typeface="Tahoma"/>
              </a:rPr>
              <a:t> </a:t>
            </a:r>
            <a:r>
              <a:rPr sz="3200" spc="-6" dirty="0">
                <a:solidFill>
                  <a:srgbClr val="17375E"/>
                </a:solidFill>
                <a:cs typeface="Tahoma"/>
              </a:rPr>
              <a:t>tolerated.</a:t>
            </a:r>
            <a:endParaRPr sz="3200" dirty="0">
              <a:solidFill>
                <a:srgbClr val="17375E"/>
              </a:solidFill>
              <a:cs typeface="Tahoma"/>
            </a:endParaRPr>
          </a:p>
          <a:p>
            <a:pPr marL="1073836" marR="40040" lvl="1" indent="-400419">
              <a:lnSpc>
                <a:spcPts val="2425"/>
              </a:lnSpc>
              <a:spcBef>
                <a:spcPts val="488"/>
              </a:spcBef>
              <a:buChar char="–"/>
              <a:tabLst>
                <a:tab pos="1082026" algn="l"/>
                <a:tab pos="1082936" algn="l"/>
              </a:tabLst>
            </a:pPr>
            <a:r>
              <a:rPr sz="2800" spc="-6" dirty="0">
                <a:solidFill>
                  <a:srgbClr val="17375E"/>
                </a:solidFill>
                <a:cs typeface="Tahoma"/>
              </a:rPr>
              <a:t>If you </a:t>
            </a:r>
            <a:r>
              <a:rPr sz="2800" dirty="0">
                <a:solidFill>
                  <a:srgbClr val="17375E"/>
                </a:solidFill>
                <a:cs typeface="Tahoma"/>
              </a:rPr>
              <a:t>feel </a:t>
            </a:r>
            <a:r>
              <a:rPr sz="2800" spc="-6" dirty="0">
                <a:solidFill>
                  <a:srgbClr val="17375E"/>
                </a:solidFill>
                <a:cs typeface="Tahoma"/>
              </a:rPr>
              <a:t>that you have been incorrectly accused </a:t>
            </a:r>
            <a:r>
              <a:rPr sz="2800" dirty="0">
                <a:solidFill>
                  <a:srgbClr val="17375E"/>
                </a:solidFill>
                <a:cs typeface="Tahoma"/>
              </a:rPr>
              <a:t>of </a:t>
            </a:r>
            <a:r>
              <a:rPr sz="2800" spc="-6" dirty="0">
                <a:solidFill>
                  <a:srgbClr val="17375E"/>
                </a:solidFill>
                <a:cs typeface="Tahoma"/>
              </a:rPr>
              <a:t>plagiarism, you may  appeal </a:t>
            </a:r>
            <a:r>
              <a:rPr sz="2800" dirty="0">
                <a:solidFill>
                  <a:srgbClr val="17375E"/>
                </a:solidFill>
                <a:cs typeface="Tahoma"/>
              </a:rPr>
              <a:t>to </a:t>
            </a:r>
            <a:r>
              <a:rPr sz="2800" spc="-6" dirty="0">
                <a:solidFill>
                  <a:srgbClr val="17375E"/>
                </a:solidFill>
                <a:cs typeface="Tahoma"/>
              </a:rPr>
              <a:t>the </a:t>
            </a:r>
            <a:r>
              <a:rPr sz="2800" dirty="0">
                <a:solidFill>
                  <a:srgbClr val="17375E"/>
                </a:solidFill>
                <a:cs typeface="Tahoma"/>
              </a:rPr>
              <a:t>GW </a:t>
            </a:r>
            <a:r>
              <a:rPr sz="2800" spc="-6" dirty="0">
                <a:solidFill>
                  <a:srgbClr val="17375E"/>
                </a:solidFill>
                <a:cs typeface="Tahoma"/>
              </a:rPr>
              <a:t>Committee </a:t>
            </a:r>
            <a:r>
              <a:rPr sz="2800" dirty="0">
                <a:solidFill>
                  <a:srgbClr val="17375E"/>
                </a:solidFill>
                <a:cs typeface="Tahoma"/>
              </a:rPr>
              <a:t>on </a:t>
            </a:r>
            <a:r>
              <a:rPr sz="2800" spc="-6" dirty="0">
                <a:solidFill>
                  <a:srgbClr val="17375E"/>
                </a:solidFill>
                <a:cs typeface="Tahoma"/>
              </a:rPr>
              <a:t>Academic Integrity and </a:t>
            </a:r>
            <a:r>
              <a:rPr sz="2800" dirty="0">
                <a:solidFill>
                  <a:srgbClr val="17375E"/>
                </a:solidFill>
                <a:cs typeface="Tahoma"/>
              </a:rPr>
              <a:t>a </a:t>
            </a:r>
            <a:r>
              <a:rPr sz="2800" spc="-6" dirty="0">
                <a:solidFill>
                  <a:srgbClr val="17375E"/>
                </a:solidFill>
                <a:cs typeface="Tahoma"/>
              </a:rPr>
              <a:t>hearing will be</a:t>
            </a:r>
            <a:r>
              <a:rPr sz="2800" spc="108" dirty="0">
                <a:solidFill>
                  <a:srgbClr val="17375E"/>
                </a:solidFill>
                <a:cs typeface="Tahoma"/>
              </a:rPr>
              <a:t> </a:t>
            </a:r>
            <a:r>
              <a:rPr sz="2800" spc="-6" dirty="0">
                <a:solidFill>
                  <a:srgbClr val="17375E"/>
                </a:solidFill>
                <a:cs typeface="Tahoma"/>
              </a:rPr>
              <a:t>held.</a:t>
            </a:r>
            <a:endParaRPr sz="2800" dirty="0">
              <a:solidFill>
                <a:srgbClr val="17375E"/>
              </a:solidFill>
              <a:cs typeface="Tahoma"/>
            </a:endParaRPr>
          </a:p>
        </p:txBody>
      </p:sp>
      <p:pic>
        <p:nvPicPr>
          <p:cNvPr id="16" name="Picture 15"/>
          <p:cNvPicPr>
            <a:picLocks noChangeAspect="1"/>
          </p:cNvPicPr>
          <p:nvPr/>
        </p:nvPicPr>
        <p:blipFill>
          <a:blip r:embed="rId2"/>
          <a:stretch>
            <a:fillRect/>
          </a:stretch>
        </p:blipFill>
        <p:spPr>
          <a:xfrm>
            <a:off x="13716000" y="304800"/>
            <a:ext cx="1270000" cy="952500"/>
          </a:xfrm>
          <a:prstGeom prst="rect">
            <a:avLst/>
          </a:prstGeom>
        </p:spPr>
      </p:pic>
      <p:cxnSp>
        <p:nvCxnSpPr>
          <p:cNvPr id="17" name="Straight Connector 16"/>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93517374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p:nvPr/>
        </p:nvSpPr>
        <p:spPr>
          <a:xfrm>
            <a:off x="2819400" y="4343400"/>
            <a:ext cx="12039600" cy="843498"/>
          </a:xfrm>
          <a:prstGeom prst="rect">
            <a:avLst/>
          </a:prstGeom>
        </p:spPr>
        <p:txBody>
          <a:bodyPr vert="horz" wrap="square" lIns="0" tIns="47305" rIns="0" bIns="0" rtlCol="0">
            <a:spAutoFit/>
          </a:bodyPr>
          <a:lstStyle/>
          <a:p>
            <a:pPr marL="1726593" marR="7294" indent="-1709308" defTabSz="654978">
              <a:lnSpc>
                <a:spcPts val="6174"/>
              </a:lnSpc>
              <a:spcBef>
                <a:spcPts val="370"/>
              </a:spcBef>
              <a:tabLst>
                <a:tab pos="3988994" algn="l"/>
              </a:tabLst>
            </a:pPr>
            <a:r>
              <a:rPr sz="5300" b="1" dirty="0">
                <a:solidFill>
                  <a:srgbClr val="17375E"/>
                </a:solidFill>
                <a:cs typeface="Tahoma"/>
              </a:rPr>
              <a:t>II.</a:t>
            </a:r>
            <a:r>
              <a:rPr sz="5300" b="1" spc="6" dirty="0">
                <a:solidFill>
                  <a:srgbClr val="17375E"/>
                </a:solidFill>
                <a:cs typeface="Tahoma"/>
              </a:rPr>
              <a:t> </a:t>
            </a:r>
            <a:r>
              <a:rPr lang="en-US" sz="5300" b="1" spc="6" dirty="0" smtClean="0">
                <a:solidFill>
                  <a:srgbClr val="17375E"/>
                </a:solidFill>
                <a:cs typeface="Tahoma"/>
              </a:rPr>
              <a:t>Course Material and </a:t>
            </a:r>
            <a:r>
              <a:rPr lang="en-US" sz="5300" b="1" spc="-6" dirty="0" smtClean="0">
                <a:solidFill>
                  <a:srgbClr val="17375E"/>
                </a:solidFill>
                <a:cs typeface="Tahoma"/>
              </a:rPr>
              <a:t>Lectures</a:t>
            </a:r>
            <a:endParaRPr sz="5300" dirty="0">
              <a:solidFill>
                <a:srgbClr val="17375E"/>
              </a:solidFill>
              <a:cs typeface="Tahoma"/>
            </a:endParaRPr>
          </a:p>
        </p:txBody>
      </p:sp>
      <p:pic>
        <p:nvPicPr>
          <p:cNvPr id="3" name="Picture 2"/>
          <p:cNvPicPr>
            <a:picLocks noChangeAspect="1"/>
          </p:cNvPicPr>
          <p:nvPr/>
        </p:nvPicPr>
        <p:blipFill>
          <a:blip r:embed="rId2"/>
          <a:stretch>
            <a:fillRect/>
          </a:stretch>
        </p:blipFill>
        <p:spPr>
          <a:xfrm>
            <a:off x="13716000" y="304800"/>
            <a:ext cx="1270000" cy="952500"/>
          </a:xfrm>
          <a:prstGeom prst="rect">
            <a:avLst/>
          </a:prstGeom>
        </p:spPr>
      </p:pic>
      <p:cxnSp>
        <p:nvCxnSpPr>
          <p:cNvPr id="4" name="Straight Connector 3"/>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24856177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0243" y="2404131"/>
            <a:ext cx="2105025" cy="2150311"/>
          </a:xfrm>
          <a:prstGeom prst="rect">
            <a:avLst/>
          </a:prstGeom>
        </p:spPr>
        <p:txBody>
          <a:bodyPr vert="horz" wrap="square" lIns="0" tIns="12677" rIns="0" bIns="0" rtlCol="0">
            <a:spAutoFit/>
          </a:bodyPr>
          <a:lstStyle/>
          <a:p>
            <a:pPr marL="375902" marR="5080" indent="428519" algn="r">
              <a:lnSpc>
                <a:spcPct val="114900"/>
              </a:lnSpc>
              <a:spcBef>
                <a:spcPts val="101"/>
              </a:spcBef>
            </a:pPr>
            <a:r>
              <a:rPr sz="1100" spc="-4" dirty="0">
                <a:solidFill>
                  <a:srgbClr val="231F20"/>
                </a:solidFill>
                <a:latin typeface="Calibri"/>
                <a:cs typeface="Calibri"/>
              </a:rPr>
              <a:t>business</a:t>
            </a:r>
            <a:r>
              <a:rPr sz="1100" spc="-85" dirty="0">
                <a:solidFill>
                  <a:srgbClr val="231F20"/>
                </a:solidFill>
                <a:latin typeface="Calibri"/>
                <a:cs typeface="Calibri"/>
              </a:rPr>
              <a:t> </a:t>
            </a:r>
            <a:r>
              <a:rPr sz="1100" spc="-10" dirty="0">
                <a:solidFill>
                  <a:srgbClr val="231F20"/>
                </a:solidFill>
                <a:latin typeface="Calibri"/>
                <a:cs typeface="Calibri"/>
              </a:rPr>
              <a:t>justification  data</a:t>
            </a:r>
            <a:r>
              <a:rPr sz="1100" spc="-66" dirty="0">
                <a:solidFill>
                  <a:srgbClr val="231F20"/>
                </a:solidFill>
                <a:latin typeface="Calibri"/>
                <a:cs typeface="Calibri"/>
              </a:rPr>
              <a:t> </a:t>
            </a:r>
            <a:r>
              <a:rPr sz="1100" spc="-10" dirty="0">
                <a:solidFill>
                  <a:srgbClr val="231F20"/>
                </a:solidFill>
                <a:latin typeface="Calibri"/>
                <a:cs typeface="Calibri"/>
              </a:rPr>
              <a:t>procurement </a:t>
            </a:r>
            <a:r>
              <a:rPr sz="1100" dirty="0">
                <a:solidFill>
                  <a:srgbClr val="231F20"/>
                </a:solidFill>
                <a:latin typeface="Calibri"/>
                <a:cs typeface="Calibri"/>
              </a:rPr>
              <a:t> </a:t>
            </a:r>
            <a:r>
              <a:rPr sz="1100" spc="-10" dirty="0">
                <a:solidFill>
                  <a:srgbClr val="231F20"/>
                </a:solidFill>
                <a:latin typeface="Calibri"/>
                <a:cs typeface="Calibri"/>
              </a:rPr>
              <a:t>organizational</a:t>
            </a:r>
            <a:r>
              <a:rPr sz="1100" spc="-75" dirty="0">
                <a:solidFill>
                  <a:srgbClr val="231F20"/>
                </a:solidFill>
                <a:latin typeface="Calibri"/>
                <a:cs typeface="Calibri"/>
              </a:rPr>
              <a:t> </a:t>
            </a:r>
            <a:r>
              <a:rPr sz="1100" spc="-4" dirty="0">
                <a:solidFill>
                  <a:srgbClr val="231F20"/>
                </a:solidFill>
                <a:latin typeface="Calibri"/>
                <a:cs typeface="Calibri"/>
              </a:rPr>
              <a:t>prerequisites</a:t>
            </a:r>
            <a:endParaRPr sz="1100">
              <a:latin typeface="Calibri"/>
              <a:cs typeface="Calibri"/>
            </a:endParaRPr>
          </a:p>
          <a:p>
            <a:pPr marL="1361609" marR="5713" indent="285252" algn="r">
              <a:lnSpc>
                <a:spcPct val="114900"/>
              </a:lnSpc>
            </a:pPr>
            <a:r>
              <a:rPr sz="1100" spc="-4" dirty="0">
                <a:solidFill>
                  <a:srgbClr val="231F20"/>
                </a:solidFill>
                <a:latin typeface="Calibri"/>
                <a:cs typeface="Calibri"/>
              </a:rPr>
              <a:t>pri</a:t>
            </a:r>
            <a:r>
              <a:rPr sz="1100" spc="-22" dirty="0">
                <a:solidFill>
                  <a:srgbClr val="231F20"/>
                </a:solidFill>
                <a:latin typeface="Calibri"/>
                <a:cs typeface="Calibri"/>
              </a:rPr>
              <a:t>v</a:t>
            </a:r>
            <a:r>
              <a:rPr sz="1100" dirty="0">
                <a:solidFill>
                  <a:srgbClr val="231F20"/>
                </a:solidFill>
                <a:latin typeface="Calibri"/>
                <a:cs typeface="Calibri"/>
              </a:rPr>
              <a:t>acy  </a:t>
            </a:r>
            <a:r>
              <a:rPr sz="1100" spc="-4" dirty="0">
                <a:solidFill>
                  <a:srgbClr val="231F20"/>
                </a:solidFill>
                <a:latin typeface="Calibri"/>
                <a:cs typeface="Calibri"/>
              </a:rPr>
              <a:t>p</a:t>
            </a:r>
            <a:r>
              <a:rPr sz="1100" spc="-22" dirty="0">
                <a:solidFill>
                  <a:srgbClr val="231F20"/>
                </a:solidFill>
                <a:latin typeface="Calibri"/>
                <a:cs typeface="Calibri"/>
              </a:rPr>
              <a:t>r</a:t>
            </a:r>
            <a:r>
              <a:rPr sz="1100" spc="-10" dirty="0">
                <a:solidFill>
                  <a:srgbClr val="231F20"/>
                </a:solidFill>
                <a:latin typeface="Calibri"/>
                <a:cs typeface="Calibri"/>
              </a:rPr>
              <a:t>o</a:t>
            </a:r>
            <a:r>
              <a:rPr sz="1100" spc="-14" dirty="0">
                <a:solidFill>
                  <a:srgbClr val="231F20"/>
                </a:solidFill>
                <a:latin typeface="Calibri"/>
                <a:cs typeface="Calibri"/>
              </a:rPr>
              <a:t>v</a:t>
            </a:r>
            <a:r>
              <a:rPr sz="1100" dirty="0">
                <a:solidFill>
                  <a:srgbClr val="231F20"/>
                </a:solidFill>
                <a:latin typeface="Calibri"/>
                <a:cs typeface="Calibri"/>
              </a:rPr>
              <a:t>enance</a:t>
            </a:r>
            <a:endParaRPr sz="1100">
              <a:latin typeface="Calibri"/>
              <a:cs typeface="Calibri"/>
            </a:endParaRPr>
          </a:p>
          <a:p>
            <a:pPr marL="117904" marR="5080" indent="1481411" algn="r">
              <a:lnSpc>
                <a:spcPct val="114900"/>
              </a:lnSpc>
            </a:pPr>
            <a:r>
              <a:rPr sz="1100" spc="-4" dirty="0">
                <a:solidFill>
                  <a:srgbClr val="231F20"/>
                </a:solidFill>
                <a:latin typeface="Calibri"/>
                <a:cs typeface="Calibri"/>
              </a:rPr>
              <a:t>security  limited</a:t>
            </a:r>
            <a:r>
              <a:rPr sz="1100" spc="-45" dirty="0">
                <a:solidFill>
                  <a:srgbClr val="231F20"/>
                </a:solidFill>
                <a:latin typeface="Calibri"/>
                <a:cs typeface="Calibri"/>
              </a:rPr>
              <a:t> </a:t>
            </a:r>
            <a:r>
              <a:rPr sz="1100" spc="-4" dirty="0">
                <a:solidFill>
                  <a:srgbClr val="231F20"/>
                </a:solidFill>
                <a:latin typeface="Calibri"/>
                <a:cs typeface="Calibri"/>
              </a:rPr>
              <a:t>realtime</a:t>
            </a:r>
            <a:r>
              <a:rPr sz="1100" spc="-45" dirty="0">
                <a:solidFill>
                  <a:srgbClr val="231F20"/>
                </a:solidFill>
                <a:latin typeface="Calibri"/>
                <a:cs typeface="Calibri"/>
              </a:rPr>
              <a:t> </a:t>
            </a:r>
            <a:r>
              <a:rPr sz="1100" spc="-4" dirty="0">
                <a:solidFill>
                  <a:srgbClr val="231F20"/>
                </a:solidFill>
                <a:latin typeface="Calibri"/>
                <a:cs typeface="Calibri"/>
              </a:rPr>
              <a:t>support  </a:t>
            </a:r>
            <a:r>
              <a:rPr sz="1100" spc="-10" dirty="0">
                <a:solidFill>
                  <a:srgbClr val="231F20"/>
                </a:solidFill>
                <a:latin typeface="Calibri"/>
                <a:cs typeface="Calibri"/>
              </a:rPr>
              <a:t>distinct performance</a:t>
            </a:r>
            <a:r>
              <a:rPr sz="1100" dirty="0">
                <a:solidFill>
                  <a:srgbClr val="231F20"/>
                </a:solidFill>
                <a:latin typeface="Calibri"/>
                <a:cs typeface="Calibri"/>
              </a:rPr>
              <a:t> </a:t>
            </a:r>
            <a:r>
              <a:rPr sz="1100" spc="-4" dirty="0">
                <a:solidFill>
                  <a:srgbClr val="231F20"/>
                </a:solidFill>
                <a:latin typeface="Calibri"/>
                <a:cs typeface="Calibri"/>
              </a:rPr>
              <a:t>challenges</a:t>
            </a:r>
            <a:endParaRPr sz="1100">
              <a:latin typeface="Calibri"/>
              <a:cs typeface="Calibri"/>
            </a:endParaRPr>
          </a:p>
          <a:p>
            <a:pPr marR="5080" algn="r">
              <a:spcBef>
                <a:spcPts val="214"/>
              </a:spcBef>
            </a:pPr>
            <a:r>
              <a:rPr sz="1100" spc="-10" dirty="0">
                <a:solidFill>
                  <a:srgbClr val="231F20"/>
                </a:solidFill>
                <a:latin typeface="Calibri"/>
                <a:cs typeface="Calibri"/>
              </a:rPr>
              <a:t>distinct </a:t>
            </a:r>
            <a:r>
              <a:rPr sz="1100" spc="-4" dirty="0">
                <a:solidFill>
                  <a:srgbClr val="231F20"/>
                </a:solidFill>
                <a:latin typeface="Calibri"/>
                <a:cs typeface="Calibri"/>
              </a:rPr>
              <a:t>governance</a:t>
            </a:r>
            <a:r>
              <a:rPr sz="1100" spc="-45" dirty="0">
                <a:solidFill>
                  <a:srgbClr val="231F20"/>
                </a:solidFill>
                <a:latin typeface="Calibri"/>
                <a:cs typeface="Calibri"/>
              </a:rPr>
              <a:t> </a:t>
            </a:r>
            <a:r>
              <a:rPr sz="1100" spc="-4" dirty="0">
                <a:solidFill>
                  <a:srgbClr val="231F20"/>
                </a:solidFill>
                <a:latin typeface="Calibri"/>
                <a:cs typeface="Calibri"/>
              </a:rPr>
              <a:t>requirements</a:t>
            </a:r>
            <a:endParaRPr sz="1100">
              <a:latin typeface="Calibri"/>
              <a:cs typeface="Calibri"/>
            </a:endParaRPr>
          </a:p>
          <a:p>
            <a:pPr marL="1052263" marR="5713" indent="-275743" algn="r">
              <a:lnSpc>
                <a:spcPct val="114900"/>
              </a:lnSpc>
            </a:pPr>
            <a:r>
              <a:rPr sz="1100" spc="-10" dirty="0">
                <a:solidFill>
                  <a:srgbClr val="231F20"/>
                </a:solidFill>
                <a:latin typeface="Calibri"/>
                <a:cs typeface="Calibri"/>
              </a:rPr>
              <a:t>distinct</a:t>
            </a:r>
            <a:r>
              <a:rPr sz="1100" spc="-34" dirty="0">
                <a:solidFill>
                  <a:srgbClr val="231F20"/>
                </a:solidFill>
                <a:latin typeface="Calibri"/>
                <a:cs typeface="Calibri"/>
              </a:rPr>
              <a:t> </a:t>
            </a:r>
            <a:r>
              <a:rPr sz="1100" spc="-4" dirty="0">
                <a:solidFill>
                  <a:srgbClr val="231F20"/>
                </a:solidFill>
                <a:latin typeface="Calibri"/>
                <a:cs typeface="Calibri"/>
              </a:rPr>
              <a:t>methodology </a:t>
            </a:r>
            <a:r>
              <a:rPr sz="1100" dirty="0">
                <a:solidFill>
                  <a:srgbClr val="231F20"/>
                </a:solidFill>
                <a:latin typeface="Calibri"/>
                <a:cs typeface="Calibri"/>
              </a:rPr>
              <a:t> cloud</a:t>
            </a:r>
            <a:r>
              <a:rPr sz="1100" spc="-70" dirty="0">
                <a:solidFill>
                  <a:srgbClr val="231F20"/>
                </a:solidFill>
                <a:latin typeface="Calibri"/>
                <a:cs typeface="Calibri"/>
              </a:rPr>
              <a:t> </a:t>
            </a:r>
            <a:r>
              <a:rPr sz="1100" spc="-10" dirty="0">
                <a:solidFill>
                  <a:srgbClr val="231F20"/>
                </a:solidFill>
                <a:latin typeface="Calibri"/>
                <a:cs typeface="Calibri"/>
              </a:rPr>
              <a:t>computing</a:t>
            </a:r>
            <a:endParaRPr sz="1100">
              <a:latin typeface="Calibri"/>
              <a:cs typeface="Calibri"/>
            </a:endParaRPr>
          </a:p>
        </p:txBody>
      </p:sp>
      <p:sp>
        <p:nvSpPr>
          <p:cNvPr id="3" name="object 3"/>
          <p:cNvSpPr txBox="1"/>
          <p:nvPr/>
        </p:nvSpPr>
        <p:spPr>
          <a:xfrm>
            <a:off x="8297935" y="8059907"/>
            <a:ext cx="756287" cy="793019"/>
          </a:xfrm>
          <a:prstGeom prst="rect">
            <a:avLst/>
          </a:prstGeom>
        </p:spPr>
        <p:txBody>
          <a:bodyPr vert="horz" wrap="square" lIns="0" tIns="12677" rIns="0" bIns="0" rtlCol="0">
            <a:spAutoFit/>
          </a:bodyPr>
          <a:lstStyle/>
          <a:p>
            <a:pPr marL="12677" marR="5080">
              <a:lnSpc>
                <a:spcPct val="114900"/>
              </a:lnSpc>
              <a:spcBef>
                <a:spcPts val="101"/>
              </a:spcBef>
            </a:pPr>
            <a:r>
              <a:rPr sz="1100" dirty="0">
                <a:solidFill>
                  <a:srgbClr val="231F20"/>
                </a:solidFill>
                <a:latin typeface="Calibri"/>
                <a:cs typeface="Calibri"/>
              </a:rPr>
              <a:t>a</a:t>
            </a:r>
            <a:r>
              <a:rPr sz="1100" spc="4" dirty="0">
                <a:solidFill>
                  <a:srgbClr val="231F20"/>
                </a:solidFill>
                <a:latin typeface="Calibri"/>
                <a:cs typeface="Calibri"/>
              </a:rPr>
              <a:t>g</a:t>
            </a:r>
            <a:r>
              <a:rPr sz="1100" dirty="0">
                <a:solidFill>
                  <a:srgbClr val="231F20"/>
                </a:solidFill>
                <a:latin typeface="Calibri"/>
                <a:cs typeface="Calibri"/>
              </a:rPr>
              <a:t>g</a:t>
            </a:r>
            <a:r>
              <a:rPr sz="1100" spc="-22" dirty="0">
                <a:solidFill>
                  <a:srgbClr val="231F20"/>
                </a:solidFill>
                <a:latin typeface="Calibri"/>
                <a:cs typeface="Calibri"/>
              </a:rPr>
              <a:t>r</a:t>
            </a:r>
            <a:r>
              <a:rPr sz="1100" dirty="0">
                <a:solidFill>
                  <a:srgbClr val="231F20"/>
                </a:solidFill>
                <a:latin typeface="Calibri"/>
                <a:cs typeface="Calibri"/>
              </a:rPr>
              <a:t>e</a:t>
            </a:r>
            <a:r>
              <a:rPr sz="1100" spc="-24" dirty="0">
                <a:solidFill>
                  <a:srgbClr val="231F20"/>
                </a:solidFill>
                <a:latin typeface="Calibri"/>
                <a:cs typeface="Calibri"/>
              </a:rPr>
              <a:t>g</a:t>
            </a:r>
            <a:r>
              <a:rPr sz="1100" spc="-14" dirty="0">
                <a:solidFill>
                  <a:srgbClr val="231F20"/>
                </a:solidFill>
                <a:latin typeface="Calibri"/>
                <a:cs typeface="Calibri"/>
              </a:rPr>
              <a:t>a</a:t>
            </a:r>
            <a:r>
              <a:rPr sz="1100" spc="-10" dirty="0">
                <a:solidFill>
                  <a:srgbClr val="231F20"/>
                </a:solidFill>
                <a:latin typeface="Calibri"/>
                <a:cs typeface="Calibri"/>
              </a:rPr>
              <a:t>tion  </a:t>
            </a:r>
            <a:r>
              <a:rPr sz="1100" spc="-4" dirty="0">
                <a:solidFill>
                  <a:srgbClr val="231F20"/>
                </a:solidFill>
                <a:latin typeface="Calibri"/>
                <a:cs typeface="Calibri"/>
              </a:rPr>
              <a:t>drill-down  </a:t>
            </a:r>
            <a:r>
              <a:rPr sz="1100" spc="-10" dirty="0">
                <a:solidFill>
                  <a:srgbClr val="231F20"/>
                </a:solidFill>
                <a:latin typeface="Calibri"/>
                <a:cs typeface="Calibri"/>
              </a:rPr>
              <a:t>filter</a:t>
            </a:r>
            <a:endParaRPr sz="1100">
              <a:latin typeface="Calibri"/>
              <a:cs typeface="Calibri"/>
            </a:endParaRPr>
          </a:p>
          <a:p>
            <a:pPr marL="12677">
              <a:spcBef>
                <a:spcPts val="214"/>
              </a:spcBef>
            </a:pPr>
            <a:r>
              <a:rPr sz="1100" spc="-10" dirty="0">
                <a:solidFill>
                  <a:srgbClr val="231F20"/>
                </a:solidFill>
                <a:latin typeface="Calibri"/>
                <a:cs typeface="Calibri"/>
              </a:rPr>
              <a:t>roll-up</a:t>
            </a:r>
            <a:endParaRPr sz="1100">
              <a:latin typeface="Calibri"/>
              <a:cs typeface="Calibri"/>
            </a:endParaRPr>
          </a:p>
        </p:txBody>
      </p:sp>
      <p:sp>
        <p:nvSpPr>
          <p:cNvPr id="4" name="object 4"/>
          <p:cNvSpPr txBox="1"/>
          <p:nvPr/>
        </p:nvSpPr>
        <p:spPr>
          <a:xfrm>
            <a:off x="8297928" y="8927613"/>
            <a:ext cx="977900" cy="182078"/>
          </a:xfrm>
          <a:prstGeom prst="rect">
            <a:avLst/>
          </a:prstGeom>
        </p:spPr>
        <p:txBody>
          <a:bodyPr vert="horz" wrap="square" lIns="0" tIns="12677" rIns="0" bIns="0" rtlCol="0">
            <a:spAutoFit/>
          </a:bodyPr>
          <a:lstStyle/>
          <a:p>
            <a:pPr marL="12677">
              <a:spcBef>
                <a:spcPts val="101"/>
              </a:spcBef>
            </a:pPr>
            <a:r>
              <a:rPr sz="1100" spc="-10" dirty="0">
                <a:solidFill>
                  <a:srgbClr val="231F20"/>
                </a:solidFill>
                <a:latin typeface="Calibri"/>
                <a:cs typeface="Calibri"/>
              </a:rPr>
              <a:t>what-if</a:t>
            </a:r>
            <a:r>
              <a:rPr sz="1100" spc="-85" dirty="0">
                <a:solidFill>
                  <a:srgbClr val="231F20"/>
                </a:solidFill>
                <a:latin typeface="Calibri"/>
                <a:cs typeface="Calibri"/>
              </a:rPr>
              <a:t> </a:t>
            </a:r>
            <a:r>
              <a:rPr sz="1100" spc="-4" dirty="0">
                <a:solidFill>
                  <a:srgbClr val="231F20"/>
                </a:solidFill>
                <a:latin typeface="Calibri"/>
                <a:cs typeface="Calibri"/>
              </a:rPr>
              <a:t>analysis</a:t>
            </a:r>
            <a:endParaRPr sz="1100">
              <a:latin typeface="Calibri"/>
              <a:cs typeface="Calibri"/>
            </a:endParaRPr>
          </a:p>
        </p:txBody>
      </p:sp>
      <p:sp>
        <p:nvSpPr>
          <p:cNvPr id="5" name="object 5"/>
          <p:cNvSpPr/>
          <p:nvPr/>
        </p:nvSpPr>
        <p:spPr>
          <a:xfrm>
            <a:off x="6768974" y="8636508"/>
            <a:ext cx="257174" cy="0"/>
          </a:xfrm>
          <a:custGeom>
            <a:avLst/>
            <a:gdLst/>
            <a:ahLst/>
            <a:cxnLst/>
            <a:rect l="l" t="t" r="r" b="b"/>
            <a:pathLst>
              <a:path w="257175">
                <a:moveTo>
                  <a:pt x="0" y="0"/>
                </a:moveTo>
                <a:lnTo>
                  <a:pt x="256590" y="0"/>
                </a:lnTo>
              </a:path>
            </a:pathLst>
          </a:custGeom>
          <a:ln w="3479">
            <a:solidFill>
              <a:srgbClr val="231F20"/>
            </a:solidFill>
          </a:ln>
        </p:spPr>
        <p:txBody>
          <a:bodyPr wrap="square" lIns="0" tIns="0" rIns="0" bIns="0" rtlCol="0"/>
          <a:lstStyle/>
          <a:p>
            <a:endParaRPr/>
          </a:p>
        </p:txBody>
      </p:sp>
      <p:sp>
        <p:nvSpPr>
          <p:cNvPr id="6" name="object 6"/>
          <p:cNvSpPr/>
          <p:nvPr/>
        </p:nvSpPr>
        <p:spPr>
          <a:xfrm>
            <a:off x="5256456" y="8448185"/>
            <a:ext cx="1564005" cy="365125"/>
          </a:xfrm>
          <a:custGeom>
            <a:avLst/>
            <a:gdLst/>
            <a:ahLst/>
            <a:cxnLst/>
            <a:rect l="l" t="t" r="r" b="b"/>
            <a:pathLst>
              <a:path w="1564004" h="365125">
                <a:moveTo>
                  <a:pt x="1534477" y="0"/>
                </a:moveTo>
                <a:lnTo>
                  <a:pt x="28917" y="0"/>
                </a:lnTo>
                <a:lnTo>
                  <a:pt x="12199" y="509"/>
                </a:lnTo>
                <a:lnTo>
                  <a:pt x="3614" y="4073"/>
                </a:lnTo>
                <a:lnTo>
                  <a:pt x="451" y="13748"/>
                </a:lnTo>
                <a:lnTo>
                  <a:pt x="0" y="32588"/>
                </a:lnTo>
                <a:lnTo>
                  <a:pt x="0" y="332371"/>
                </a:lnTo>
                <a:lnTo>
                  <a:pt x="451" y="351211"/>
                </a:lnTo>
                <a:lnTo>
                  <a:pt x="3614" y="360886"/>
                </a:lnTo>
                <a:lnTo>
                  <a:pt x="12199" y="364450"/>
                </a:lnTo>
                <a:lnTo>
                  <a:pt x="28917" y="364959"/>
                </a:lnTo>
                <a:lnTo>
                  <a:pt x="1534477" y="364959"/>
                </a:lnTo>
                <a:lnTo>
                  <a:pt x="1551195" y="364450"/>
                </a:lnTo>
                <a:lnTo>
                  <a:pt x="1559780" y="360886"/>
                </a:lnTo>
                <a:lnTo>
                  <a:pt x="1562943" y="351211"/>
                </a:lnTo>
                <a:lnTo>
                  <a:pt x="1563395" y="332371"/>
                </a:lnTo>
                <a:lnTo>
                  <a:pt x="1563395" y="32588"/>
                </a:lnTo>
                <a:lnTo>
                  <a:pt x="1562943" y="13748"/>
                </a:lnTo>
                <a:lnTo>
                  <a:pt x="1559780" y="4073"/>
                </a:lnTo>
                <a:lnTo>
                  <a:pt x="1551195" y="509"/>
                </a:lnTo>
                <a:lnTo>
                  <a:pt x="1534477" y="0"/>
                </a:lnTo>
                <a:close/>
              </a:path>
            </a:pathLst>
          </a:custGeom>
          <a:solidFill>
            <a:srgbClr val="636466"/>
          </a:solidFill>
        </p:spPr>
        <p:txBody>
          <a:bodyPr wrap="square" lIns="0" tIns="0" rIns="0" bIns="0" rtlCol="0"/>
          <a:lstStyle/>
          <a:p>
            <a:endParaRPr/>
          </a:p>
        </p:txBody>
      </p:sp>
      <p:sp>
        <p:nvSpPr>
          <p:cNvPr id="7" name="object 7"/>
          <p:cNvSpPr txBox="1"/>
          <p:nvPr/>
        </p:nvSpPr>
        <p:spPr>
          <a:xfrm>
            <a:off x="5429241" y="8500396"/>
            <a:ext cx="1217929"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Data</a:t>
            </a:r>
            <a:r>
              <a:rPr sz="1300" spc="-75" dirty="0">
                <a:solidFill>
                  <a:srgbClr val="FFFFFF"/>
                </a:solidFill>
                <a:latin typeface="Calibri"/>
                <a:cs typeface="Calibri"/>
              </a:rPr>
              <a:t> </a:t>
            </a:r>
            <a:r>
              <a:rPr sz="1300" spc="-10" dirty="0">
                <a:solidFill>
                  <a:srgbClr val="FFFFFF"/>
                </a:solidFill>
                <a:latin typeface="Calibri"/>
                <a:cs typeface="Calibri"/>
              </a:rPr>
              <a:t>Visualization</a:t>
            </a:r>
            <a:endParaRPr sz="1300">
              <a:latin typeface="Calibri"/>
              <a:cs typeface="Calibri"/>
            </a:endParaRPr>
          </a:p>
        </p:txBody>
      </p:sp>
      <p:sp>
        <p:nvSpPr>
          <p:cNvPr id="8" name="object 8"/>
          <p:cNvSpPr txBox="1"/>
          <p:nvPr/>
        </p:nvSpPr>
        <p:spPr>
          <a:xfrm>
            <a:off x="7063721" y="8507014"/>
            <a:ext cx="813435" cy="182078"/>
          </a:xfrm>
          <a:prstGeom prst="rect">
            <a:avLst/>
          </a:prstGeom>
        </p:spPr>
        <p:txBody>
          <a:bodyPr vert="horz" wrap="square" lIns="0" tIns="12677" rIns="0" bIns="0" rtlCol="0">
            <a:spAutoFit/>
          </a:bodyPr>
          <a:lstStyle/>
          <a:p>
            <a:pPr marL="12677">
              <a:spcBef>
                <a:spcPts val="101"/>
              </a:spcBef>
            </a:pPr>
            <a:r>
              <a:rPr sz="1100" spc="-10" dirty="0">
                <a:solidFill>
                  <a:srgbClr val="808285"/>
                </a:solidFill>
                <a:latin typeface="Calibri"/>
                <a:cs typeface="Calibri"/>
              </a:rPr>
              <a:t>tool</a:t>
            </a:r>
            <a:r>
              <a:rPr sz="1100" spc="-75" dirty="0">
                <a:solidFill>
                  <a:srgbClr val="808285"/>
                </a:solidFill>
                <a:latin typeface="Calibri"/>
                <a:cs typeface="Calibri"/>
              </a:rPr>
              <a:t> </a:t>
            </a:r>
            <a:r>
              <a:rPr sz="1100" spc="-10" dirty="0">
                <a:solidFill>
                  <a:srgbClr val="808285"/>
                </a:solidFill>
                <a:latin typeface="Calibri"/>
                <a:cs typeface="Calibri"/>
              </a:rPr>
              <a:t>features</a:t>
            </a:r>
            <a:endParaRPr sz="1100">
              <a:latin typeface="Calibri"/>
              <a:cs typeface="Calibri"/>
            </a:endParaRPr>
          </a:p>
        </p:txBody>
      </p:sp>
      <p:sp>
        <p:nvSpPr>
          <p:cNvPr id="9" name="object 9"/>
          <p:cNvSpPr/>
          <p:nvPr/>
        </p:nvSpPr>
        <p:spPr>
          <a:xfrm>
            <a:off x="3143337" y="5746123"/>
            <a:ext cx="2003425" cy="365125"/>
          </a:xfrm>
          <a:custGeom>
            <a:avLst/>
            <a:gdLst/>
            <a:ahLst/>
            <a:cxnLst/>
            <a:rect l="l" t="t" r="r" b="b"/>
            <a:pathLst>
              <a:path w="2003425" h="365125">
                <a:moveTo>
                  <a:pt x="1975980" y="0"/>
                </a:moveTo>
                <a:lnTo>
                  <a:pt x="27431" y="0"/>
                </a:lnTo>
                <a:lnTo>
                  <a:pt x="11572" y="428"/>
                </a:lnTo>
                <a:lnTo>
                  <a:pt x="3428" y="3429"/>
                </a:lnTo>
                <a:lnTo>
                  <a:pt x="428" y="11572"/>
                </a:lnTo>
                <a:lnTo>
                  <a:pt x="0" y="27432"/>
                </a:lnTo>
                <a:lnTo>
                  <a:pt x="0" y="337527"/>
                </a:lnTo>
                <a:lnTo>
                  <a:pt x="428" y="353387"/>
                </a:lnTo>
                <a:lnTo>
                  <a:pt x="3428" y="361530"/>
                </a:lnTo>
                <a:lnTo>
                  <a:pt x="11572" y="364531"/>
                </a:lnTo>
                <a:lnTo>
                  <a:pt x="27431" y="364959"/>
                </a:lnTo>
                <a:lnTo>
                  <a:pt x="1975980" y="364959"/>
                </a:lnTo>
                <a:lnTo>
                  <a:pt x="1991839" y="364531"/>
                </a:lnTo>
                <a:lnTo>
                  <a:pt x="1999983" y="361530"/>
                </a:lnTo>
                <a:lnTo>
                  <a:pt x="2002983" y="353387"/>
                </a:lnTo>
                <a:lnTo>
                  <a:pt x="2003412" y="337527"/>
                </a:lnTo>
                <a:lnTo>
                  <a:pt x="2003412" y="27432"/>
                </a:lnTo>
                <a:lnTo>
                  <a:pt x="2002983" y="11572"/>
                </a:lnTo>
                <a:lnTo>
                  <a:pt x="1999983" y="3429"/>
                </a:lnTo>
                <a:lnTo>
                  <a:pt x="1991839" y="428"/>
                </a:lnTo>
                <a:lnTo>
                  <a:pt x="1975980" y="0"/>
                </a:lnTo>
                <a:close/>
              </a:path>
            </a:pathLst>
          </a:custGeom>
          <a:solidFill>
            <a:srgbClr val="636466"/>
          </a:solidFill>
        </p:spPr>
        <p:txBody>
          <a:bodyPr wrap="square" lIns="0" tIns="0" rIns="0" bIns="0" rtlCol="0"/>
          <a:lstStyle/>
          <a:p>
            <a:endParaRPr/>
          </a:p>
        </p:txBody>
      </p:sp>
      <p:sp>
        <p:nvSpPr>
          <p:cNvPr id="10" name="object 10"/>
          <p:cNvSpPr txBox="1"/>
          <p:nvPr/>
        </p:nvSpPr>
        <p:spPr>
          <a:xfrm>
            <a:off x="3309338" y="5800446"/>
            <a:ext cx="1660524" cy="212856"/>
          </a:xfrm>
          <a:prstGeom prst="rect">
            <a:avLst/>
          </a:prstGeom>
        </p:spPr>
        <p:txBody>
          <a:bodyPr vert="horz" wrap="square" lIns="0" tIns="12677" rIns="0" bIns="0" rtlCol="0">
            <a:spAutoFit/>
          </a:bodyPr>
          <a:lstStyle/>
          <a:p>
            <a:pPr marL="12677">
              <a:spcBef>
                <a:spcPts val="101"/>
              </a:spcBef>
            </a:pPr>
            <a:r>
              <a:rPr sz="1300" spc="-14" dirty="0">
                <a:solidFill>
                  <a:srgbClr val="FFFFFF"/>
                </a:solidFill>
                <a:latin typeface="Calibri"/>
                <a:cs typeface="Calibri"/>
              </a:rPr>
              <a:t>Terminology </a:t>
            </a:r>
            <a:r>
              <a:rPr sz="1300" dirty="0">
                <a:solidFill>
                  <a:srgbClr val="FFFFFF"/>
                </a:solidFill>
                <a:latin typeface="Calibri"/>
                <a:cs typeface="Calibri"/>
              </a:rPr>
              <a:t>&amp;</a:t>
            </a:r>
            <a:r>
              <a:rPr sz="1300" spc="-34" dirty="0">
                <a:solidFill>
                  <a:srgbClr val="FFFFFF"/>
                </a:solidFill>
                <a:latin typeface="Calibri"/>
                <a:cs typeface="Calibri"/>
              </a:rPr>
              <a:t> </a:t>
            </a:r>
            <a:r>
              <a:rPr sz="1300" spc="-4" dirty="0">
                <a:solidFill>
                  <a:srgbClr val="FFFFFF"/>
                </a:solidFill>
                <a:latin typeface="Calibri"/>
                <a:cs typeface="Calibri"/>
              </a:rPr>
              <a:t>Concepts</a:t>
            </a:r>
            <a:endParaRPr sz="1300">
              <a:latin typeface="Calibri"/>
              <a:cs typeface="Calibri"/>
            </a:endParaRPr>
          </a:p>
        </p:txBody>
      </p:sp>
      <p:sp>
        <p:nvSpPr>
          <p:cNvPr id="11" name="object 11"/>
          <p:cNvSpPr txBox="1"/>
          <p:nvPr/>
        </p:nvSpPr>
        <p:spPr>
          <a:xfrm>
            <a:off x="843757" y="5349122"/>
            <a:ext cx="1974848" cy="987519"/>
          </a:xfrm>
          <a:prstGeom prst="rect">
            <a:avLst/>
          </a:prstGeom>
        </p:spPr>
        <p:txBody>
          <a:bodyPr vert="horz" wrap="square" lIns="0" tIns="12677" rIns="0" bIns="0" rtlCol="0">
            <a:spAutoFit/>
          </a:bodyPr>
          <a:lstStyle/>
          <a:p>
            <a:pPr marL="685876" marR="5080" indent="733427">
              <a:lnSpc>
                <a:spcPct val="114900"/>
              </a:lnSpc>
              <a:spcBef>
                <a:spcPts val="101"/>
              </a:spcBef>
            </a:pPr>
            <a:r>
              <a:rPr sz="1100" dirty="0">
                <a:solidFill>
                  <a:srgbClr val="231F20"/>
                </a:solidFill>
                <a:latin typeface="Calibri"/>
                <a:cs typeface="Calibri"/>
              </a:rPr>
              <a:t>analy</a:t>
            </a:r>
            <a:r>
              <a:rPr sz="1100" spc="-10" dirty="0">
                <a:solidFill>
                  <a:srgbClr val="231F20"/>
                </a:solidFill>
                <a:latin typeface="Calibri"/>
                <a:cs typeface="Calibri"/>
              </a:rPr>
              <a:t>tics  </a:t>
            </a:r>
            <a:r>
              <a:rPr sz="1100" spc="-4" dirty="0">
                <a:solidFill>
                  <a:srgbClr val="231F20"/>
                </a:solidFill>
                <a:latin typeface="Calibri"/>
                <a:cs typeface="Calibri"/>
              </a:rPr>
              <a:t>business</a:t>
            </a:r>
            <a:r>
              <a:rPr sz="1100" spc="-80" dirty="0">
                <a:solidFill>
                  <a:srgbClr val="231F20"/>
                </a:solidFill>
                <a:latin typeface="Calibri"/>
                <a:cs typeface="Calibri"/>
              </a:rPr>
              <a:t> </a:t>
            </a:r>
            <a:r>
              <a:rPr sz="1100" spc="-4" dirty="0">
                <a:solidFill>
                  <a:srgbClr val="231F20"/>
                </a:solidFill>
                <a:latin typeface="Calibri"/>
                <a:cs typeface="Calibri"/>
              </a:rPr>
              <a:t>intelligence</a:t>
            </a:r>
            <a:endParaRPr sz="1100">
              <a:latin typeface="Calibri"/>
              <a:cs typeface="Calibri"/>
            </a:endParaRPr>
          </a:p>
          <a:p>
            <a:pPr marL="1168267" marR="5080" indent="330896">
              <a:lnSpc>
                <a:spcPct val="114900"/>
              </a:lnSpc>
            </a:pPr>
            <a:r>
              <a:rPr sz="1100" spc="-4" dirty="0">
                <a:solidFill>
                  <a:srgbClr val="231F20"/>
                </a:solidFill>
                <a:latin typeface="Calibri"/>
                <a:cs typeface="Calibri"/>
              </a:rPr>
              <a:t>d</a:t>
            </a:r>
            <a:r>
              <a:rPr sz="1100" spc="-14" dirty="0">
                <a:solidFill>
                  <a:srgbClr val="231F20"/>
                </a:solidFill>
                <a:latin typeface="Calibri"/>
                <a:cs typeface="Calibri"/>
              </a:rPr>
              <a:t>at</a:t>
            </a:r>
            <a:r>
              <a:rPr sz="1100" dirty="0">
                <a:solidFill>
                  <a:srgbClr val="231F20"/>
                </a:solidFill>
                <a:latin typeface="Calibri"/>
                <a:cs typeface="Calibri"/>
              </a:rPr>
              <a:t>as</a:t>
            </a:r>
            <a:r>
              <a:rPr sz="1100" spc="-10" dirty="0">
                <a:solidFill>
                  <a:srgbClr val="231F20"/>
                </a:solidFill>
                <a:latin typeface="Calibri"/>
                <a:cs typeface="Calibri"/>
              </a:rPr>
              <a:t>e</a:t>
            </a:r>
            <a:r>
              <a:rPr sz="1100" dirty="0">
                <a:solidFill>
                  <a:srgbClr val="231F20"/>
                </a:solidFill>
                <a:latin typeface="Calibri"/>
                <a:cs typeface="Calibri"/>
              </a:rPr>
              <a:t>t  </a:t>
            </a:r>
            <a:r>
              <a:rPr sz="1100" spc="-10" dirty="0">
                <a:solidFill>
                  <a:srgbClr val="231F20"/>
                </a:solidFill>
                <a:latin typeface="Calibri"/>
                <a:cs typeface="Calibri"/>
              </a:rPr>
              <a:t>data</a:t>
            </a:r>
            <a:r>
              <a:rPr sz="1100" spc="-90" dirty="0">
                <a:solidFill>
                  <a:srgbClr val="231F20"/>
                </a:solidFill>
                <a:latin typeface="Calibri"/>
                <a:cs typeface="Calibri"/>
              </a:rPr>
              <a:t> </a:t>
            </a:r>
            <a:r>
              <a:rPr sz="1100" spc="-4" dirty="0">
                <a:solidFill>
                  <a:srgbClr val="231F20"/>
                </a:solidFill>
                <a:latin typeface="Calibri"/>
                <a:cs typeface="Calibri"/>
              </a:rPr>
              <a:t>analysis</a:t>
            </a:r>
            <a:endParaRPr sz="1100">
              <a:latin typeface="Calibri"/>
              <a:cs typeface="Calibri"/>
            </a:endParaRPr>
          </a:p>
          <a:p>
            <a:pPr marL="12677">
              <a:spcBef>
                <a:spcPts val="214"/>
              </a:spcBef>
            </a:pPr>
            <a:r>
              <a:rPr sz="1100" spc="-22" dirty="0">
                <a:solidFill>
                  <a:srgbClr val="231F20"/>
                </a:solidFill>
                <a:latin typeface="Calibri"/>
                <a:cs typeface="Calibri"/>
              </a:rPr>
              <a:t>key </a:t>
            </a:r>
            <a:r>
              <a:rPr sz="1100" spc="-10" dirty="0">
                <a:solidFill>
                  <a:srgbClr val="231F20"/>
                </a:solidFill>
                <a:latin typeface="Calibri"/>
                <a:cs typeface="Calibri"/>
              </a:rPr>
              <a:t>performance indicator </a:t>
            </a:r>
            <a:r>
              <a:rPr sz="1100" spc="-4" dirty="0">
                <a:solidFill>
                  <a:srgbClr val="231F20"/>
                </a:solidFill>
                <a:latin typeface="Calibri"/>
                <a:cs typeface="Calibri"/>
              </a:rPr>
              <a:t>(KPI)</a:t>
            </a:r>
            <a:endParaRPr sz="1100">
              <a:latin typeface="Calibri"/>
              <a:cs typeface="Calibri"/>
            </a:endParaRPr>
          </a:p>
        </p:txBody>
      </p:sp>
      <p:sp>
        <p:nvSpPr>
          <p:cNvPr id="12" name="object 12"/>
          <p:cNvSpPr/>
          <p:nvPr/>
        </p:nvSpPr>
        <p:spPr>
          <a:xfrm>
            <a:off x="8487865" y="4750752"/>
            <a:ext cx="3732529" cy="1209674"/>
          </a:xfrm>
          <a:custGeom>
            <a:avLst/>
            <a:gdLst/>
            <a:ahLst/>
            <a:cxnLst/>
            <a:rect l="l" t="t" r="r" b="b"/>
            <a:pathLst>
              <a:path w="3732529" h="1209675">
                <a:moveTo>
                  <a:pt x="3732326" y="1209179"/>
                </a:moveTo>
                <a:lnTo>
                  <a:pt x="0" y="0"/>
                </a:lnTo>
              </a:path>
            </a:pathLst>
          </a:custGeom>
          <a:ln w="3810">
            <a:solidFill>
              <a:srgbClr val="231F20"/>
            </a:solidFill>
          </a:ln>
        </p:spPr>
        <p:txBody>
          <a:bodyPr wrap="square" lIns="0" tIns="0" rIns="0" bIns="0" rtlCol="0"/>
          <a:lstStyle/>
          <a:p>
            <a:endParaRPr/>
          </a:p>
        </p:txBody>
      </p:sp>
      <p:sp>
        <p:nvSpPr>
          <p:cNvPr id="13" name="object 13"/>
          <p:cNvSpPr/>
          <p:nvPr/>
        </p:nvSpPr>
        <p:spPr>
          <a:xfrm>
            <a:off x="8412557" y="2441172"/>
            <a:ext cx="2123441" cy="1610995"/>
          </a:xfrm>
          <a:custGeom>
            <a:avLst/>
            <a:gdLst/>
            <a:ahLst/>
            <a:cxnLst/>
            <a:rect l="l" t="t" r="r" b="b"/>
            <a:pathLst>
              <a:path w="2123440" h="1610995">
                <a:moveTo>
                  <a:pt x="2123084" y="0"/>
                </a:moveTo>
                <a:lnTo>
                  <a:pt x="0" y="1610639"/>
                </a:lnTo>
              </a:path>
            </a:pathLst>
          </a:custGeom>
          <a:ln w="3810">
            <a:solidFill>
              <a:srgbClr val="231F20"/>
            </a:solidFill>
          </a:ln>
        </p:spPr>
        <p:txBody>
          <a:bodyPr wrap="square" lIns="0" tIns="0" rIns="0" bIns="0" rtlCol="0"/>
          <a:lstStyle/>
          <a:p>
            <a:endParaRPr/>
          </a:p>
        </p:txBody>
      </p:sp>
      <p:sp>
        <p:nvSpPr>
          <p:cNvPr id="14" name="object 14"/>
          <p:cNvSpPr/>
          <p:nvPr/>
        </p:nvSpPr>
        <p:spPr>
          <a:xfrm>
            <a:off x="9044614" y="3735537"/>
            <a:ext cx="1295400" cy="368936"/>
          </a:xfrm>
          <a:custGeom>
            <a:avLst/>
            <a:gdLst/>
            <a:ahLst/>
            <a:cxnLst/>
            <a:rect l="l" t="t" r="r" b="b"/>
            <a:pathLst>
              <a:path w="1295400" h="368935">
                <a:moveTo>
                  <a:pt x="1295387" y="0"/>
                </a:moveTo>
                <a:lnTo>
                  <a:pt x="0" y="368604"/>
                </a:lnTo>
              </a:path>
            </a:pathLst>
          </a:custGeom>
          <a:ln w="3810">
            <a:solidFill>
              <a:srgbClr val="231F20"/>
            </a:solidFill>
          </a:ln>
        </p:spPr>
        <p:txBody>
          <a:bodyPr wrap="square" lIns="0" tIns="0" rIns="0" bIns="0" rtlCol="0"/>
          <a:lstStyle/>
          <a:p>
            <a:endParaRPr/>
          </a:p>
        </p:txBody>
      </p:sp>
      <p:sp>
        <p:nvSpPr>
          <p:cNvPr id="15" name="object 15"/>
          <p:cNvSpPr/>
          <p:nvPr/>
        </p:nvSpPr>
        <p:spPr>
          <a:xfrm>
            <a:off x="8884449" y="4539151"/>
            <a:ext cx="2973071" cy="376555"/>
          </a:xfrm>
          <a:custGeom>
            <a:avLst/>
            <a:gdLst/>
            <a:ahLst/>
            <a:cxnLst/>
            <a:rect l="l" t="t" r="r" b="b"/>
            <a:pathLst>
              <a:path w="2973070" h="376554">
                <a:moveTo>
                  <a:pt x="2972943" y="376135"/>
                </a:moveTo>
                <a:lnTo>
                  <a:pt x="0" y="0"/>
                </a:lnTo>
              </a:path>
            </a:pathLst>
          </a:custGeom>
          <a:ln w="3810">
            <a:solidFill>
              <a:srgbClr val="231F20"/>
            </a:solidFill>
          </a:ln>
        </p:spPr>
        <p:txBody>
          <a:bodyPr wrap="square" lIns="0" tIns="0" rIns="0" bIns="0" rtlCol="0"/>
          <a:lstStyle/>
          <a:p>
            <a:endParaRPr/>
          </a:p>
        </p:txBody>
      </p:sp>
      <p:sp>
        <p:nvSpPr>
          <p:cNvPr id="16" name="object 16"/>
          <p:cNvSpPr/>
          <p:nvPr/>
        </p:nvSpPr>
        <p:spPr>
          <a:xfrm>
            <a:off x="8010156" y="4737546"/>
            <a:ext cx="2443480" cy="2417445"/>
          </a:xfrm>
          <a:custGeom>
            <a:avLst/>
            <a:gdLst/>
            <a:ahLst/>
            <a:cxnLst/>
            <a:rect l="l" t="t" r="r" b="b"/>
            <a:pathLst>
              <a:path w="2443479" h="2417445">
                <a:moveTo>
                  <a:pt x="2443429" y="2417127"/>
                </a:moveTo>
                <a:lnTo>
                  <a:pt x="0" y="0"/>
                </a:lnTo>
              </a:path>
            </a:pathLst>
          </a:custGeom>
          <a:ln w="3810">
            <a:solidFill>
              <a:srgbClr val="231F20"/>
            </a:solidFill>
          </a:ln>
        </p:spPr>
        <p:txBody>
          <a:bodyPr wrap="square" lIns="0" tIns="0" rIns="0" bIns="0" rtlCol="0"/>
          <a:lstStyle/>
          <a:p>
            <a:endParaRPr/>
          </a:p>
        </p:txBody>
      </p:sp>
      <p:sp>
        <p:nvSpPr>
          <p:cNvPr id="17" name="object 17"/>
          <p:cNvSpPr/>
          <p:nvPr/>
        </p:nvSpPr>
        <p:spPr>
          <a:xfrm>
            <a:off x="4437512" y="4718315"/>
            <a:ext cx="2838448" cy="2691765"/>
          </a:xfrm>
          <a:custGeom>
            <a:avLst/>
            <a:gdLst/>
            <a:ahLst/>
            <a:cxnLst/>
            <a:rect l="l" t="t" r="r" b="b"/>
            <a:pathLst>
              <a:path w="2838450" h="2691765">
                <a:moveTo>
                  <a:pt x="2837916" y="0"/>
                </a:moveTo>
                <a:lnTo>
                  <a:pt x="0" y="2691447"/>
                </a:lnTo>
              </a:path>
            </a:pathLst>
          </a:custGeom>
          <a:ln w="3810">
            <a:solidFill>
              <a:srgbClr val="231F20"/>
            </a:solidFill>
          </a:ln>
        </p:spPr>
        <p:txBody>
          <a:bodyPr wrap="square" lIns="0" tIns="0" rIns="0" bIns="0" rtlCol="0"/>
          <a:lstStyle/>
          <a:p>
            <a:endParaRPr/>
          </a:p>
        </p:txBody>
      </p:sp>
      <p:sp>
        <p:nvSpPr>
          <p:cNvPr id="18" name="object 18"/>
          <p:cNvSpPr/>
          <p:nvPr/>
        </p:nvSpPr>
        <p:spPr>
          <a:xfrm>
            <a:off x="4183540" y="1468619"/>
            <a:ext cx="3113406" cy="2616835"/>
          </a:xfrm>
          <a:custGeom>
            <a:avLst/>
            <a:gdLst/>
            <a:ahLst/>
            <a:cxnLst/>
            <a:rect l="l" t="t" r="r" b="b"/>
            <a:pathLst>
              <a:path w="3113404" h="2616835">
                <a:moveTo>
                  <a:pt x="0" y="0"/>
                </a:moveTo>
                <a:lnTo>
                  <a:pt x="3113366" y="2616263"/>
                </a:lnTo>
              </a:path>
            </a:pathLst>
          </a:custGeom>
          <a:ln w="3810">
            <a:solidFill>
              <a:srgbClr val="231F20"/>
            </a:solidFill>
          </a:ln>
        </p:spPr>
        <p:txBody>
          <a:bodyPr wrap="square" lIns="0" tIns="0" rIns="0" bIns="0" rtlCol="0"/>
          <a:lstStyle/>
          <a:p>
            <a:endParaRPr/>
          </a:p>
        </p:txBody>
      </p:sp>
      <p:sp>
        <p:nvSpPr>
          <p:cNvPr id="19" name="object 19"/>
          <p:cNvSpPr/>
          <p:nvPr/>
        </p:nvSpPr>
        <p:spPr>
          <a:xfrm>
            <a:off x="4139299" y="3530953"/>
            <a:ext cx="2498725" cy="638810"/>
          </a:xfrm>
          <a:custGeom>
            <a:avLst/>
            <a:gdLst/>
            <a:ahLst/>
            <a:cxnLst/>
            <a:rect l="l" t="t" r="r" b="b"/>
            <a:pathLst>
              <a:path w="2498725" h="638810">
                <a:moveTo>
                  <a:pt x="2498191" y="638708"/>
                </a:moveTo>
                <a:lnTo>
                  <a:pt x="0" y="0"/>
                </a:lnTo>
              </a:path>
            </a:pathLst>
          </a:custGeom>
          <a:ln w="3810">
            <a:solidFill>
              <a:srgbClr val="231F20"/>
            </a:solidFill>
          </a:ln>
        </p:spPr>
        <p:txBody>
          <a:bodyPr wrap="square" lIns="0" tIns="0" rIns="0" bIns="0" rtlCol="0"/>
          <a:lstStyle/>
          <a:p>
            <a:endParaRPr/>
          </a:p>
        </p:txBody>
      </p:sp>
      <p:sp>
        <p:nvSpPr>
          <p:cNvPr id="21" name="object 21"/>
          <p:cNvSpPr/>
          <p:nvPr/>
        </p:nvSpPr>
        <p:spPr>
          <a:xfrm>
            <a:off x="3513933" y="7380024"/>
            <a:ext cx="1916430" cy="365125"/>
          </a:xfrm>
          <a:custGeom>
            <a:avLst/>
            <a:gdLst/>
            <a:ahLst/>
            <a:cxnLst/>
            <a:rect l="l" t="t" r="r" b="b"/>
            <a:pathLst>
              <a:path w="1916429" h="365125">
                <a:moveTo>
                  <a:pt x="1878698" y="0"/>
                </a:moveTo>
                <a:lnTo>
                  <a:pt x="37350" y="0"/>
                </a:lnTo>
                <a:lnTo>
                  <a:pt x="15757" y="537"/>
                </a:lnTo>
                <a:lnTo>
                  <a:pt x="4668" y="4302"/>
                </a:lnTo>
                <a:lnTo>
                  <a:pt x="583" y="14519"/>
                </a:lnTo>
                <a:lnTo>
                  <a:pt x="0" y="34417"/>
                </a:lnTo>
                <a:lnTo>
                  <a:pt x="0" y="330542"/>
                </a:lnTo>
                <a:lnTo>
                  <a:pt x="583" y="350440"/>
                </a:lnTo>
                <a:lnTo>
                  <a:pt x="4668" y="360657"/>
                </a:lnTo>
                <a:lnTo>
                  <a:pt x="15757" y="364422"/>
                </a:lnTo>
                <a:lnTo>
                  <a:pt x="37350" y="364959"/>
                </a:lnTo>
                <a:lnTo>
                  <a:pt x="1878698" y="364959"/>
                </a:lnTo>
                <a:lnTo>
                  <a:pt x="1900291" y="364422"/>
                </a:lnTo>
                <a:lnTo>
                  <a:pt x="1911380" y="360657"/>
                </a:lnTo>
                <a:lnTo>
                  <a:pt x="1915465" y="350440"/>
                </a:lnTo>
                <a:lnTo>
                  <a:pt x="1916048" y="330542"/>
                </a:lnTo>
                <a:lnTo>
                  <a:pt x="1916048" y="34417"/>
                </a:lnTo>
                <a:lnTo>
                  <a:pt x="1915465" y="14519"/>
                </a:lnTo>
                <a:lnTo>
                  <a:pt x="1911380" y="4302"/>
                </a:lnTo>
                <a:lnTo>
                  <a:pt x="1900291" y="537"/>
                </a:lnTo>
                <a:lnTo>
                  <a:pt x="1878698" y="0"/>
                </a:lnTo>
                <a:close/>
              </a:path>
            </a:pathLst>
          </a:custGeom>
          <a:solidFill>
            <a:srgbClr val="636466"/>
          </a:solidFill>
        </p:spPr>
        <p:txBody>
          <a:bodyPr wrap="square" lIns="0" tIns="0" rIns="0" bIns="0" rtlCol="0"/>
          <a:lstStyle/>
          <a:p>
            <a:endParaRPr/>
          </a:p>
        </p:txBody>
      </p:sp>
      <p:sp>
        <p:nvSpPr>
          <p:cNvPr id="22" name="object 22"/>
          <p:cNvSpPr txBox="1"/>
          <p:nvPr/>
        </p:nvSpPr>
        <p:spPr>
          <a:xfrm>
            <a:off x="3674265" y="7431935"/>
            <a:ext cx="1594486"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60" dirty="0">
                <a:solidFill>
                  <a:srgbClr val="FFFFFF"/>
                </a:solidFill>
                <a:latin typeface="Calibri"/>
                <a:cs typeface="Calibri"/>
              </a:rPr>
              <a:t> </a:t>
            </a:r>
            <a:r>
              <a:rPr sz="1300" spc="-10" dirty="0">
                <a:solidFill>
                  <a:srgbClr val="FFFFFF"/>
                </a:solidFill>
                <a:latin typeface="Calibri"/>
                <a:cs typeface="Calibri"/>
              </a:rPr>
              <a:t>Characteristics</a:t>
            </a:r>
            <a:endParaRPr sz="1300">
              <a:latin typeface="Calibri"/>
              <a:cs typeface="Calibri"/>
            </a:endParaRPr>
          </a:p>
        </p:txBody>
      </p:sp>
      <p:sp>
        <p:nvSpPr>
          <p:cNvPr id="23" name="object 23"/>
          <p:cNvSpPr txBox="1"/>
          <p:nvPr/>
        </p:nvSpPr>
        <p:spPr>
          <a:xfrm>
            <a:off x="2687702" y="6985631"/>
            <a:ext cx="523240" cy="981094"/>
          </a:xfrm>
          <a:prstGeom prst="rect">
            <a:avLst/>
          </a:prstGeom>
        </p:spPr>
        <p:txBody>
          <a:bodyPr vert="horz" wrap="square" lIns="0" tIns="12677" rIns="0" bIns="0" rtlCol="0">
            <a:spAutoFit/>
          </a:bodyPr>
          <a:lstStyle/>
          <a:p>
            <a:pPr marL="12677" marR="5080" indent="154672" algn="just">
              <a:lnSpc>
                <a:spcPct val="114900"/>
              </a:lnSpc>
              <a:spcBef>
                <a:spcPts val="101"/>
              </a:spcBef>
            </a:pPr>
            <a:r>
              <a:rPr sz="1100" spc="-70" dirty="0">
                <a:solidFill>
                  <a:srgbClr val="231F20"/>
                </a:solidFill>
                <a:latin typeface="Calibri"/>
                <a:cs typeface="Calibri"/>
              </a:rPr>
              <a:t>V</a:t>
            </a:r>
            <a:r>
              <a:rPr sz="1100" dirty="0">
                <a:solidFill>
                  <a:srgbClr val="231F20"/>
                </a:solidFill>
                <a:latin typeface="Calibri"/>
                <a:cs typeface="Calibri"/>
              </a:rPr>
              <a:t>alue  </a:t>
            </a:r>
            <a:r>
              <a:rPr sz="1100" spc="-14" dirty="0">
                <a:solidFill>
                  <a:srgbClr val="231F20"/>
                </a:solidFill>
                <a:latin typeface="Calibri"/>
                <a:cs typeface="Calibri"/>
              </a:rPr>
              <a:t>Variety  </a:t>
            </a:r>
            <a:r>
              <a:rPr sz="1100" spc="-60" dirty="0">
                <a:solidFill>
                  <a:srgbClr val="231F20"/>
                </a:solidFill>
                <a:latin typeface="Calibri"/>
                <a:cs typeface="Calibri"/>
              </a:rPr>
              <a:t>V</a:t>
            </a:r>
            <a:r>
              <a:rPr sz="1100" dirty="0">
                <a:solidFill>
                  <a:srgbClr val="231F20"/>
                </a:solidFill>
                <a:latin typeface="Calibri"/>
                <a:cs typeface="Calibri"/>
              </a:rPr>
              <a:t>elocity  </a:t>
            </a:r>
            <a:r>
              <a:rPr sz="1100" spc="-60" dirty="0">
                <a:solidFill>
                  <a:srgbClr val="231F20"/>
                </a:solidFill>
                <a:latin typeface="Calibri"/>
                <a:cs typeface="Calibri"/>
              </a:rPr>
              <a:t>V</a:t>
            </a:r>
            <a:r>
              <a:rPr sz="1100" dirty="0">
                <a:solidFill>
                  <a:srgbClr val="231F20"/>
                </a:solidFill>
                <a:latin typeface="Calibri"/>
                <a:cs typeface="Calibri"/>
              </a:rPr>
              <a:t>e</a:t>
            </a:r>
            <a:r>
              <a:rPr sz="1100" spc="-30" dirty="0">
                <a:solidFill>
                  <a:srgbClr val="231F20"/>
                </a:solidFill>
                <a:latin typeface="Calibri"/>
                <a:cs typeface="Calibri"/>
              </a:rPr>
              <a:t>r</a:t>
            </a:r>
            <a:r>
              <a:rPr sz="1100" dirty="0">
                <a:solidFill>
                  <a:srgbClr val="231F20"/>
                </a:solidFill>
                <a:latin typeface="Calibri"/>
                <a:cs typeface="Calibri"/>
              </a:rPr>
              <a:t>acity  </a:t>
            </a:r>
            <a:r>
              <a:rPr sz="1100" spc="-14" dirty="0">
                <a:solidFill>
                  <a:srgbClr val="231F20"/>
                </a:solidFill>
                <a:latin typeface="Calibri"/>
                <a:cs typeface="Calibri"/>
              </a:rPr>
              <a:t>Volume</a:t>
            </a:r>
            <a:endParaRPr sz="1100">
              <a:latin typeface="Calibri"/>
              <a:cs typeface="Calibri"/>
            </a:endParaRPr>
          </a:p>
        </p:txBody>
      </p:sp>
      <p:sp>
        <p:nvSpPr>
          <p:cNvPr id="24" name="object 24"/>
          <p:cNvSpPr/>
          <p:nvPr/>
        </p:nvSpPr>
        <p:spPr>
          <a:xfrm>
            <a:off x="13375730" y="6146953"/>
            <a:ext cx="222885" cy="0"/>
          </a:xfrm>
          <a:custGeom>
            <a:avLst/>
            <a:gdLst/>
            <a:ahLst/>
            <a:cxnLst/>
            <a:rect l="l" t="t" r="r" b="b"/>
            <a:pathLst>
              <a:path w="222884">
                <a:moveTo>
                  <a:pt x="0" y="0"/>
                </a:moveTo>
                <a:lnTo>
                  <a:pt x="222516" y="0"/>
                </a:lnTo>
              </a:path>
            </a:pathLst>
          </a:custGeom>
          <a:ln w="3479">
            <a:solidFill>
              <a:srgbClr val="231F20"/>
            </a:solidFill>
          </a:ln>
        </p:spPr>
        <p:txBody>
          <a:bodyPr wrap="square" lIns="0" tIns="0" rIns="0" bIns="0" rtlCol="0"/>
          <a:lstStyle/>
          <a:p>
            <a:endParaRPr/>
          </a:p>
        </p:txBody>
      </p:sp>
      <p:sp>
        <p:nvSpPr>
          <p:cNvPr id="25" name="object 25"/>
          <p:cNvSpPr/>
          <p:nvPr/>
        </p:nvSpPr>
        <p:spPr>
          <a:xfrm>
            <a:off x="12701379" y="6148689"/>
            <a:ext cx="218442" cy="0"/>
          </a:xfrm>
          <a:custGeom>
            <a:avLst/>
            <a:gdLst/>
            <a:ahLst/>
            <a:cxnLst/>
            <a:rect l="l" t="t" r="r" b="b"/>
            <a:pathLst>
              <a:path w="218440">
                <a:moveTo>
                  <a:pt x="0" y="0"/>
                </a:moveTo>
                <a:lnTo>
                  <a:pt x="218160" y="0"/>
                </a:lnTo>
              </a:path>
            </a:pathLst>
          </a:custGeom>
          <a:ln w="3479">
            <a:solidFill>
              <a:srgbClr val="231F20"/>
            </a:solidFill>
          </a:ln>
        </p:spPr>
        <p:txBody>
          <a:bodyPr wrap="square" lIns="0" tIns="0" rIns="0" bIns="0" rtlCol="0"/>
          <a:lstStyle/>
          <a:p>
            <a:endParaRPr/>
          </a:p>
        </p:txBody>
      </p:sp>
      <p:sp>
        <p:nvSpPr>
          <p:cNvPr id="26" name="object 26"/>
          <p:cNvSpPr/>
          <p:nvPr/>
        </p:nvSpPr>
        <p:spPr>
          <a:xfrm>
            <a:off x="11738957" y="5959931"/>
            <a:ext cx="962661" cy="364490"/>
          </a:xfrm>
          <a:custGeom>
            <a:avLst/>
            <a:gdLst/>
            <a:ahLst/>
            <a:cxnLst/>
            <a:rect l="l" t="t" r="r" b="b"/>
            <a:pathLst>
              <a:path w="962659" h="364489">
                <a:moveTo>
                  <a:pt x="937780" y="0"/>
                </a:moveTo>
                <a:lnTo>
                  <a:pt x="24688" y="0"/>
                </a:lnTo>
                <a:lnTo>
                  <a:pt x="10415" y="385"/>
                </a:lnTo>
                <a:lnTo>
                  <a:pt x="3086" y="3086"/>
                </a:lnTo>
                <a:lnTo>
                  <a:pt x="385" y="10415"/>
                </a:lnTo>
                <a:lnTo>
                  <a:pt x="0" y="24688"/>
                </a:lnTo>
                <a:lnTo>
                  <a:pt x="0" y="339547"/>
                </a:lnTo>
                <a:lnTo>
                  <a:pt x="385" y="353820"/>
                </a:lnTo>
                <a:lnTo>
                  <a:pt x="3086" y="361149"/>
                </a:lnTo>
                <a:lnTo>
                  <a:pt x="10415" y="363850"/>
                </a:lnTo>
                <a:lnTo>
                  <a:pt x="24688" y="364236"/>
                </a:lnTo>
                <a:lnTo>
                  <a:pt x="937780" y="364236"/>
                </a:lnTo>
                <a:lnTo>
                  <a:pt x="952053" y="363850"/>
                </a:lnTo>
                <a:lnTo>
                  <a:pt x="959383" y="361149"/>
                </a:lnTo>
                <a:lnTo>
                  <a:pt x="962083" y="353820"/>
                </a:lnTo>
                <a:lnTo>
                  <a:pt x="962469" y="339547"/>
                </a:lnTo>
                <a:lnTo>
                  <a:pt x="962469" y="24688"/>
                </a:lnTo>
                <a:lnTo>
                  <a:pt x="962083" y="10415"/>
                </a:lnTo>
                <a:lnTo>
                  <a:pt x="959383" y="3086"/>
                </a:lnTo>
                <a:lnTo>
                  <a:pt x="952053" y="385"/>
                </a:lnTo>
                <a:lnTo>
                  <a:pt x="937780" y="0"/>
                </a:lnTo>
                <a:close/>
              </a:path>
            </a:pathLst>
          </a:custGeom>
          <a:solidFill>
            <a:srgbClr val="636466"/>
          </a:solidFill>
        </p:spPr>
        <p:txBody>
          <a:bodyPr wrap="square" lIns="0" tIns="0" rIns="0" bIns="0" rtlCol="0"/>
          <a:lstStyle/>
          <a:p>
            <a:endParaRPr/>
          </a:p>
        </p:txBody>
      </p:sp>
      <p:sp>
        <p:nvSpPr>
          <p:cNvPr id="27" name="object 27"/>
          <p:cNvSpPr txBox="1"/>
          <p:nvPr/>
        </p:nvSpPr>
        <p:spPr>
          <a:xfrm>
            <a:off x="11908577" y="6009085"/>
            <a:ext cx="627380"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Analytics</a:t>
            </a:r>
            <a:endParaRPr sz="1300">
              <a:latin typeface="Calibri"/>
              <a:cs typeface="Calibri"/>
            </a:endParaRPr>
          </a:p>
        </p:txBody>
      </p:sp>
      <p:sp>
        <p:nvSpPr>
          <p:cNvPr id="28" name="object 28"/>
          <p:cNvSpPr txBox="1"/>
          <p:nvPr/>
        </p:nvSpPr>
        <p:spPr>
          <a:xfrm>
            <a:off x="13756064" y="5671447"/>
            <a:ext cx="752476" cy="786595"/>
          </a:xfrm>
          <a:prstGeom prst="rect">
            <a:avLst/>
          </a:prstGeom>
        </p:spPr>
        <p:txBody>
          <a:bodyPr vert="horz" wrap="square" lIns="0" tIns="12677" rIns="0" bIns="0" rtlCol="0">
            <a:spAutoFit/>
          </a:bodyPr>
          <a:lstStyle/>
          <a:p>
            <a:pPr marL="12677" marR="5080">
              <a:lnSpc>
                <a:spcPct val="114900"/>
              </a:lnSpc>
              <a:spcBef>
                <a:spcPts val="101"/>
              </a:spcBef>
            </a:pPr>
            <a:r>
              <a:rPr sz="1100" spc="-10" dirty="0">
                <a:solidFill>
                  <a:srgbClr val="231F20"/>
                </a:solidFill>
                <a:latin typeface="Calibri"/>
                <a:cs typeface="Calibri"/>
              </a:rPr>
              <a:t>descriptive  diagnostic  </a:t>
            </a:r>
            <a:r>
              <a:rPr sz="1100" spc="-4" dirty="0">
                <a:solidFill>
                  <a:srgbClr val="231F20"/>
                </a:solidFill>
                <a:latin typeface="Calibri"/>
                <a:cs typeface="Calibri"/>
              </a:rPr>
              <a:t>predictive  p</a:t>
            </a:r>
            <a:r>
              <a:rPr sz="1100" spc="-22" dirty="0">
                <a:solidFill>
                  <a:srgbClr val="231F20"/>
                </a:solidFill>
                <a:latin typeface="Calibri"/>
                <a:cs typeface="Calibri"/>
              </a:rPr>
              <a:t>r</a:t>
            </a:r>
            <a:r>
              <a:rPr sz="1100" dirty="0">
                <a:solidFill>
                  <a:srgbClr val="231F20"/>
                </a:solidFill>
                <a:latin typeface="Calibri"/>
                <a:cs typeface="Calibri"/>
              </a:rPr>
              <a:t>escri</a:t>
            </a:r>
            <a:r>
              <a:rPr sz="1100" spc="-4" dirty="0">
                <a:solidFill>
                  <a:srgbClr val="231F20"/>
                </a:solidFill>
                <a:latin typeface="Calibri"/>
                <a:cs typeface="Calibri"/>
              </a:rPr>
              <a:t>p</a:t>
            </a:r>
            <a:r>
              <a:rPr sz="1100" spc="-10" dirty="0">
                <a:solidFill>
                  <a:srgbClr val="231F20"/>
                </a:solidFill>
                <a:latin typeface="Calibri"/>
                <a:cs typeface="Calibri"/>
              </a:rPr>
              <a:t>ti</a:t>
            </a:r>
            <a:r>
              <a:rPr sz="1100" spc="-22" dirty="0">
                <a:solidFill>
                  <a:srgbClr val="231F20"/>
                </a:solidFill>
                <a:latin typeface="Calibri"/>
                <a:cs typeface="Calibri"/>
              </a:rPr>
              <a:t>v</a:t>
            </a:r>
            <a:r>
              <a:rPr sz="1100" dirty="0">
                <a:solidFill>
                  <a:srgbClr val="231F20"/>
                </a:solidFill>
                <a:latin typeface="Calibri"/>
                <a:cs typeface="Calibri"/>
              </a:rPr>
              <a:t>e</a:t>
            </a:r>
            <a:endParaRPr sz="1100">
              <a:latin typeface="Calibri"/>
              <a:cs typeface="Calibri"/>
            </a:endParaRPr>
          </a:p>
        </p:txBody>
      </p:sp>
      <p:sp>
        <p:nvSpPr>
          <p:cNvPr id="30" name="object 30"/>
          <p:cNvSpPr/>
          <p:nvPr/>
        </p:nvSpPr>
        <p:spPr>
          <a:xfrm>
            <a:off x="3595780" y="1177032"/>
            <a:ext cx="1343660" cy="344171"/>
          </a:xfrm>
          <a:custGeom>
            <a:avLst/>
            <a:gdLst/>
            <a:ahLst/>
            <a:cxnLst/>
            <a:rect l="l" t="t" r="r" b="b"/>
            <a:pathLst>
              <a:path w="1343660" h="344169">
                <a:moveTo>
                  <a:pt x="1307846" y="0"/>
                </a:moveTo>
                <a:lnTo>
                  <a:pt x="35217" y="0"/>
                </a:lnTo>
                <a:lnTo>
                  <a:pt x="14857" y="496"/>
                </a:lnTo>
                <a:lnTo>
                  <a:pt x="4402" y="3973"/>
                </a:lnTo>
                <a:lnTo>
                  <a:pt x="550" y="13410"/>
                </a:lnTo>
                <a:lnTo>
                  <a:pt x="0" y="31788"/>
                </a:lnTo>
                <a:lnTo>
                  <a:pt x="0" y="311924"/>
                </a:lnTo>
                <a:lnTo>
                  <a:pt x="550" y="330294"/>
                </a:lnTo>
                <a:lnTo>
                  <a:pt x="4402" y="339728"/>
                </a:lnTo>
                <a:lnTo>
                  <a:pt x="14857" y="343203"/>
                </a:lnTo>
                <a:lnTo>
                  <a:pt x="35217" y="343700"/>
                </a:lnTo>
                <a:lnTo>
                  <a:pt x="1307846" y="343700"/>
                </a:lnTo>
                <a:lnTo>
                  <a:pt x="1328198" y="343203"/>
                </a:lnTo>
                <a:lnTo>
                  <a:pt x="1338649" y="339728"/>
                </a:lnTo>
                <a:lnTo>
                  <a:pt x="1342500" y="330294"/>
                </a:lnTo>
                <a:lnTo>
                  <a:pt x="1343050" y="311924"/>
                </a:lnTo>
                <a:lnTo>
                  <a:pt x="1343050" y="31788"/>
                </a:lnTo>
                <a:lnTo>
                  <a:pt x="1342500" y="13410"/>
                </a:lnTo>
                <a:lnTo>
                  <a:pt x="1338649" y="3973"/>
                </a:lnTo>
                <a:lnTo>
                  <a:pt x="1328198" y="496"/>
                </a:lnTo>
                <a:lnTo>
                  <a:pt x="1307846" y="0"/>
                </a:lnTo>
                <a:close/>
              </a:path>
            </a:pathLst>
          </a:custGeom>
          <a:solidFill>
            <a:srgbClr val="636466"/>
          </a:solidFill>
        </p:spPr>
        <p:txBody>
          <a:bodyPr wrap="square" lIns="0" tIns="0" rIns="0" bIns="0" rtlCol="0"/>
          <a:lstStyle/>
          <a:p>
            <a:endParaRPr/>
          </a:p>
        </p:txBody>
      </p:sp>
      <p:sp>
        <p:nvSpPr>
          <p:cNvPr id="31" name="object 31"/>
          <p:cNvSpPr txBox="1"/>
          <p:nvPr/>
        </p:nvSpPr>
        <p:spPr>
          <a:xfrm>
            <a:off x="3767110" y="1226542"/>
            <a:ext cx="998855"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90" dirty="0">
                <a:solidFill>
                  <a:srgbClr val="FFFFFF"/>
                </a:solidFill>
                <a:latin typeface="Calibri"/>
                <a:cs typeface="Calibri"/>
              </a:rPr>
              <a:t> </a:t>
            </a:r>
            <a:r>
              <a:rPr sz="1300" spc="-14" dirty="0">
                <a:solidFill>
                  <a:srgbClr val="FFFFFF"/>
                </a:solidFill>
                <a:latin typeface="Calibri"/>
                <a:cs typeface="Calibri"/>
              </a:rPr>
              <a:t>Types</a:t>
            </a:r>
            <a:endParaRPr sz="1300">
              <a:latin typeface="Calibri"/>
              <a:cs typeface="Calibri"/>
            </a:endParaRPr>
          </a:p>
        </p:txBody>
      </p:sp>
      <p:sp>
        <p:nvSpPr>
          <p:cNvPr id="32" name="object 32"/>
          <p:cNvSpPr txBox="1"/>
          <p:nvPr/>
        </p:nvSpPr>
        <p:spPr>
          <a:xfrm>
            <a:off x="2275817" y="905761"/>
            <a:ext cx="1009650" cy="786595"/>
          </a:xfrm>
          <a:prstGeom prst="rect">
            <a:avLst/>
          </a:prstGeom>
        </p:spPr>
        <p:txBody>
          <a:bodyPr vert="horz" wrap="square" lIns="0" tIns="12677" rIns="0" bIns="0" rtlCol="0">
            <a:spAutoFit/>
          </a:bodyPr>
          <a:lstStyle/>
          <a:p>
            <a:pPr marL="12677" marR="5080" indent="389841">
              <a:lnSpc>
                <a:spcPct val="114900"/>
              </a:lnSpc>
              <a:spcBef>
                <a:spcPts val="101"/>
              </a:spcBef>
            </a:pPr>
            <a:r>
              <a:rPr sz="1100" dirty="0">
                <a:solidFill>
                  <a:srgbClr val="231F20"/>
                </a:solidFill>
                <a:latin typeface="Calibri"/>
                <a:cs typeface="Calibri"/>
              </a:rPr>
              <a:t>m</a:t>
            </a:r>
            <a:r>
              <a:rPr sz="1100" spc="-10" dirty="0">
                <a:solidFill>
                  <a:srgbClr val="231F20"/>
                </a:solidFill>
                <a:latin typeface="Calibri"/>
                <a:cs typeface="Calibri"/>
              </a:rPr>
              <a:t>e</a:t>
            </a:r>
            <a:r>
              <a:rPr sz="1100" spc="-14" dirty="0">
                <a:solidFill>
                  <a:srgbClr val="231F20"/>
                </a:solidFill>
                <a:latin typeface="Calibri"/>
                <a:cs typeface="Calibri"/>
              </a:rPr>
              <a:t>t</a:t>
            </a:r>
            <a:r>
              <a:rPr sz="1100" dirty="0">
                <a:solidFill>
                  <a:srgbClr val="231F20"/>
                </a:solidFill>
                <a:latin typeface="Calibri"/>
                <a:cs typeface="Calibri"/>
              </a:rPr>
              <a:t>ad</a:t>
            </a:r>
            <a:r>
              <a:rPr sz="1100" spc="-14" dirty="0">
                <a:solidFill>
                  <a:srgbClr val="231F20"/>
                </a:solidFill>
                <a:latin typeface="Calibri"/>
                <a:cs typeface="Calibri"/>
              </a:rPr>
              <a:t>at</a:t>
            </a:r>
            <a:r>
              <a:rPr sz="1100" dirty="0">
                <a:solidFill>
                  <a:srgbClr val="231F20"/>
                </a:solidFill>
                <a:latin typeface="Calibri"/>
                <a:cs typeface="Calibri"/>
              </a:rPr>
              <a:t>a  </a:t>
            </a:r>
            <a:r>
              <a:rPr sz="1100" spc="-4" dirty="0">
                <a:solidFill>
                  <a:srgbClr val="231F20"/>
                </a:solidFill>
                <a:latin typeface="Calibri"/>
                <a:cs typeface="Calibri"/>
              </a:rPr>
              <a:t>semi-</a:t>
            </a:r>
            <a:r>
              <a:rPr sz="1100" spc="-14" dirty="0">
                <a:solidFill>
                  <a:srgbClr val="231F20"/>
                </a:solidFill>
                <a:latin typeface="Calibri"/>
                <a:cs typeface="Calibri"/>
              </a:rPr>
              <a:t>s</a:t>
            </a:r>
            <a:r>
              <a:rPr sz="1100" dirty="0">
                <a:solidFill>
                  <a:srgbClr val="231F20"/>
                </a:solidFill>
                <a:latin typeface="Calibri"/>
                <a:cs typeface="Calibri"/>
              </a:rPr>
              <a:t>tructu</a:t>
            </a:r>
            <a:r>
              <a:rPr sz="1100" spc="-22" dirty="0">
                <a:solidFill>
                  <a:srgbClr val="231F20"/>
                </a:solidFill>
                <a:latin typeface="Calibri"/>
                <a:cs typeface="Calibri"/>
              </a:rPr>
              <a:t>r</a:t>
            </a:r>
            <a:r>
              <a:rPr sz="1100" dirty="0">
                <a:solidFill>
                  <a:srgbClr val="231F20"/>
                </a:solidFill>
                <a:latin typeface="Calibri"/>
                <a:cs typeface="Calibri"/>
              </a:rPr>
              <a:t>ed</a:t>
            </a:r>
            <a:endParaRPr sz="1100">
              <a:latin typeface="Calibri"/>
              <a:cs typeface="Calibri"/>
            </a:endParaRPr>
          </a:p>
          <a:p>
            <a:pPr marL="190808" marR="5080" indent="159744">
              <a:lnSpc>
                <a:spcPct val="114900"/>
              </a:lnSpc>
            </a:pPr>
            <a:r>
              <a:rPr sz="1100" spc="-14" dirty="0">
                <a:solidFill>
                  <a:srgbClr val="231F20"/>
                </a:solidFill>
                <a:latin typeface="Calibri"/>
                <a:cs typeface="Calibri"/>
              </a:rPr>
              <a:t>s</a:t>
            </a:r>
            <a:r>
              <a:rPr sz="1100" dirty="0">
                <a:solidFill>
                  <a:srgbClr val="231F20"/>
                </a:solidFill>
                <a:latin typeface="Calibri"/>
                <a:cs typeface="Calibri"/>
              </a:rPr>
              <a:t>tructu</a:t>
            </a:r>
            <a:r>
              <a:rPr sz="1100" spc="-22" dirty="0">
                <a:solidFill>
                  <a:srgbClr val="231F20"/>
                </a:solidFill>
                <a:latin typeface="Calibri"/>
                <a:cs typeface="Calibri"/>
              </a:rPr>
              <a:t>r</a:t>
            </a:r>
            <a:r>
              <a:rPr sz="1100" dirty="0">
                <a:solidFill>
                  <a:srgbClr val="231F20"/>
                </a:solidFill>
                <a:latin typeface="Calibri"/>
                <a:cs typeface="Calibri"/>
              </a:rPr>
              <a:t>ed  </a:t>
            </a:r>
            <a:r>
              <a:rPr sz="1100" spc="-4" dirty="0">
                <a:solidFill>
                  <a:srgbClr val="231F20"/>
                </a:solidFill>
                <a:latin typeface="Calibri"/>
                <a:cs typeface="Calibri"/>
              </a:rPr>
              <a:t>un</a:t>
            </a:r>
            <a:r>
              <a:rPr sz="1100" spc="-14" dirty="0">
                <a:solidFill>
                  <a:srgbClr val="231F20"/>
                </a:solidFill>
                <a:latin typeface="Calibri"/>
                <a:cs typeface="Calibri"/>
              </a:rPr>
              <a:t>s</a:t>
            </a:r>
            <a:r>
              <a:rPr sz="1100" dirty="0">
                <a:solidFill>
                  <a:srgbClr val="231F20"/>
                </a:solidFill>
                <a:latin typeface="Calibri"/>
                <a:cs typeface="Calibri"/>
              </a:rPr>
              <a:t>tructu</a:t>
            </a:r>
            <a:r>
              <a:rPr sz="1100" spc="-22" dirty="0">
                <a:solidFill>
                  <a:srgbClr val="231F20"/>
                </a:solidFill>
                <a:latin typeface="Calibri"/>
                <a:cs typeface="Calibri"/>
              </a:rPr>
              <a:t>r</a:t>
            </a:r>
            <a:r>
              <a:rPr sz="1100" dirty="0">
                <a:solidFill>
                  <a:srgbClr val="231F20"/>
                </a:solidFill>
                <a:latin typeface="Calibri"/>
                <a:cs typeface="Calibri"/>
              </a:rPr>
              <a:t>ed</a:t>
            </a:r>
            <a:endParaRPr sz="1100">
              <a:latin typeface="Calibri"/>
              <a:cs typeface="Calibri"/>
            </a:endParaRPr>
          </a:p>
        </p:txBody>
      </p:sp>
      <p:sp>
        <p:nvSpPr>
          <p:cNvPr id="33" name="object 33"/>
          <p:cNvSpPr/>
          <p:nvPr/>
        </p:nvSpPr>
        <p:spPr>
          <a:xfrm>
            <a:off x="11861784" y="4740294"/>
            <a:ext cx="1481457" cy="349250"/>
          </a:xfrm>
          <a:custGeom>
            <a:avLst/>
            <a:gdLst/>
            <a:ahLst/>
            <a:cxnLst/>
            <a:rect l="l" t="t" r="r" b="b"/>
            <a:pathLst>
              <a:path w="1481455" h="349250">
                <a:moveTo>
                  <a:pt x="1456334" y="0"/>
                </a:moveTo>
                <a:lnTo>
                  <a:pt x="24688" y="0"/>
                </a:lnTo>
                <a:lnTo>
                  <a:pt x="10415" y="385"/>
                </a:lnTo>
                <a:lnTo>
                  <a:pt x="3086" y="3086"/>
                </a:lnTo>
                <a:lnTo>
                  <a:pt x="385" y="10415"/>
                </a:lnTo>
                <a:lnTo>
                  <a:pt x="0" y="24688"/>
                </a:lnTo>
                <a:lnTo>
                  <a:pt x="0" y="324243"/>
                </a:lnTo>
                <a:lnTo>
                  <a:pt x="385" y="338516"/>
                </a:lnTo>
                <a:lnTo>
                  <a:pt x="3086" y="345846"/>
                </a:lnTo>
                <a:lnTo>
                  <a:pt x="10415" y="348546"/>
                </a:lnTo>
                <a:lnTo>
                  <a:pt x="24688" y="348932"/>
                </a:lnTo>
                <a:lnTo>
                  <a:pt x="1456334" y="348932"/>
                </a:lnTo>
                <a:lnTo>
                  <a:pt x="1470607" y="348546"/>
                </a:lnTo>
                <a:lnTo>
                  <a:pt x="1477937" y="345846"/>
                </a:lnTo>
                <a:lnTo>
                  <a:pt x="1480637" y="338516"/>
                </a:lnTo>
                <a:lnTo>
                  <a:pt x="1481023" y="324243"/>
                </a:lnTo>
                <a:lnTo>
                  <a:pt x="1481023" y="24688"/>
                </a:lnTo>
                <a:lnTo>
                  <a:pt x="1480637" y="10415"/>
                </a:lnTo>
                <a:lnTo>
                  <a:pt x="1477937" y="3086"/>
                </a:lnTo>
                <a:lnTo>
                  <a:pt x="1470607" y="385"/>
                </a:lnTo>
                <a:lnTo>
                  <a:pt x="1456334" y="0"/>
                </a:lnTo>
                <a:close/>
              </a:path>
            </a:pathLst>
          </a:custGeom>
          <a:solidFill>
            <a:srgbClr val="636466"/>
          </a:solidFill>
        </p:spPr>
        <p:txBody>
          <a:bodyPr wrap="square" lIns="0" tIns="0" rIns="0" bIns="0" rtlCol="0"/>
          <a:lstStyle/>
          <a:p>
            <a:endParaRPr/>
          </a:p>
        </p:txBody>
      </p:sp>
      <p:sp>
        <p:nvSpPr>
          <p:cNvPr id="34" name="object 34"/>
          <p:cNvSpPr txBox="1"/>
          <p:nvPr/>
        </p:nvSpPr>
        <p:spPr>
          <a:xfrm>
            <a:off x="12028302" y="4791337"/>
            <a:ext cx="1138555"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106" dirty="0">
                <a:solidFill>
                  <a:srgbClr val="FFFFFF"/>
                </a:solidFill>
                <a:latin typeface="Calibri"/>
                <a:cs typeface="Calibri"/>
              </a:rPr>
              <a:t> </a:t>
            </a:r>
            <a:r>
              <a:rPr sz="1300" spc="-4" dirty="0">
                <a:solidFill>
                  <a:srgbClr val="FFFFFF"/>
                </a:solidFill>
                <a:latin typeface="Calibri"/>
                <a:cs typeface="Calibri"/>
              </a:rPr>
              <a:t>Sources</a:t>
            </a:r>
            <a:endParaRPr sz="1300">
              <a:latin typeface="Calibri"/>
              <a:cs typeface="Calibri"/>
            </a:endParaRPr>
          </a:p>
        </p:txBody>
      </p:sp>
      <p:sp>
        <p:nvSpPr>
          <p:cNvPr id="35" name="object 35"/>
          <p:cNvSpPr txBox="1"/>
          <p:nvPr/>
        </p:nvSpPr>
        <p:spPr>
          <a:xfrm>
            <a:off x="13655021" y="4646241"/>
            <a:ext cx="1231900" cy="397596"/>
          </a:xfrm>
          <a:prstGeom prst="rect">
            <a:avLst/>
          </a:prstGeom>
        </p:spPr>
        <p:txBody>
          <a:bodyPr vert="horz" wrap="square" lIns="0" tIns="12677" rIns="0" bIns="0" rtlCol="0">
            <a:spAutoFit/>
          </a:bodyPr>
          <a:lstStyle/>
          <a:p>
            <a:pPr marL="12677" marR="5080">
              <a:lnSpc>
                <a:spcPct val="114900"/>
              </a:lnSpc>
              <a:spcBef>
                <a:spcPts val="101"/>
              </a:spcBef>
            </a:pPr>
            <a:r>
              <a:rPr sz="1100" spc="-10" dirty="0">
                <a:solidFill>
                  <a:srgbClr val="231F20"/>
                </a:solidFill>
                <a:latin typeface="Calibri"/>
                <a:cs typeface="Calibri"/>
              </a:rPr>
              <a:t>human-generated  </a:t>
            </a:r>
            <a:r>
              <a:rPr sz="1100" dirty="0">
                <a:solidFill>
                  <a:srgbClr val="231F20"/>
                </a:solidFill>
                <a:latin typeface="Calibri"/>
                <a:cs typeface="Calibri"/>
              </a:rPr>
              <a:t>machine-</a:t>
            </a:r>
            <a:r>
              <a:rPr sz="1100" spc="-10" dirty="0">
                <a:solidFill>
                  <a:srgbClr val="231F20"/>
                </a:solidFill>
                <a:latin typeface="Calibri"/>
                <a:cs typeface="Calibri"/>
              </a:rPr>
              <a:t>g</a:t>
            </a:r>
            <a:r>
              <a:rPr sz="1100" dirty="0">
                <a:solidFill>
                  <a:srgbClr val="231F20"/>
                </a:solidFill>
                <a:latin typeface="Calibri"/>
                <a:cs typeface="Calibri"/>
              </a:rPr>
              <a:t>ene</a:t>
            </a:r>
            <a:r>
              <a:rPr sz="1100" spc="-30" dirty="0">
                <a:solidFill>
                  <a:srgbClr val="231F20"/>
                </a:solidFill>
                <a:latin typeface="Calibri"/>
                <a:cs typeface="Calibri"/>
              </a:rPr>
              <a:t>r</a:t>
            </a:r>
            <a:r>
              <a:rPr sz="1100" spc="-14" dirty="0">
                <a:solidFill>
                  <a:srgbClr val="231F20"/>
                </a:solidFill>
                <a:latin typeface="Calibri"/>
                <a:cs typeface="Calibri"/>
              </a:rPr>
              <a:t>at</a:t>
            </a:r>
            <a:r>
              <a:rPr sz="1100" dirty="0">
                <a:solidFill>
                  <a:srgbClr val="231F20"/>
                </a:solidFill>
                <a:latin typeface="Calibri"/>
                <a:cs typeface="Calibri"/>
              </a:rPr>
              <a:t>ed</a:t>
            </a:r>
            <a:endParaRPr sz="1100">
              <a:latin typeface="Calibri"/>
              <a:cs typeface="Calibri"/>
            </a:endParaRPr>
          </a:p>
        </p:txBody>
      </p:sp>
      <p:sp>
        <p:nvSpPr>
          <p:cNvPr id="36" name="object 36"/>
          <p:cNvSpPr/>
          <p:nvPr/>
        </p:nvSpPr>
        <p:spPr>
          <a:xfrm>
            <a:off x="11552383" y="3768568"/>
            <a:ext cx="232410" cy="0"/>
          </a:xfrm>
          <a:custGeom>
            <a:avLst/>
            <a:gdLst/>
            <a:ahLst/>
            <a:cxnLst/>
            <a:rect l="l" t="t" r="r" b="b"/>
            <a:pathLst>
              <a:path w="232409">
                <a:moveTo>
                  <a:pt x="0" y="0"/>
                </a:moveTo>
                <a:lnTo>
                  <a:pt x="232143" y="0"/>
                </a:lnTo>
              </a:path>
            </a:pathLst>
          </a:custGeom>
          <a:ln w="3479">
            <a:solidFill>
              <a:srgbClr val="231F20"/>
            </a:solidFill>
          </a:ln>
        </p:spPr>
        <p:txBody>
          <a:bodyPr wrap="square" lIns="0" tIns="0" rIns="0" bIns="0" rtlCol="0"/>
          <a:lstStyle/>
          <a:p>
            <a:endParaRPr/>
          </a:p>
        </p:txBody>
      </p:sp>
      <p:sp>
        <p:nvSpPr>
          <p:cNvPr id="37" name="object 37"/>
          <p:cNvSpPr/>
          <p:nvPr/>
        </p:nvSpPr>
        <p:spPr>
          <a:xfrm>
            <a:off x="10326584" y="3596964"/>
            <a:ext cx="1256666" cy="349250"/>
          </a:xfrm>
          <a:custGeom>
            <a:avLst/>
            <a:gdLst/>
            <a:ahLst/>
            <a:cxnLst/>
            <a:rect l="l" t="t" r="r" b="b"/>
            <a:pathLst>
              <a:path w="1256665" h="349250">
                <a:moveTo>
                  <a:pt x="1231455" y="0"/>
                </a:moveTo>
                <a:lnTo>
                  <a:pt x="24688" y="0"/>
                </a:lnTo>
                <a:lnTo>
                  <a:pt x="10415" y="385"/>
                </a:lnTo>
                <a:lnTo>
                  <a:pt x="3086" y="3086"/>
                </a:lnTo>
                <a:lnTo>
                  <a:pt x="385" y="10415"/>
                </a:lnTo>
                <a:lnTo>
                  <a:pt x="0" y="24688"/>
                </a:lnTo>
                <a:lnTo>
                  <a:pt x="0" y="324243"/>
                </a:lnTo>
                <a:lnTo>
                  <a:pt x="385" y="338516"/>
                </a:lnTo>
                <a:lnTo>
                  <a:pt x="3086" y="345846"/>
                </a:lnTo>
                <a:lnTo>
                  <a:pt x="10415" y="348546"/>
                </a:lnTo>
                <a:lnTo>
                  <a:pt x="24688" y="348932"/>
                </a:lnTo>
                <a:lnTo>
                  <a:pt x="1231455" y="348932"/>
                </a:lnTo>
                <a:lnTo>
                  <a:pt x="1245728" y="348546"/>
                </a:lnTo>
                <a:lnTo>
                  <a:pt x="1253058" y="345846"/>
                </a:lnTo>
                <a:lnTo>
                  <a:pt x="1255758" y="338516"/>
                </a:lnTo>
                <a:lnTo>
                  <a:pt x="1256144" y="324243"/>
                </a:lnTo>
                <a:lnTo>
                  <a:pt x="1256144" y="24688"/>
                </a:lnTo>
                <a:lnTo>
                  <a:pt x="1255758" y="10415"/>
                </a:lnTo>
                <a:lnTo>
                  <a:pt x="1253058" y="3086"/>
                </a:lnTo>
                <a:lnTo>
                  <a:pt x="1245728" y="385"/>
                </a:lnTo>
                <a:lnTo>
                  <a:pt x="1231455" y="0"/>
                </a:lnTo>
                <a:close/>
              </a:path>
            </a:pathLst>
          </a:custGeom>
          <a:solidFill>
            <a:srgbClr val="636466"/>
          </a:solidFill>
        </p:spPr>
        <p:txBody>
          <a:bodyPr wrap="square" lIns="0" tIns="0" rIns="0" bIns="0" rtlCol="0"/>
          <a:lstStyle/>
          <a:p>
            <a:endParaRPr/>
          </a:p>
        </p:txBody>
      </p:sp>
      <p:sp>
        <p:nvSpPr>
          <p:cNvPr id="38" name="object 38"/>
          <p:cNvSpPr txBox="1"/>
          <p:nvPr/>
        </p:nvSpPr>
        <p:spPr>
          <a:xfrm>
            <a:off x="10502118" y="3647979"/>
            <a:ext cx="914401"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Data</a:t>
            </a:r>
            <a:r>
              <a:rPr sz="1300" spc="-93" dirty="0">
                <a:solidFill>
                  <a:srgbClr val="FFFFFF"/>
                </a:solidFill>
                <a:latin typeface="Calibri"/>
                <a:cs typeface="Calibri"/>
              </a:rPr>
              <a:t> </a:t>
            </a:r>
            <a:r>
              <a:rPr sz="1300" spc="-4" dirty="0">
                <a:solidFill>
                  <a:srgbClr val="FFFFFF"/>
                </a:solidFill>
                <a:latin typeface="Calibri"/>
                <a:cs typeface="Calibri"/>
              </a:rPr>
              <a:t>Analysis</a:t>
            </a:r>
            <a:endParaRPr sz="1300">
              <a:latin typeface="Calibri"/>
              <a:cs typeface="Calibri"/>
            </a:endParaRPr>
          </a:p>
        </p:txBody>
      </p:sp>
      <p:sp>
        <p:nvSpPr>
          <p:cNvPr id="39" name="object 39"/>
          <p:cNvSpPr txBox="1"/>
          <p:nvPr/>
        </p:nvSpPr>
        <p:spPr>
          <a:xfrm>
            <a:off x="12370110" y="7062879"/>
            <a:ext cx="823594" cy="397596"/>
          </a:xfrm>
          <a:prstGeom prst="rect">
            <a:avLst/>
          </a:prstGeom>
        </p:spPr>
        <p:txBody>
          <a:bodyPr vert="horz" wrap="square" lIns="0" tIns="12677" rIns="0" bIns="0" rtlCol="0">
            <a:spAutoFit/>
          </a:bodyPr>
          <a:lstStyle/>
          <a:p>
            <a:pPr marL="12677" marR="5080">
              <a:lnSpc>
                <a:spcPct val="114900"/>
              </a:lnSpc>
              <a:spcBef>
                <a:spcPts val="101"/>
              </a:spcBef>
            </a:pPr>
            <a:r>
              <a:rPr sz="1100" spc="-4" dirty="0">
                <a:solidFill>
                  <a:srgbClr val="231F20"/>
                </a:solidFill>
                <a:latin typeface="Calibri"/>
                <a:cs typeface="Calibri"/>
              </a:rPr>
              <a:t>traditional</a:t>
            </a:r>
            <a:r>
              <a:rPr sz="1100" spc="-85" dirty="0">
                <a:solidFill>
                  <a:srgbClr val="231F20"/>
                </a:solidFill>
                <a:latin typeface="Calibri"/>
                <a:cs typeface="Calibri"/>
              </a:rPr>
              <a:t> </a:t>
            </a:r>
            <a:r>
              <a:rPr sz="1100" dirty="0">
                <a:solidFill>
                  <a:srgbClr val="231F20"/>
                </a:solidFill>
                <a:latin typeface="Calibri"/>
                <a:cs typeface="Calibri"/>
              </a:rPr>
              <a:t>BI  Big </a:t>
            </a:r>
            <a:r>
              <a:rPr sz="1100" spc="-10" dirty="0">
                <a:solidFill>
                  <a:srgbClr val="231F20"/>
                </a:solidFill>
                <a:latin typeface="Calibri"/>
                <a:cs typeface="Calibri"/>
              </a:rPr>
              <a:t>Data</a:t>
            </a:r>
            <a:r>
              <a:rPr sz="1100" spc="-101" dirty="0">
                <a:solidFill>
                  <a:srgbClr val="231F20"/>
                </a:solidFill>
                <a:latin typeface="Calibri"/>
                <a:cs typeface="Calibri"/>
              </a:rPr>
              <a:t> </a:t>
            </a:r>
            <a:r>
              <a:rPr sz="1100" dirty="0">
                <a:solidFill>
                  <a:srgbClr val="231F20"/>
                </a:solidFill>
                <a:latin typeface="Calibri"/>
                <a:cs typeface="Calibri"/>
              </a:rPr>
              <a:t>BI</a:t>
            </a:r>
            <a:endParaRPr sz="1100">
              <a:latin typeface="Calibri"/>
              <a:cs typeface="Calibri"/>
            </a:endParaRPr>
          </a:p>
        </p:txBody>
      </p:sp>
      <p:sp>
        <p:nvSpPr>
          <p:cNvPr id="40" name="object 40"/>
          <p:cNvSpPr txBox="1"/>
          <p:nvPr/>
        </p:nvSpPr>
        <p:spPr>
          <a:xfrm>
            <a:off x="11820092" y="3633917"/>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latin typeface="Calibri"/>
              <a:cs typeface="Calibri"/>
            </a:endParaRPr>
          </a:p>
        </p:txBody>
      </p:sp>
      <p:sp>
        <p:nvSpPr>
          <p:cNvPr id="41" name="object 41"/>
          <p:cNvSpPr txBox="1"/>
          <p:nvPr/>
        </p:nvSpPr>
        <p:spPr>
          <a:xfrm>
            <a:off x="12965875" y="6024958"/>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latin typeface="Calibri"/>
              <a:cs typeface="Calibri"/>
            </a:endParaRPr>
          </a:p>
        </p:txBody>
      </p:sp>
      <p:sp>
        <p:nvSpPr>
          <p:cNvPr id="42" name="object 42"/>
          <p:cNvSpPr txBox="1"/>
          <p:nvPr/>
        </p:nvSpPr>
        <p:spPr>
          <a:xfrm>
            <a:off x="11704202" y="1656273"/>
            <a:ext cx="2266950" cy="1175593"/>
          </a:xfrm>
          <a:prstGeom prst="rect">
            <a:avLst/>
          </a:prstGeom>
        </p:spPr>
        <p:txBody>
          <a:bodyPr vert="horz" wrap="square" lIns="0" tIns="12677" rIns="0" bIns="0" rtlCol="0">
            <a:spAutoFit/>
          </a:bodyPr>
          <a:lstStyle/>
          <a:p>
            <a:pPr marL="12677" marR="5080">
              <a:lnSpc>
                <a:spcPct val="114900"/>
              </a:lnSpc>
              <a:spcBef>
                <a:spcPts val="101"/>
              </a:spcBef>
            </a:pPr>
            <a:r>
              <a:rPr sz="1100" spc="-4" dirty="0">
                <a:solidFill>
                  <a:srgbClr val="231F20"/>
                </a:solidFill>
                <a:latin typeface="Calibri"/>
                <a:cs typeface="Calibri"/>
              </a:rPr>
              <a:t>online transaction </a:t>
            </a:r>
            <a:r>
              <a:rPr sz="1100" spc="-10" dirty="0">
                <a:solidFill>
                  <a:srgbClr val="231F20"/>
                </a:solidFill>
                <a:latin typeface="Calibri"/>
                <a:cs typeface="Calibri"/>
              </a:rPr>
              <a:t>processing </a:t>
            </a:r>
            <a:r>
              <a:rPr sz="1100" spc="-22" dirty="0">
                <a:solidFill>
                  <a:srgbClr val="231F20"/>
                </a:solidFill>
                <a:latin typeface="Calibri"/>
                <a:cs typeface="Calibri"/>
              </a:rPr>
              <a:t>(OLTP)  </a:t>
            </a:r>
            <a:r>
              <a:rPr sz="1100" spc="-4" dirty="0">
                <a:solidFill>
                  <a:srgbClr val="231F20"/>
                </a:solidFill>
                <a:latin typeface="Calibri"/>
                <a:cs typeface="Calibri"/>
              </a:rPr>
              <a:t>online analytical </a:t>
            </a:r>
            <a:r>
              <a:rPr sz="1100" spc="-10" dirty="0">
                <a:solidFill>
                  <a:srgbClr val="231F20"/>
                </a:solidFill>
                <a:latin typeface="Calibri"/>
                <a:cs typeface="Calibri"/>
              </a:rPr>
              <a:t>processing </a:t>
            </a:r>
            <a:r>
              <a:rPr sz="1100" spc="-4" dirty="0">
                <a:solidFill>
                  <a:srgbClr val="231F20"/>
                </a:solidFill>
                <a:latin typeface="Calibri"/>
                <a:cs typeface="Calibri"/>
              </a:rPr>
              <a:t>(OLAP)  </a:t>
            </a:r>
            <a:r>
              <a:rPr sz="1100" spc="-10" dirty="0">
                <a:solidFill>
                  <a:srgbClr val="231F20"/>
                </a:solidFill>
                <a:latin typeface="Calibri"/>
                <a:cs typeface="Calibri"/>
              </a:rPr>
              <a:t>extract-transform-load</a:t>
            </a:r>
            <a:r>
              <a:rPr sz="1100" spc="-93" dirty="0">
                <a:solidFill>
                  <a:srgbClr val="231F20"/>
                </a:solidFill>
                <a:latin typeface="Calibri"/>
                <a:cs typeface="Calibri"/>
              </a:rPr>
              <a:t> </a:t>
            </a:r>
            <a:r>
              <a:rPr sz="1100" spc="-4" dirty="0">
                <a:solidFill>
                  <a:srgbClr val="231F20"/>
                </a:solidFill>
                <a:latin typeface="Calibri"/>
                <a:cs typeface="Calibri"/>
              </a:rPr>
              <a:t>(ETL)</a:t>
            </a:r>
            <a:endParaRPr sz="1100">
              <a:latin typeface="Calibri"/>
              <a:cs typeface="Calibri"/>
            </a:endParaRPr>
          </a:p>
          <a:p>
            <a:pPr marL="12677" marR="1252578">
              <a:lnSpc>
                <a:spcPct val="114900"/>
              </a:lnSpc>
            </a:pPr>
            <a:r>
              <a:rPr sz="1100" spc="-10" dirty="0">
                <a:solidFill>
                  <a:srgbClr val="231F20"/>
                </a:solidFill>
                <a:latin typeface="Calibri"/>
                <a:cs typeface="Calibri"/>
              </a:rPr>
              <a:t>data</a:t>
            </a:r>
            <a:r>
              <a:rPr sz="1100" spc="-85" dirty="0">
                <a:solidFill>
                  <a:srgbClr val="231F20"/>
                </a:solidFill>
                <a:latin typeface="Calibri"/>
                <a:cs typeface="Calibri"/>
              </a:rPr>
              <a:t> </a:t>
            </a:r>
            <a:r>
              <a:rPr sz="1100" spc="-4" dirty="0">
                <a:solidFill>
                  <a:srgbClr val="231F20"/>
                </a:solidFill>
                <a:latin typeface="Calibri"/>
                <a:cs typeface="Calibri"/>
              </a:rPr>
              <a:t>warehouse  </a:t>
            </a:r>
            <a:r>
              <a:rPr sz="1100" spc="-10" dirty="0">
                <a:solidFill>
                  <a:srgbClr val="231F20"/>
                </a:solidFill>
                <a:latin typeface="Calibri"/>
                <a:cs typeface="Calibri"/>
              </a:rPr>
              <a:t>data </a:t>
            </a:r>
            <a:r>
              <a:rPr sz="1100" dirty="0">
                <a:solidFill>
                  <a:srgbClr val="231F20"/>
                </a:solidFill>
                <a:latin typeface="Calibri"/>
                <a:cs typeface="Calibri"/>
              </a:rPr>
              <a:t>mart  </a:t>
            </a:r>
            <a:r>
              <a:rPr sz="1100" spc="-4" dirty="0">
                <a:solidFill>
                  <a:srgbClr val="231F20"/>
                </a:solidFill>
                <a:latin typeface="Calibri"/>
                <a:cs typeface="Calibri"/>
              </a:rPr>
              <a:t>Hadoop</a:t>
            </a:r>
            <a:endParaRPr sz="1100">
              <a:latin typeface="Calibri"/>
              <a:cs typeface="Calibri"/>
            </a:endParaRPr>
          </a:p>
        </p:txBody>
      </p:sp>
      <p:sp>
        <p:nvSpPr>
          <p:cNvPr id="43" name="object 43"/>
          <p:cNvSpPr/>
          <p:nvPr/>
        </p:nvSpPr>
        <p:spPr>
          <a:xfrm>
            <a:off x="11538504" y="1827002"/>
            <a:ext cx="0" cy="1030606"/>
          </a:xfrm>
          <a:custGeom>
            <a:avLst/>
            <a:gdLst/>
            <a:ahLst/>
            <a:cxnLst/>
            <a:rect l="l" t="t" r="r" b="b"/>
            <a:pathLst>
              <a:path h="1030605">
                <a:moveTo>
                  <a:pt x="0" y="0"/>
                </a:moveTo>
                <a:lnTo>
                  <a:pt x="0" y="1030592"/>
                </a:lnTo>
              </a:path>
            </a:pathLst>
          </a:custGeom>
          <a:ln w="3479">
            <a:solidFill>
              <a:srgbClr val="231F20"/>
            </a:solidFill>
          </a:ln>
        </p:spPr>
        <p:txBody>
          <a:bodyPr wrap="square" lIns="0" tIns="0" rIns="0" bIns="0" rtlCol="0"/>
          <a:lstStyle/>
          <a:p>
            <a:endParaRPr/>
          </a:p>
        </p:txBody>
      </p:sp>
      <p:sp>
        <p:nvSpPr>
          <p:cNvPr id="44" name="object 44"/>
          <p:cNvSpPr/>
          <p:nvPr/>
        </p:nvSpPr>
        <p:spPr>
          <a:xfrm>
            <a:off x="11539167" y="1825261"/>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45" name="object 45"/>
          <p:cNvSpPr/>
          <p:nvPr/>
        </p:nvSpPr>
        <p:spPr>
          <a:xfrm>
            <a:off x="11539609" y="223692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46" name="object 46"/>
          <p:cNvSpPr/>
          <p:nvPr/>
        </p:nvSpPr>
        <p:spPr>
          <a:xfrm>
            <a:off x="11539062" y="2646772"/>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47" name="object 47"/>
          <p:cNvSpPr/>
          <p:nvPr/>
        </p:nvSpPr>
        <p:spPr>
          <a:xfrm>
            <a:off x="11540051" y="2028435"/>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48" name="object 48"/>
          <p:cNvSpPr/>
          <p:nvPr/>
        </p:nvSpPr>
        <p:spPr>
          <a:xfrm>
            <a:off x="11538511" y="244216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49" name="object 49"/>
          <p:cNvSpPr/>
          <p:nvPr/>
        </p:nvSpPr>
        <p:spPr>
          <a:xfrm>
            <a:off x="9442035" y="2161764"/>
            <a:ext cx="1944370" cy="365125"/>
          </a:xfrm>
          <a:custGeom>
            <a:avLst/>
            <a:gdLst/>
            <a:ahLst/>
            <a:cxnLst/>
            <a:rect l="l" t="t" r="r" b="b"/>
            <a:pathLst>
              <a:path w="1944370" h="365125">
                <a:moveTo>
                  <a:pt x="1920633" y="0"/>
                </a:moveTo>
                <a:lnTo>
                  <a:pt x="23520" y="0"/>
                </a:lnTo>
                <a:lnTo>
                  <a:pt x="9922" y="367"/>
                </a:lnTo>
                <a:lnTo>
                  <a:pt x="2940" y="2940"/>
                </a:lnTo>
                <a:lnTo>
                  <a:pt x="367" y="9922"/>
                </a:lnTo>
                <a:lnTo>
                  <a:pt x="0" y="23520"/>
                </a:lnTo>
                <a:lnTo>
                  <a:pt x="0" y="341439"/>
                </a:lnTo>
                <a:lnTo>
                  <a:pt x="367" y="355037"/>
                </a:lnTo>
                <a:lnTo>
                  <a:pt x="2940" y="362019"/>
                </a:lnTo>
                <a:lnTo>
                  <a:pt x="9922" y="364592"/>
                </a:lnTo>
                <a:lnTo>
                  <a:pt x="23520" y="364959"/>
                </a:lnTo>
                <a:lnTo>
                  <a:pt x="1920633" y="364959"/>
                </a:lnTo>
                <a:lnTo>
                  <a:pt x="1934231" y="364592"/>
                </a:lnTo>
                <a:lnTo>
                  <a:pt x="1941214" y="362019"/>
                </a:lnTo>
                <a:lnTo>
                  <a:pt x="1943786" y="355037"/>
                </a:lnTo>
                <a:lnTo>
                  <a:pt x="1944154" y="341439"/>
                </a:lnTo>
                <a:lnTo>
                  <a:pt x="1944154" y="23520"/>
                </a:lnTo>
                <a:lnTo>
                  <a:pt x="1943786" y="9922"/>
                </a:lnTo>
                <a:lnTo>
                  <a:pt x="1941214" y="2940"/>
                </a:lnTo>
                <a:lnTo>
                  <a:pt x="1934231" y="367"/>
                </a:lnTo>
                <a:lnTo>
                  <a:pt x="1920633" y="0"/>
                </a:lnTo>
                <a:close/>
              </a:path>
            </a:pathLst>
          </a:custGeom>
          <a:solidFill>
            <a:srgbClr val="636466"/>
          </a:solidFill>
        </p:spPr>
        <p:txBody>
          <a:bodyPr wrap="square" lIns="0" tIns="0" rIns="0" bIns="0" rtlCol="0"/>
          <a:lstStyle/>
          <a:p>
            <a:endParaRPr/>
          </a:p>
        </p:txBody>
      </p:sp>
      <p:sp>
        <p:nvSpPr>
          <p:cNvPr id="50" name="object 50"/>
          <p:cNvSpPr txBox="1"/>
          <p:nvPr/>
        </p:nvSpPr>
        <p:spPr>
          <a:xfrm>
            <a:off x="9590411" y="2219324"/>
            <a:ext cx="1618613"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Enterprise</a:t>
            </a:r>
            <a:r>
              <a:rPr sz="1300" spc="-85" dirty="0">
                <a:solidFill>
                  <a:srgbClr val="FFFFFF"/>
                </a:solidFill>
                <a:latin typeface="Calibri"/>
                <a:cs typeface="Calibri"/>
              </a:rPr>
              <a:t> </a:t>
            </a:r>
            <a:r>
              <a:rPr sz="1300" spc="-10" dirty="0">
                <a:solidFill>
                  <a:srgbClr val="FFFFFF"/>
                </a:solidFill>
                <a:latin typeface="Calibri"/>
                <a:cs typeface="Calibri"/>
              </a:rPr>
              <a:t>Technologies</a:t>
            </a:r>
            <a:endParaRPr sz="1300">
              <a:latin typeface="Calibri"/>
              <a:cs typeface="Calibri"/>
            </a:endParaRPr>
          </a:p>
        </p:txBody>
      </p:sp>
      <p:sp>
        <p:nvSpPr>
          <p:cNvPr id="51" name="object 51"/>
          <p:cNvSpPr/>
          <p:nvPr/>
        </p:nvSpPr>
        <p:spPr>
          <a:xfrm>
            <a:off x="11539614" y="2859328"/>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52" name="object 52"/>
          <p:cNvSpPr txBox="1"/>
          <p:nvPr/>
        </p:nvSpPr>
        <p:spPr>
          <a:xfrm>
            <a:off x="12527266" y="3426766"/>
            <a:ext cx="1288415" cy="592095"/>
          </a:xfrm>
          <a:prstGeom prst="rect">
            <a:avLst/>
          </a:prstGeom>
        </p:spPr>
        <p:txBody>
          <a:bodyPr vert="horz" wrap="square" lIns="0" tIns="12677" rIns="0" bIns="0" rtlCol="0">
            <a:spAutoFit/>
          </a:bodyPr>
          <a:lstStyle/>
          <a:p>
            <a:pPr marL="12677" marR="5080">
              <a:lnSpc>
                <a:spcPct val="114900"/>
              </a:lnSpc>
              <a:spcBef>
                <a:spcPts val="101"/>
              </a:spcBef>
            </a:pPr>
            <a:r>
              <a:rPr sz="1100" spc="-10" dirty="0">
                <a:solidFill>
                  <a:srgbClr val="231F20"/>
                </a:solidFill>
                <a:latin typeface="Calibri"/>
                <a:cs typeface="Calibri"/>
              </a:rPr>
              <a:t>quantitative</a:t>
            </a:r>
            <a:r>
              <a:rPr sz="1100" spc="-66" dirty="0">
                <a:solidFill>
                  <a:srgbClr val="231F20"/>
                </a:solidFill>
                <a:latin typeface="Calibri"/>
                <a:cs typeface="Calibri"/>
              </a:rPr>
              <a:t> </a:t>
            </a:r>
            <a:r>
              <a:rPr sz="1100" spc="-4" dirty="0">
                <a:solidFill>
                  <a:srgbClr val="231F20"/>
                </a:solidFill>
                <a:latin typeface="Calibri"/>
                <a:cs typeface="Calibri"/>
              </a:rPr>
              <a:t>analysis  </a:t>
            </a:r>
            <a:r>
              <a:rPr sz="1100" spc="-10" dirty="0">
                <a:solidFill>
                  <a:srgbClr val="231F20"/>
                </a:solidFill>
                <a:latin typeface="Calibri"/>
                <a:cs typeface="Calibri"/>
              </a:rPr>
              <a:t>qualitative </a:t>
            </a:r>
            <a:r>
              <a:rPr sz="1100" spc="-4" dirty="0">
                <a:solidFill>
                  <a:srgbClr val="231F20"/>
                </a:solidFill>
                <a:latin typeface="Calibri"/>
                <a:cs typeface="Calibri"/>
              </a:rPr>
              <a:t>analysis  </a:t>
            </a:r>
            <a:r>
              <a:rPr sz="1100" spc="-10" dirty="0">
                <a:solidFill>
                  <a:srgbClr val="231F20"/>
                </a:solidFill>
                <a:latin typeface="Calibri"/>
                <a:cs typeface="Calibri"/>
              </a:rPr>
              <a:t>data</a:t>
            </a:r>
            <a:r>
              <a:rPr sz="1100" spc="-101" dirty="0">
                <a:solidFill>
                  <a:srgbClr val="231F20"/>
                </a:solidFill>
                <a:latin typeface="Calibri"/>
                <a:cs typeface="Calibri"/>
              </a:rPr>
              <a:t> </a:t>
            </a:r>
            <a:r>
              <a:rPr sz="1100" dirty="0">
                <a:solidFill>
                  <a:srgbClr val="231F20"/>
                </a:solidFill>
                <a:latin typeface="Calibri"/>
                <a:cs typeface="Calibri"/>
              </a:rPr>
              <a:t>mining</a:t>
            </a:r>
            <a:endParaRPr sz="1100">
              <a:latin typeface="Calibri"/>
              <a:cs typeface="Calibri"/>
            </a:endParaRPr>
          </a:p>
        </p:txBody>
      </p:sp>
      <p:sp>
        <p:nvSpPr>
          <p:cNvPr id="53" name="object 53"/>
          <p:cNvSpPr/>
          <p:nvPr/>
        </p:nvSpPr>
        <p:spPr>
          <a:xfrm>
            <a:off x="6479637" y="1378243"/>
            <a:ext cx="1407160" cy="2673986"/>
          </a:xfrm>
          <a:custGeom>
            <a:avLst/>
            <a:gdLst/>
            <a:ahLst/>
            <a:cxnLst/>
            <a:rect l="l" t="t" r="r" b="b"/>
            <a:pathLst>
              <a:path w="1407159" h="2673985">
                <a:moveTo>
                  <a:pt x="0" y="0"/>
                </a:moveTo>
                <a:lnTo>
                  <a:pt x="1407071" y="2673565"/>
                </a:lnTo>
              </a:path>
            </a:pathLst>
          </a:custGeom>
          <a:ln w="3810">
            <a:solidFill>
              <a:srgbClr val="231F20"/>
            </a:solidFill>
          </a:ln>
        </p:spPr>
        <p:txBody>
          <a:bodyPr wrap="square" lIns="0" tIns="0" rIns="0" bIns="0" rtlCol="0"/>
          <a:lstStyle/>
          <a:p>
            <a:endParaRPr/>
          </a:p>
        </p:txBody>
      </p:sp>
      <p:sp>
        <p:nvSpPr>
          <p:cNvPr id="54" name="object 54"/>
          <p:cNvSpPr txBox="1"/>
          <p:nvPr/>
        </p:nvSpPr>
        <p:spPr>
          <a:xfrm>
            <a:off x="7506500" y="529143"/>
            <a:ext cx="2880359" cy="987519"/>
          </a:xfrm>
          <a:prstGeom prst="rect">
            <a:avLst/>
          </a:prstGeom>
        </p:spPr>
        <p:txBody>
          <a:bodyPr vert="horz" wrap="square" lIns="0" tIns="12677" rIns="0" bIns="0" rtlCol="0">
            <a:spAutoFit/>
          </a:bodyPr>
          <a:lstStyle/>
          <a:p>
            <a:pPr marL="12677" marR="1381254">
              <a:lnSpc>
                <a:spcPct val="114900"/>
              </a:lnSpc>
              <a:spcBef>
                <a:spcPts val="101"/>
              </a:spcBef>
            </a:pPr>
            <a:r>
              <a:rPr sz="1100" spc="-4" dirty="0">
                <a:solidFill>
                  <a:srgbClr val="231F20"/>
                </a:solidFill>
                <a:latin typeface="Calibri"/>
                <a:cs typeface="Calibri"/>
              </a:rPr>
              <a:t>analytics </a:t>
            </a:r>
            <a:r>
              <a:rPr sz="1100" dirty="0">
                <a:solidFill>
                  <a:srgbClr val="231F20"/>
                </a:solidFill>
                <a:latin typeface="Calibri"/>
                <a:cs typeface="Calibri"/>
              </a:rPr>
              <a:t>&amp; </a:t>
            </a:r>
            <a:r>
              <a:rPr sz="1100" spc="-10" dirty="0">
                <a:solidFill>
                  <a:srgbClr val="231F20"/>
                </a:solidFill>
                <a:latin typeface="Calibri"/>
                <a:cs typeface="Calibri"/>
              </a:rPr>
              <a:t>data </a:t>
            </a:r>
            <a:r>
              <a:rPr sz="1100" spc="-4" dirty="0">
                <a:solidFill>
                  <a:srgbClr val="231F20"/>
                </a:solidFill>
                <a:latin typeface="Calibri"/>
                <a:cs typeface="Calibri"/>
              </a:rPr>
              <a:t>science  </a:t>
            </a:r>
            <a:r>
              <a:rPr sz="1100" spc="-10" dirty="0">
                <a:solidFill>
                  <a:srgbClr val="231F20"/>
                </a:solidFill>
                <a:latin typeface="Calibri"/>
                <a:cs typeface="Calibri"/>
              </a:rPr>
              <a:t>digitization</a:t>
            </a:r>
            <a:endParaRPr sz="1100">
              <a:latin typeface="Calibri"/>
              <a:cs typeface="Calibri"/>
            </a:endParaRPr>
          </a:p>
          <a:p>
            <a:pPr marL="12677" marR="5080">
              <a:lnSpc>
                <a:spcPct val="114900"/>
              </a:lnSpc>
            </a:pPr>
            <a:r>
              <a:rPr sz="1100" spc="-14" dirty="0">
                <a:solidFill>
                  <a:srgbClr val="231F20"/>
                </a:solidFill>
                <a:latin typeface="Calibri"/>
                <a:cs typeface="Calibri"/>
              </a:rPr>
              <a:t>affordable </a:t>
            </a:r>
            <a:r>
              <a:rPr sz="1100" spc="-4" dirty="0">
                <a:solidFill>
                  <a:srgbClr val="231F20"/>
                </a:solidFill>
                <a:latin typeface="Calibri"/>
                <a:cs typeface="Calibri"/>
              </a:rPr>
              <a:t>technology </a:t>
            </a:r>
            <a:r>
              <a:rPr sz="1100" dirty="0">
                <a:solidFill>
                  <a:srgbClr val="231F20"/>
                </a:solidFill>
                <a:latin typeface="Calibri"/>
                <a:cs typeface="Calibri"/>
              </a:rPr>
              <a:t>&amp; </a:t>
            </a:r>
            <a:r>
              <a:rPr sz="1100" spc="-4" dirty="0">
                <a:solidFill>
                  <a:srgbClr val="231F20"/>
                </a:solidFill>
                <a:latin typeface="Calibri"/>
                <a:cs typeface="Calibri"/>
              </a:rPr>
              <a:t>commodity </a:t>
            </a:r>
            <a:r>
              <a:rPr sz="1100" spc="-10" dirty="0">
                <a:solidFill>
                  <a:srgbClr val="231F20"/>
                </a:solidFill>
                <a:latin typeface="Calibri"/>
                <a:cs typeface="Calibri"/>
              </a:rPr>
              <a:t>hardware  </a:t>
            </a:r>
            <a:r>
              <a:rPr sz="1100" spc="-4" dirty="0">
                <a:solidFill>
                  <a:srgbClr val="231F20"/>
                </a:solidFill>
                <a:latin typeface="Calibri"/>
                <a:cs typeface="Calibri"/>
              </a:rPr>
              <a:t>social</a:t>
            </a:r>
            <a:r>
              <a:rPr sz="1100" spc="-101" dirty="0">
                <a:solidFill>
                  <a:srgbClr val="231F20"/>
                </a:solidFill>
                <a:latin typeface="Calibri"/>
                <a:cs typeface="Calibri"/>
              </a:rPr>
              <a:t> </a:t>
            </a:r>
            <a:r>
              <a:rPr sz="1100" dirty="0">
                <a:solidFill>
                  <a:srgbClr val="231F20"/>
                </a:solidFill>
                <a:latin typeface="Calibri"/>
                <a:cs typeface="Calibri"/>
              </a:rPr>
              <a:t>media</a:t>
            </a:r>
            <a:endParaRPr sz="1100">
              <a:latin typeface="Calibri"/>
              <a:cs typeface="Calibri"/>
            </a:endParaRPr>
          </a:p>
          <a:p>
            <a:pPr marL="12677">
              <a:spcBef>
                <a:spcPts val="214"/>
              </a:spcBef>
            </a:pPr>
            <a:r>
              <a:rPr sz="1100" spc="-10" dirty="0">
                <a:solidFill>
                  <a:srgbClr val="231F20"/>
                </a:solidFill>
                <a:latin typeface="Calibri"/>
                <a:cs typeface="Calibri"/>
              </a:rPr>
              <a:t>hyper-connected communities </a:t>
            </a:r>
            <a:r>
              <a:rPr sz="1100" dirty="0">
                <a:solidFill>
                  <a:srgbClr val="231F20"/>
                </a:solidFill>
                <a:latin typeface="Calibri"/>
                <a:cs typeface="Calibri"/>
              </a:rPr>
              <a:t>&amp; </a:t>
            </a:r>
            <a:r>
              <a:rPr sz="1100" spc="-4" dirty="0">
                <a:solidFill>
                  <a:srgbClr val="231F20"/>
                </a:solidFill>
                <a:latin typeface="Calibri"/>
                <a:cs typeface="Calibri"/>
              </a:rPr>
              <a:t>devices</a:t>
            </a:r>
            <a:endParaRPr sz="1100">
              <a:latin typeface="Calibri"/>
              <a:cs typeface="Calibri"/>
            </a:endParaRPr>
          </a:p>
        </p:txBody>
      </p:sp>
      <p:sp>
        <p:nvSpPr>
          <p:cNvPr id="55" name="object 55"/>
          <p:cNvSpPr txBox="1"/>
          <p:nvPr/>
        </p:nvSpPr>
        <p:spPr>
          <a:xfrm>
            <a:off x="7506451" y="1606951"/>
            <a:ext cx="1062356" cy="182078"/>
          </a:xfrm>
          <a:prstGeom prst="rect">
            <a:avLst/>
          </a:prstGeom>
        </p:spPr>
        <p:txBody>
          <a:bodyPr vert="horz" wrap="square" lIns="0" tIns="12677" rIns="0" bIns="0" rtlCol="0">
            <a:spAutoFit/>
          </a:bodyPr>
          <a:lstStyle/>
          <a:p>
            <a:pPr marL="12677">
              <a:spcBef>
                <a:spcPts val="101"/>
              </a:spcBef>
            </a:pPr>
            <a:r>
              <a:rPr sz="1100" dirty="0">
                <a:solidFill>
                  <a:srgbClr val="231F20"/>
                </a:solidFill>
                <a:latin typeface="Calibri"/>
                <a:cs typeface="Calibri"/>
              </a:rPr>
              <a:t>cloud</a:t>
            </a:r>
            <a:r>
              <a:rPr sz="1100" spc="-70" dirty="0">
                <a:solidFill>
                  <a:srgbClr val="231F20"/>
                </a:solidFill>
                <a:latin typeface="Calibri"/>
                <a:cs typeface="Calibri"/>
              </a:rPr>
              <a:t> </a:t>
            </a:r>
            <a:r>
              <a:rPr sz="1100" spc="-10" dirty="0">
                <a:solidFill>
                  <a:srgbClr val="231F20"/>
                </a:solidFill>
                <a:latin typeface="Calibri"/>
                <a:cs typeface="Calibri"/>
              </a:rPr>
              <a:t>computing</a:t>
            </a:r>
            <a:endParaRPr sz="1100">
              <a:latin typeface="Calibri"/>
              <a:cs typeface="Calibri"/>
            </a:endParaRPr>
          </a:p>
        </p:txBody>
      </p:sp>
      <p:sp>
        <p:nvSpPr>
          <p:cNvPr id="56" name="object 56"/>
          <p:cNvSpPr/>
          <p:nvPr/>
        </p:nvSpPr>
        <p:spPr>
          <a:xfrm>
            <a:off x="5749398" y="1014473"/>
            <a:ext cx="1461135" cy="365125"/>
          </a:xfrm>
          <a:custGeom>
            <a:avLst/>
            <a:gdLst/>
            <a:ahLst/>
            <a:cxnLst/>
            <a:rect l="l" t="t" r="r" b="b"/>
            <a:pathLst>
              <a:path w="1461134" h="365125">
                <a:moveTo>
                  <a:pt x="1437068" y="0"/>
                </a:moveTo>
                <a:lnTo>
                  <a:pt x="23520" y="0"/>
                </a:lnTo>
                <a:lnTo>
                  <a:pt x="9922" y="367"/>
                </a:lnTo>
                <a:lnTo>
                  <a:pt x="2940" y="2940"/>
                </a:lnTo>
                <a:lnTo>
                  <a:pt x="367" y="9922"/>
                </a:lnTo>
                <a:lnTo>
                  <a:pt x="0" y="23520"/>
                </a:lnTo>
                <a:lnTo>
                  <a:pt x="0" y="341439"/>
                </a:lnTo>
                <a:lnTo>
                  <a:pt x="367" y="355037"/>
                </a:lnTo>
                <a:lnTo>
                  <a:pt x="2940" y="362019"/>
                </a:lnTo>
                <a:lnTo>
                  <a:pt x="9922" y="364592"/>
                </a:lnTo>
                <a:lnTo>
                  <a:pt x="23520" y="364959"/>
                </a:lnTo>
                <a:lnTo>
                  <a:pt x="1437068" y="364959"/>
                </a:lnTo>
                <a:lnTo>
                  <a:pt x="1450658" y="364592"/>
                </a:lnTo>
                <a:lnTo>
                  <a:pt x="1457637" y="362019"/>
                </a:lnTo>
                <a:lnTo>
                  <a:pt x="1460208" y="355037"/>
                </a:lnTo>
                <a:lnTo>
                  <a:pt x="1460576" y="341439"/>
                </a:lnTo>
                <a:lnTo>
                  <a:pt x="1460576" y="23520"/>
                </a:lnTo>
                <a:lnTo>
                  <a:pt x="1460208" y="9922"/>
                </a:lnTo>
                <a:lnTo>
                  <a:pt x="1457637" y="2940"/>
                </a:lnTo>
                <a:lnTo>
                  <a:pt x="1450658" y="367"/>
                </a:lnTo>
                <a:lnTo>
                  <a:pt x="1437068" y="0"/>
                </a:lnTo>
                <a:close/>
              </a:path>
            </a:pathLst>
          </a:custGeom>
          <a:solidFill>
            <a:srgbClr val="636466"/>
          </a:solidFill>
        </p:spPr>
        <p:txBody>
          <a:bodyPr wrap="square" lIns="0" tIns="0" rIns="0" bIns="0" rtlCol="0"/>
          <a:lstStyle/>
          <a:p>
            <a:endParaRPr/>
          </a:p>
        </p:txBody>
      </p:sp>
      <p:sp>
        <p:nvSpPr>
          <p:cNvPr id="57" name="object 57"/>
          <p:cNvSpPr txBox="1"/>
          <p:nvPr/>
        </p:nvSpPr>
        <p:spPr>
          <a:xfrm>
            <a:off x="5939551" y="1073611"/>
            <a:ext cx="1088389"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90" dirty="0">
                <a:solidFill>
                  <a:srgbClr val="FFFFFF"/>
                </a:solidFill>
                <a:latin typeface="Calibri"/>
                <a:cs typeface="Calibri"/>
              </a:rPr>
              <a:t> </a:t>
            </a:r>
            <a:r>
              <a:rPr sz="1300" spc="-10" dirty="0">
                <a:solidFill>
                  <a:srgbClr val="FFFFFF"/>
                </a:solidFill>
                <a:latin typeface="Calibri"/>
                <a:cs typeface="Calibri"/>
              </a:rPr>
              <a:t>Drivers</a:t>
            </a:r>
            <a:endParaRPr sz="1300">
              <a:latin typeface="Calibri"/>
              <a:cs typeface="Calibri"/>
            </a:endParaRPr>
          </a:p>
        </p:txBody>
      </p:sp>
      <p:sp>
        <p:nvSpPr>
          <p:cNvPr id="58" name="object 58"/>
          <p:cNvSpPr/>
          <p:nvPr/>
        </p:nvSpPr>
        <p:spPr>
          <a:xfrm>
            <a:off x="11386194" y="2347074"/>
            <a:ext cx="153036" cy="0"/>
          </a:xfrm>
          <a:custGeom>
            <a:avLst/>
            <a:gdLst/>
            <a:ahLst/>
            <a:cxnLst/>
            <a:rect l="l" t="t" r="r" b="b"/>
            <a:pathLst>
              <a:path w="153034">
                <a:moveTo>
                  <a:pt x="0" y="0"/>
                </a:moveTo>
                <a:lnTo>
                  <a:pt x="152971" y="0"/>
                </a:lnTo>
              </a:path>
            </a:pathLst>
          </a:custGeom>
          <a:ln w="3479">
            <a:solidFill>
              <a:srgbClr val="231F20"/>
            </a:solidFill>
          </a:ln>
        </p:spPr>
        <p:txBody>
          <a:bodyPr wrap="square" lIns="0" tIns="0" rIns="0" bIns="0" rtlCol="0"/>
          <a:lstStyle/>
          <a:p>
            <a:endParaRPr/>
          </a:p>
        </p:txBody>
      </p:sp>
      <p:sp>
        <p:nvSpPr>
          <p:cNvPr id="59" name="object 59"/>
          <p:cNvSpPr/>
          <p:nvPr/>
        </p:nvSpPr>
        <p:spPr>
          <a:xfrm>
            <a:off x="6614418" y="4032759"/>
            <a:ext cx="2449828" cy="730250"/>
          </a:xfrm>
          <a:custGeom>
            <a:avLst/>
            <a:gdLst/>
            <a:ahLst/>
            <a:cxnLst/>
            <a:rect l="l" t="t" r="r" b="b"/>
            <a:pathLst>
              <a:path w="2449829" h="730250">
                <a:moveTo>
                  <a:pt x="2338146" y="0"/>
                </a:moveTo>
                <a:lnTo>
                  <a:pt x="111099" y="0"/>
                </a:ln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2338146" y="729996"/>
                </a:lnTo>
                <a:lnTo>
                  <a:pt x="2402375" y="728260"/>
                </a:lnTo>
                <a:lnTo>
                  <a:pt x="2435358" y="716108"/>
                </a:lnTo>
                <a:lnTo>
                  <a:pt x="2447509" y="683125"/>
                </a:lnTo>
                <a:lnTo>
                  <a:pt x="2449245" y="618896"/>
                </a:lnTo>
                <a:lnTo>
                  <a:pt x="2449245" y="111099"/>
                </a:lnTo>
                <a:lnTo>
                  <a:pt x="2447509" y="46870"/>
                </a:lnTo>
                <a:lnTo>
                  <a:pt x="2435358" y="13887"/>
                </a:lnTo>
                <a:lnTo>
                  <a:pt x="2402375" y="1735"/>
                </a:lnTo>
                <a:lnTo>
                  <a:pt x="2338146" y="0"/>
                </a:lnTo>
                <a:close/>
              </a:path>
            </a:pathLst>
          </a:custGeom>
          <a:solidFill>
            <a:srgbClr val="27A7DF"/>
          </a:solidFill>
        </p:spPr>
        <p:txBody>
          <a:bodyPr wrap="square" lIns="0" tIns="0" rIns="0" bIns="0" rtlCol="0"/>
          <a:lstStyle/>
          <a:p>
            <a:endParaRPr/>
          </a:p>
        </p:txBody>
      </p:sp>
      <p:sp>
        <p:nvSpPr>
          <p:cNvPr id="60" name="object 60"/>
          <p:cNvSpPr txBox="1"/>
          <p:nvPr/>
        </p:nvSpPr>
        <p:spPr>
          <a:xfrm>
            <a:off x="7064702" y="4157863"/>
            <a:ext cx="1538605" cy="412910"/>
          </a:xfrm>
          <a:prstGeom prst="rect">
            <a:avLst/>
          </a:prstGeom>
        </p:spPr>
        <p:txBody>
          <a:bodyPr vert="horz" wrap="square" lIns="0" tIns="12677" rIns="0" bIns="0" rtlCol="0">
            <a:spAutoFit/>
          </a:bodyPr>
          <a:lstStyle/>
          <a:p>
            <a:pPr marL="12677" marR="5080" indent="427887">
              <a:spcBef>
                <a:spcPts val="101"/>
              </a:spcBef>
            </a:pPr>
            <a:r>
              <a:rPr lang="en-US" sz="1300" b="1" spc="-4" dirty="0" smtClean="0">
                <a:solidFill>
                  <a:srgbClr val="FFFFFF"/>
                </a:solidFill>
                <a:latin typeface="Calibri"/>
                <a:cs typeface="Calibri"/>
              </a:rPr>
              <a:t>Core Topic </a:t>
            </a:r>
            <a:r>
              <a:rPr sz="1300" b="1" dirty="0" smtClean="0">
                <a:solidFill>
                  <a:srgbClr val="FFFFFF"/>
                </a:solidFill>
                <a:latin typeface="Calibri"/>
                <a:cs typeface="Calibri"/>
              </a:rPr>
              <a:t>1</a:t>
            </a:r>
            <a:r>
              <a:rPr lang="en-US" sz="1300" b="1" dirty="0" smtClean="0">
                <a:solidFill>
                  <a:srgbClr val="FFFFFF"/>
                </a:solidFill>
                <a:latin typeface="Calibri"/>
                <a:cs typeface="Calibri"/>
              </a:rPr>
              <a:t>:</a:t>
            </a:r>
            <a:r>
              <a:rPr sz="1300" b="1" dirty="0" smtClean="0">
                <a:solidFill>
                  <a:srgbClr val="FFFFFF"/>
                </a:solidFill>
                <a:latin typeface="Calibri"/>
                <a:cs typeface="Calibri"/>
              </a:rPr>
              <a:t>  </a:t>
            </a:r>
            <a:r>
              <a:rPr sz="1300" b="1" spc="-4" dirty="0">
                <a:solidFill>
                  <a:srgbClr val="FFFFFF"/>
                </a:solidFill>
                <a:latin typeface="Calibri"/>
                <a:cs typeface="Calibri"/>
              </a:rPr>
              <a:t>Fundamental </a:t>
            </a:r>
            <a:r>
              <a:rPr sz="1300" b="1" dirty="0">
                <a:solidFill>
                  <a:srgbClr val="FFFFFF"/>
                </a:solidFill>
                <a:latin typeface="Calibri"/>
                <a:cs typeface="Calibri"/>
              </a:rPr>
              <a:t>Big</a:t>
            </a:r>
            <a:r>
              <a:rPr sz="1300" b="1" spc="-66" dirty="0">
                <a:solidFill>
                  <a:srgbClr val="FFFFFF"/>
                </a:solidFill>
                <a:latin typeface="Calibri"/>
                <a:cs typeface="Calibri"/>
              </a:rPr>
              <a:t> </a:t>
            </a:r>
            <a:r>
              <a:rPr sz="1300" b="1" spc="-10" dirty="0">
                <a:solidFill>
                  <a:srgbClr val="FFFFFF"/>
                </a:solidFill>
                <a:latin typeface="Calibri"/>
                <a:cs typeface="Calibri"/>
              </a:rPr>
              <a:t>Data</a:t>
            </a:r>
            <a:endParaRPr sz="1300" dirty="0">
              <a:latin typeface="Calibri"/>
              <a:cs typeface="Calibri"/>
            </a:endParaRPr>
          </a:p>
        </p:txBody>
      </p:sp>
      <p:sp>
        <p:nvSpPr>
          <p:cNvPr id="61" name="object 61"/>
          <p:cNvSpPr/>
          <p:nvPr/>
        </p:nvSpPr>
        <p:spPr>
          <a:xfrm>
            <a:off x="6614418" y="4032759"/>
            <a:ext cx="2449828" cy="730250"/>
          </a:xfrm>
          <a:custGeom>
            <a:avLst/>
            <a:gdLst/>
            <a:ahLst/>
            <a:cxnLst/>
            <a:rect l="l" t="t" r="r" b="b"/>
            <a:pathLst>
              <a:path w="2449829" h="730250">
                <a:moveTo>
                  <a:pt x="111099" y="0"/>
                </a:move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2338146" y="729996"/>
                </a:lnTo>
                <a:lnTo>
                  <a:pt x="2402375" y="728260"/>
                </a:lnTo>
                <a:lnTo>
                  <a:pt x="2435358" y="716108"/>
                </a:lnTo>
                <a:lnTo>
                  <a:pt x="2447509" y="683125"/>
                </a:lnTo>
                <a:lnTo>
                  <a:pt x="2449245" y="618896"/>
                </a:lnTo>
                <a:lnTo>
                  <a:pt x="2449245" y="111099"/>
                </a:lnTo>
                <a:lnTo>
                  <a:pt x="2447509" y="46870"/>
                </a:lnTo>
                <a:lnTo>
                  <a:pt x="2435358" y="13887"/>
                </a:lnTo>
                <a:lnTo>
                  <a:pt x="2402375" y="1735"/>
                </a:lnTo>
                <a:lnTo>
                  <a:pt x="2338146" y="0"/>
                </a:lnTo>
                <a:lnTo>
                  <a:pt x="111099" y="0"/>
                </a:lnTo>
                <a:close/>
              </a:path>
            </a:pathLst>
          </a:custGeom>
          <a:ln w="38099">
            <a:solidFill>
              <a:srgbClr val="27A7DF"/>
            </a:solidFill>
          </a:ln>
        </p:spPr>
        <p:txBody>
          <a:bodyPr wrap="square" lIns="0" tIns="0" rIns="0" bIns="0" rtlCol="0"/>
          <a:lstStyle/>
          <a:p>
            <a:endParaRPr/>
          </a:p>
        </p:txBody>
      </p:sp>
      <p:sp>
        <p:nvSpPr>
          <p:cNvPr id="62" name="object 62"/>
          <p:cNvSpPr/>
          <p:nvPr/>
        </p:nvSpPr>
        <p:spPr>
          <a:xfrm>
            <a:off x="2930404" y="3193704"/>
            <a:ext cx="2763520" cy="364490"/>
          </a:xfrm>
          <a:custGeom>
            <a:avLst/>
            <a:gdLst/>
            <a:ahLst/>
            <a:cxnLst/>
            <a:rect l="l" t="t" r="r" b="b"/>
            <a:pathLst>
              <a:path w="2763520" h="364489">
                <a:moveTo>
                  <a:pt x="2739847" y="0"/>
                </a:moveTo>
                <a:lnTo>
                  <a:pt x="23520" y="0"/>
                </a:lnTo>
                <a:lnTo>
                  <a:pt x="9922" y="367"/>
                </a:lnTo>
                <a:lnTo>
                  <a:pt x="2940" y="2940"/>
                </a:lnTo>
                <a:lnTo>
                  <a:pt x="367" y="9922"/>
                </a:lnTo>
                <a:lnTo>
                  <a:pt x="0" y="23520"/>
                </a:lnTo>
                <a:lnTo>
                  <a:pt x="0" y="340715"/>
                </a:lnTo>
                <a:lnTo>
                  <a:pt x="367" y="354313"/>
                </a:lnTo>
                <a:lnTo>
                  <a:pt x="2940" y="361295"/>
                </a:lnTo>
                <a:lnTo>
                  <a:pt x="9922" y="363868"/>
                </a:lnTo>
                <a:lnTo>
                  <a:pt x="23520" y="364236"/>
                </a:lnTo>
                <a:lnTo>
                  <a:pt x="2739847" y="364236"/>
                </a:lnTo>
                <a:lnTo>
                  <a:pt x="2753444" y="363868"/>
                </a:lnTo>
                <a:lnTo>
                  <a:pt x="2760427" y="361295"/>
                </a:lnTo>
                <a:lnTo>
                  <a:pt x="2763000" y="354313"/>
                </a:lnTo>
                <a:lnTo>
                  <a:pt x="2763367" y="340715"/>
                </a:lnTo>
                <a:lnTo>
                  <a:pt x="2763367" y="23520"/>
                </a:lnTo>
                <a:lnTo>
                  <a:pt x="2763000" y="9922"/>
                </a:lnTo>
                <a:lnTo>
                  <a:pt x="2760427" y="2940"/>
                </a:lnTo>
                <a:lnTo>
                  <a:pt x="2753444" y="367"/>
                </a:lnTo>
                <a:lnTo>
                  <a:pt x="2739847" y="0"/>
                </a:lnTo>
                <a:close/>
              </a:path>
            </a:pathLst>
          </a:custGeom>
          <a:solidFill>
            <a:srgbClr val="636466"/>
          </a:solidFill>
        </p:spPr>
        <p:txBody>
          <a:bodyPr wrap="square" lIns="0" tIns="0" rIns="0" bIns="0" rtlCol="0"/>
          <a:lstStyle/>
          <a:p>
            <a:endParaRPr/>
          </a:p>
        </p:txBody>
      </p:sp>
      <p:sp>
        <p:nvSpPr>
          <p:cNvPr id="63" name="object 63"/>
          <p:cNvSpPr txBox="1"/>
          <p:nvPr/>
        </p:nvSpPr>
        <p:spPr>
          <a:xfrm>
            <a:off x="3096957" y="3237974"/>
            <a:ext cx="2446020"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Adoption </a:t>
            </a:r>
            <a:r>
              <a:rPr sz="1300" dirty="0">
                <a:solidFill>
                  <a:srgbClr val="FFFFFF"/>
                </a:solidFill>
                <a:latin typeface="Calibri"/>
                <a:cs typeface="Calibri"/>
              </a:rPr>
              <a:t>&amp; Planning</a:t>
            </a:r>
            <a:r>
              <a:rPr sz="1300" spc="-66" dirty="0">
                <a:solidFill>
                  <a:srgbClr val="FFFFFF"/>
                </a:solidFill>
                <a:latin typeface="Calibri"/>
                <a:cs typeface="Calibri"/>
              </a:rPr>
              <a:t> </a:t>
            </a:r>
            <a:r>
              <a:rPr sz="1300" spc="-10" dirty="0">
                <a:solidFill>
                  <a:srgbClr val="FFFFFF"/>
                </a:solidFill>
                <a:latin typeface="Calibri"/>
                <a:cs typeface="Calibri"/>
              </a:rPr>
              <a:t>Considerations</a:t>
            </a:r>
            <a:endParaRPr sz="1300">
              <a:latin typeface="Calibri"/>
              <a:cs typeface="Calibri"/>
            </a:endParaRPr>
          </a:p>
        </p:txBody>
      </p:sp>
      <p:sp>
        <p:nvSpPr>
          <p:cNvPr id="64" name="object 64"/>
          <p:cNvSpPr/>
          <p:nvPr/>
        </p:nvSpPr>
        <p:spPr>
          <a:xfrm>
            <a:off x="7362236" y="687160"/>
            <a:ext cx="0" cy="1030606"/>
          </a:xfrm>
          <a:custGeom>
            <a:avLst/>
            <a:gdLst/>
            <a:ahLst/>
            <a:cxnLst/>
            <a:rect l="l" t="t" r="r" b="b"/>
            <a:pathLst>
              <a:path h="1030605">
                <a:moveTo>
                  <a:pt x="0" y="0"/>
                </a:moveTo>
                <a:lnTo>
                  <a:pt x="0" y="1030592"/>
                </a:lnTo>
              </a:path>
            </a:pathLst>
          </a:custGeom>
          <a:ln w="3479">
            <a:solidFill>
              <a:srgbClr val="231F20"/>
            </a:solidFill>
          </a:ln>
        </p:spPr>
        <p:txBody>
          <a:bodyPr wrap="square" lIns="0" tIns="0" rIns="0" bIns="0" rtlCol="0"/>
          <a:lstStyle/>
          <a:p>
            <a:endParaRPr/>
          </a:p>
        </p:txBody>
      </p:sp>
      <p:sp>
        <p:nvSpPr>
          <p:cNvPr id="65" name="object 65"/>
          <p:cNvSpPr/>
          <p:nvPr/>
        </p:nvSpPr>
        <p:spPr>
          <a:xfrm>
            <a:off x="7362896" y="685422"/>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66" name="object 66"/>
          <p:cNvSpPr/>
          <p:nvPr/>
        </p:nvSpPr>
        <p:spPr>
          <a:xfrm>
            <a:off x="7363338" y="1097086"/>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67" name="object 67"/>
          <p:cNvSpPr/>
          <p:nvPr/>
        </p:nvSpPr>
        <p:spPr>
          <a:xfrm>
            <a:off x="7362791" y="1506931"/>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68" name="object 68"/>
          <p:cNvSpPr/>
          <p:nvPr/>
        </p:nvSpPr>
        <p:spPr>
          <a:xfrm>
            <a:off x="7363780" y="888593"/>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69" name="object 69"/>
          <p:cNvSpPr/>
          <p:nvPr/>
        </p:nvSpPr>
        <p:spPr>
          <a:xfrm>
            <a:off x="7362240" y="1302318"/>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70" name="object 70"/>
          <p:cNvSpPr/>
          <p:nvPr/>
        </p:nvSpPr>
        <p:spPr>
          <a:xfrm>
            <a:off x="7363347" y="1719488"/>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71" name="object 71"/>
          <p:cNvSpPr/>
          <p:nvPr/>
        </p:nvSpPr>
        <p:spPr>
          <a:xfrm>
            <a:off x="3452867" y="1067385"/>
            <a:ext cx="0" cy="617220"/>
          </a:xfrm>
          <a:custGeom>
            <a:avLst/>
            <a:gdLst/>
            <a:ahLst/>
            <a:cxnLst/>
            <a:rect l="l" t="t" r="r" b="b"/>
            <a:pathLst>
              <a:path h="617219">
                <a:moveTo>
                  <a:pt x="0" y="0"/>
                </a:moveTo>
                <a:lnTo>
                  <a:pt x="0" y="616902"/>
                </a:lnTo>
              </a:path>
            </a:pathLst>
          </a:custGeom>
          <a:ln w="3479">
            <a:solidFill>
              <a:srgbClr val="231F20"/>
            </a:solidFill>
          </a:ln>
        </p:spPr>
        <p:txBody>
          <a:bodyPr wrap="square" lIns="0" tIns="0" rIns="0" bIns="0" rtlCol="0"/>
          <a:lstStyle/>
          <a:p>
            <a:endParaRPr/>
          </a:p>
        </p:txBody>
      </p:sp>
      <p:sp>
        <p:nvSpPr>
          <p:cNvPr id="72" name="object 72"/>
          <p:cNvSpPr/>
          <p:nvPr/>
        </p:nvSpPr>
        <p:spPr>
          <a:xfrm>
            <a:off x="3339228" y="1065645"/>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73" name="object 73"/>
          <p:cNvSpPr/>
          <p:nvPr/>
        </p:nvSpPr>
        <p:spPr>
          <a:xfrm>
            <a:off x="3339670" y="1477306"/>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74" name="object 74"/>
          <p:cNvSpPr/>
          <p:nvPr/>
        </p:nvSpPr>
        <p:spPr>
          <a:xfrm>
            <a:off x="3340112" y="1268818"/>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sp>
        <p:nvSpPr>
          <p:cNvPr id="75" name="object 75"/>
          <p:cNvSpPr/>
          <p:nvPr/>
        </p:nvSpPr>
        <p:spPr>
          <a:xfrm>
            <a:off x="3339227" y="168428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76" name="object 76"/>
          <p:cNvSpPr/>
          <p:nvPr/>
        </p:nvSpPr>
        <p:spPr>
          <a:xfrm>
            <a:off x="3455537" y="1379875"/>
            <a:ext cx="140335" cy="0"/>
          </a:xfrm>
          <a:custGeom>
            <a:avLst/>
            <a:gdLst/>
            <a:ahLst/>
            <a:cxnLst/>
            <a:rect l="l" t="t" r="r" b="b"/>
            <a:pathLst>
              <a:path w="140335">
                <a:moveTo>
                  <a:pt x="0" y="0"/>
                </a:moveTo>
                <a:lnTo>
                  <a:pt x="140271" y="0"/>
                </a:lnTo>
              </a:path>
            </a:pathLst>
          </a:custGeom>
          <a:ln w="3479">
            <a:solidFill>
              <a:srgbClr val="231F20"/>
            </a:solidFill>
          </a:ln>
        </p:spPr>
        <p:txBody>
          <a:bodyPr wrap="square" lIns="0" tIns="0" rIns="0" bIns="0" rtlCol="0"/>
          <a:lstStyle/>
          <a:p>
            <a:endParaRPr/>
          </a:p>
        </p:txBody>
      </p:sp>
      <p:sp>
        <p:nvSpPr>
          <p:cNvPr id="77" name="object 77"/>
          <p:cNvSpPr/>
          <p:nvPr/>
        </p:nvSpPr>
        <p:spPr>
          <a:xfrm>
            <a:off x="2780512" y="2578671"/>
            <a:ext cx="0" cy="2068195"/>
          </a:xfrm>
          <a:custGeom>
            <a:avLst/>
            <a:gdLst/>
            <a:ahLst/>
            <a:cxnLst/>
            <a:rect l="l" t="t" r="r" b="b"/>
            <a:pathLst>
              <a:path h="2068195">
                <a:moveTo>
                  <a:pt x="0" y="0"/>
                </a:moveTo>
                <a:lnTo>
                  <a:pt x="0" y="2068144"/>
                </a:lnTo>
              </a:path>
            </a:pathLst>
          </a:custGeom>
          <a:ln w="3479">
            <a:solidFill>
              <a:srgbClr val="231F20"/>
            </a:solidFill>
          </a:ln>
        </p:spPr>
        <p:txBody>
          <a:bodyPr wrap="square" lIns="0" tIns="0" rIns="0" bIns="0" rtlCol="0"/>
          <a:lstStyle/>
          <a:p>
            <a:endParaRPr/>
          </a:p>
        </p:txBody>
      </p:sp>
      <p:sp>
        <p:nvSpPr>
          <p:cNvPr id="78" name="object 78"/>
          <p:cNvSpPr/>
          <p:nvPr/>
        </p:nvSpPr>
        <p:spPr>
          <a:xfrm>
            <a:off x="2670410" y="257854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79" name="object 79"/>
          <p:cNvSpPr/>
          <p:nvPr/>
        </p:nvSpPr>
        <p:spPr>
          <a:xfrm>
            <a:off x="2670856" y="299020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0" name="object 80"/>
          <p:cNvSpPr/>
          <p:nvPr/>
        </p:nvSpPr>
        <p:spPr>
          <a:xfrm>
            <a:off x="2670301" y="3400052"/>
            <a:ext cx="260350" cy="0"/>
          </a:xfrm>
          <a:custGeom>
            <a:avLst/>
            <a:gdLst/>
            <a:ahLst/>
            <a:cxnLst/>
            <a:rect l="l" t="t" r="r" b="b"/>
            <a:pathLst>
              <a:path w="260350">
                <a:moveTo>
                  <a:pt x="0" y="0"/>
                </a:moveTo>
                <a:lnTo>
                  <a:pt x="260108" y="0"/>
                </a:lnTo>
              </a:path>
            </a:pathLst>
          </a:custGeom>
          <a:ln w="3479">
            <a:solidFill>
              <a:srgbClr val="231F20"/>
            </a:solidFill>
          </a:ln>
        </p:spPr>
        <p:txBody>
          <a:bodyPr wrap="square" lIns="0" tIns="0" rIns="0" bIns="0" rtlCol="0"/>
          <a:lstStyle/>
          <a:p>
            <a:endParaRPr/>
          </a:p>
        </p:txBody>
      </p:sp>
      <p:sp>
        <p:nvSpPr>
          <p:cNvPr id="81" name="object 81"/>
          <p:cNvSpPr/>
          <p:nvPr/>
        </p:nvSpPr>
        <p:spPr>
          <a:xfrm>
            <a:off x="2671292" y="2781715"/>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sp>
        <p:nvSpPr>
          <p:cNvPr id="82" name="object 82"/>
          <p:cNvSpPr/>
          <p:nvPr/>
        </p:nvSpPr>
        <p:spPr>
          <a:xfrm>
            <a:off x="2669750" y="319544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83" name="object 83"/>
          <p:cNvSpPr/>
          <p:nvPr/>
        </p:nvSpPr>
        <p:spPr>
          <a:xfrm>
            <a:off x="2670859" y="3612608"/>
            <a:ext cx="110491" cy="0"/>
          </a:xfrm>
          <a:custGeom>
            <a:avLst/>
            <a:gdLst/>
            <a:ahLst/>
            <a:cxnLst/>
            <a:rect l="l" t="t" r="r" b="b"/>
            <a:pathLst>
              <a:path w="110489">
                <a:moveTo>
                  <a:pt x="0" y="0"/>
                </a:moveTo>
                <a:lnTo>
                  <a:pt x="110210" y="0"/>
                </a:lnTo>
              </a:path>
            </a:pathLst>
          </a:custGeom>
          <a:ln w="3479">
            <a:solidFill>
              <a:srgbClr val="231F20"/>
            </a:solidFill>
          </a:ln>
        </p:spPr>
        <p:txBody>
          <a:bodyPr wrap="square" lIns="0" tIns="0" rIns="0" bIns="0" rtlCol="0"/>
          <a:lstStyle/>
          <a:p>
            <a:endParaRPr/>
          </a:p>
        </p:txBody>
      </p:sp>
      <p:sp>
        <p:nvSpPr>
          <p:cNvPr id="84" name="object 84"/>
          <p:cNvSpPr/>
          <p:nvPr/>
        </p:nvSpPr>
        <p:spPr>
          <a:xfrm>
            <a:off x="2669343" y="3825165"/>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5" name="object 85"/>
          <p:cNvSpPr/>
          <p:nvPr/>
        </p:nvSpPr>
        <p:spPr>
          <a:xfrm>
            <a:off x="2669791" y="4236829"/>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6" name="object 86"/>
          <p:cNvSpPr/>
          <p:nvPr/>
        </p:nvSpPr>
        <p:spPr>
          <a:xfrm>
            <a:off x="2670227" y="4028336"/>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sp>
        <p:nvSpPr>
          <p:cNvPr id="87" name="object 87"/>
          <p:cNvSpPr/>
          <p:nvPr/>
        </p:nvSpPr>
        <p:spPr>
          <a:xfrm>
            <a:off x="2993379" y="5508189"/>
            <a:ext cx="0" cy="838835"/>
          </a:xfrm>
          <a:custGeom>
            <a:avLst/>
            <a:gdLst/>
            <a:ahLst/>
            <a:cxnLst/>
            <a:rect l="l" t="t" r="r" b="b"/>
            <a:pathLst>
              <a:path h="838835">
                <a:moveTo>
                  <a:pt x="0" y="0"/>
                </a:moveTo>
                <a:lnTo>
                  <a:pt x="0" y="838428"/>
                </a:lnTo>
              </a:path>
            </a:pathLst>
          </a:custGeom>
          <a:ln w="3479">
            <a:solidFill>
              <a:srgbClr val="231F20"/>
            </a:solidFill>
          </a:ln>
        </p:spPr>
        <p:txBody>
          <a:bodyPr wrap="square" lIns="0" tIns="0" rIns="0" bIns="0" rtlCol="0"/>
          <a:lstStyle/>
          <a:p>
            <a:endParaRPr/>
          </a:p>
        </p:txBody>
      </p:sp>
      <p:sp>
        <p:nvSpPr>
          <p:cNvPr id="88" name="object 88"/>
          <p:cNvSpPr/>
          <p:nvPr/>
        </p:nvSpPr>
        <p:spPr>
          <a:xfrm>
            <a:off x="2883724" y="5509862"/>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9" name="object 89"/>
          <p:cNvSpPr/>
          <p:nvPr/>
        </p:nvSpPr>
        <p:spPr>
          <a:xfrm>
            <a:off x="2883169" y="5919707"/>
            <a:ext cx="260350" cy="0"/>
          </a:xfrm>
          <a:custGeom>
            <a:avLst/>
            <a:gdLst/>
            <a:ahLst/>
            <a:cxnLst/>
            <a:rect l="l" t="t" r="r" b="b"/>
            <a:pathLst>
              <a:path w="260350">
                <a:moveTo>
                  <a:pt x="0" y="0"/>
                </a:moveTo>
                <a:lnTo>
                  <a:pt x="260108" y="0"/>
                </a:lnTo>
              </a:path>
            </a:pathLst>
          </a:custGeom>
          <a:ln w="3479">
            <a:solidFill>
              <a:srgbClr val="231F20"/>
            </a:solidFill>
          </a:ln>
        </p:spPr>
        <p:txBody>
          <a:bodyPr wrap="square" lIns="0" tIns="0" rIns="0" bIns="0" rtlCol="0"/>
          <a:lstStyle/>
          <a:p>
            <a:endParaRPr/>
          </a:p>
        </p:txBody>
      </p:sp>
      <p:sp>
        <p:nvSpPr>
          <p:cNvPr id="90" name="object 90"/>
          <p:cNvSpPr/>
          <p:nvPr/>
        </p:nvSpPr>
        <p:spPr>
          <a:xfrm>
            <a:off x="2882621" y="5715093"/>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91" name="object 91"/>
          <p:cNvSpPr/>
          <p:nvPr/>
        </p:nvSpPr>
        <p:spPr>
          <a:xfrm>
            <a:off x="2883728" y="6132262"/>
            <a:ext cx="110491" cy="0"/>
          </a:xfrm>
          <a:custGeom>
            <a:avLst/>
            <a:gdLst/>
            <a:ahLst/>
            <a:cxnLst/>
            <a:rect l="l" t="t" r="r" b="b"/>
            <a:pathLst>
              <a:path w="110489">
                <a:moveTo>
                  <a:pt x="0" y="0"/>
                </a:moveTo>
                <a:lnTo>
                  <a:pt x="110210" y="0"/>
                </a:lnTo>
              </a:path>
            </a:pathLst>
          </a:custGeom>
          <a:ln w="3479">
            <a:solidFill>
              <a:srgbClr val="231F20"/>
            </a:solidFill>
          </a:ln>
        </p:spPr>
        <p:txBody>
          <a:bodyPr wrap="square" lIns="0" tIns="0" rIns="0" bIns="0" rtlCol="0"/>
          <a:lstStyle/>
          <a:p>
            <a:endParaRPr/>
          </a:p>
        </p:txBody>
      </p:sp>
      <p:sp>
        <p:nvSpPr>
          <p:cNvPr id="92" name="object 92"/>
          <p:cNvSpPr/>
          <p:nvPr/>
        </p:nvSpPr>
        <p:spPr>
          <a:xfrm>
            <a:off x="2882211" y="634481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93" name="object 93"/>
          <p:cNvSpPr/>
          <p:nvPr/>
        </p:nvSpPr>
        <p:spPr>
          <a:xfrm>
            <a:off x="3376739" y="7138402"/>
            <a:ext cx="0" cy="838835"/>
          </a:xfrm>
          <a:custGeom>
            <a:avLst/>
            <a:gdLst/>
            <a:ahLst/>
            <a:cxnLst/>
            <a:rect l="l" t="t" r="r" b="b"/>
            <a:pathLst>
              <a:path h="838834">
                <a:moveTo>
                  <a:pt x="0" y="0"/>
                </a:moveTo>
                <a:lnTo>
                  <a:pt x="0" y="838428"/>
                </a:lnTo>
              </a:path>
            </a:pathLst>
          </a:custGeom>
          <a:ln w="3479">
            <a:solidFill>
              <a:srgbClr val="231F20"/>
            </a:solidFill>
          </a:ln>
        </p:spPr>
        <p:txBody>
          <a:bodyPr wrap="square" lIns="0" tIns="0" rIns="0" bIns="0" rtlCol="0"/>
          <a:lstStyle/>
          <a:p>
            <a:endParaRPr/>
          </a:p>
        </p:txBody>
      </p:sp>
      <p:sp>
        <p:nvSpPr>
          <p:cNvPr id="94" name="object 94"/>
          <p:cNvSpPr/>
          <p:nvPr/>
        </p:nvSpPr>
        <p:spPr>
          <a:xfrm>
            <a:off x="3267086" y="714007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95" name="object 95"/>
          <p:cNvSpPr/>
          <p:nvPr/>
        </p:nvSpPr>
        <p:spPr>
          <a:xfrm>
            <a:off x="3266529" y="7549919"/>
            <a:ext cx="247648" cy="0"/>
          </a:xfrm>
          <a:custGeom>
            <a:avLst/>
            <a:gdLst/>
            <a:ahLst/>
            <a:cxnLst/>
            <a:rect l="l" t="t" r="r" b="b"/>
            <a:pathLst>
              <a:path w="247650">
                <a:moveTo>
                  <a:pt x="0" y="0"/>
                </a:moveTo>
                <a:lnTo>
                  <a:pt x="247408" y="0"/>
                </a:lnTo>
              </a:path>
            </a:pathLst>
          </a:custGeom>
          <a:ln w="3479">
            <a:solidFill>
              <a:srgbClr val="231F20"/>
            </a:solidFill>
          </a:ln>
        </p:spPr>
        <p:txBody>
          <a:bodyPr wrap="square" lIns="0" tIns="0" rIns="0" bIns="0" rtlCol="0"/>
          <a:lstStyle/>
          <a:p>
            <a:endParaRPr/>
          </a:p>
        </p:txBody>
      </p:sp>
      <p:sp>
        <p:nvSpPr>
          <p:cNvPr id="96" name="object 96"/>
          <p:cNvSpPr/>
          <p:nvPr/>
        </p:nvSpPr>
        <p:spPr>
          <a:xfrm>
            <a:off x="3265979" y="734531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97" name="object 97"/>
          <p:cNvSpPr/>
          <p:nvPr/>
        </p:nvSpPr>
        <p:spPr>
          <a:xfrm>
            <a:off x="3267089" y="7762476"/>
            <a:ext cx="110491" cy="0"/>
          </a:xfrm>
          <a:custGeom>
            <a:avLst/>
            <a:gdLst/>
            <a:ahLst/>
            <a:cxnLst/>
            <a:rect l="l" t="t" r="r" b="b"/>
            <a:pathLst>
              <a:path w="110489">
                <a:moveTo>
                  <a:pt x="0" y="0"/>
                </a:moveTo>
                <a:lnTo>
                  <a:pt x="110210" y="0"/>
                </a:lnTo>
              </a:path>
            </a:pathLst>
          </a:custGeom>
          <a:ln w="3479">
            <a:solidFill>
              <a:srgbClr val="231F20"/>
            </a:solidFill>
          </a:ln>
        </p:spPr>
        <p:txBody>
          <a:bodyPr wrap="square" lIns="0" tIns="0" rIns="0" bIns="0" rtlCol="0"/>
          <a:lstStyle/>
          <a:p>
            <a:endParaRPr/>
          </a:p>
        </p:txBody>
      </p:sp>
      <p:sp>
        <p:nvSpPr>
          <p:cNvPr id="98" name="object 98"/>
          <p:cNvSpPr/>
          <p:nvPr/>
        </p:nvSpPr>
        <p:spPr>
          <a:xfrm>
            <a:off x="3265573" y="7975031"/>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99" name="object 99"/>
          <p:cNvSpPr/>
          <p:nvPr/>
        </p:nvSpPr>
        <p:spPr>
          <a:xfrm>
            <a:off x="8121041" y="8218897"/>
            <a:ext cx="0" cy="827404"/>
          </a:xfrm>
          <a:custGeom>
            <a:avLst/>
            <a:gdLst/>
            <a:ahLst/>
            <a:cxnLst/>
            <a:rect l="l" t="t" r="r" b="b"/>
            <a:pathLst>
              <a:path h="827404">
                <a:moveTo>
                  <a:pt x="0" y="0"/>
                </a:moveTo>
                <a:lnTo>
                  <a:pt x="0" y="827392"/>
                </a:lnTo>
              </a:path>
            </a:pathLst>
          </a:custGeom>
          <a:ln w="3479">
            <a:solidFill>
              <a:srgbClr val="231F20"/>
            </a:solidFill>
          </a:ln>
        </p:spPr>
        <p:txBody>
          <a:bodyPr wrap="square" lIns="0" tIns="0" rIns="0" bIns="0" rtlCol="0"/>
          <a:lstStyle/>
          <a:p>
            <a:endParaRPr/>
          </a:p>
        </p:txBody>
      </p:sp>
      <p:sp>
        <p:nvSpPr>
          <p:cNvPr id="100" name="object 100"/>
          <p:cNvSpPr/>
          <p:nvPr/>
        </p:nvSpPr>
        <p:spPr>
          <a:xfrm>
            <a:off x="8121702" y="8217157"/>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01" name="object 101"/>
          <p:cNvSpPr/>
          <p:nvPr/>
        </p:nvSpPr>
        <p:spPr>
          <a:xfrm>
            <a:off x="7918947" y="8628822"/>
            <a:ext cx="312418" cy="0"/>
          </a:xfrm>
          <a:custGeom>
            <a:avLst/>
            <a:gdLst/>
            <a:ahLst/>
            <a:cxnLst/>
            <a:rect l="l" t="t" r="r" b="b"/>
            <a:pathLst>
              <a:path w="312420">
                <a:moveTo>
                  <a:pt x="0" y="0"/>
                </a:moveTo>
                <a:lnTo>
                  <a:pt x="311950" y="0"/>
                </a:lnTo>
              </a:path>
            </a:pathLst>
          </a:custGeom>
          <a:ln w="3479">
            <a:solidFill>
              <a:srgbClr val="231F20"/>
            </a:solidFill>
          </a:ln>
        </p:spPr>
        <p:txBody>
          <a:bodyPr wrap="square" lIns="0" tIns="0" rIns="0" bIns="0" rtlCol="0"/>
          <a:lstStyle/>
          <a:p>
            <a:endParaRPr/>
          </a:p>
        </p:txBody>
      </p:sp>
      <p:sp>
        <p:nvSpPr>
          <p:cNvPr id="102" name="object 102"/>
          <p:cNvSpPr/>
          <p:nvPr/>
        </p:nvSpPr>
        <p:spPr>
          <a:xfrm>
            <a:off x="8124841" y="9044546"/>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103" name="object 103"/>
          <p:cNvSpPr/>
          <p:nvPr/>
        </p:nvSpPr>
        <p:spPr>
          <a:xfrm>
            <a:off x="8122584" y="8420330"/>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104" name="object 104"/>
          <p:cNvSpPr/>
          <p:nvPr/>
        </p:nvSpPr>
        <p:spPr>
          <a:xfrm>
            <a:off x="8121043" y="8834055"/>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05" name="object 105"/>
          <p:cNvSpPr/>
          <p:nvPr/>
        </p:nvSpPr>
        <p:spPr>
          <a:xfrm>
            <a:off x="13591951" y="5840242"/>
            <a:ext cx="0" cy="617220"/>
          </a:xfrm>
          <a:custGeom>
            <a:avLst/>
            <a:gdLst/>
            <a:ahLst/>
            <a:cxnLst/>
            <a:rect l="l" t="t" r="r" b="b"/>
            <a:pathLst>
              <a:path h="617220">
                <a:moveTo>
                  <a:pt x="0" y="0"/>
                </a:moveTo>
                <a:lnTo>
                  <a:pt x="0" y="616902"/>
                </a:lnTo>
              </a:path>
            </a:pathLst>
          </a:custGeom>
          <a:ln w="3479">
            <a:solidFill>
              <a:srgbClr val="231F20"/>
            </a:solidFill>
          </a:ln>
        </p:spPr>
        <p:txBody>
          <a:bodyPr wrap="square" lIns="0" tIns="0" rIns="0" bIns="0" rtlCol="0"/>
          <a:lstStyle/>
          <a:p>
            <a:endParaRPr/>
          </a:p>
        </p:txBody>
      </p:sp>
      <p:sp>
        <p:nvSpPr>
          <p:cNvPr id="106" name="object 106"/>
          <p:cNvSpPr/>
          <p:nvPr/>
        </p:nvSpPr>
        <p:spPr>
          <a:xfrm>
            <a:off x="13592614" y="583850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07" name="object 107"/>
          <p:cNvSpPr/>
          <p:nvPr/>
        </p:nvSpPr>
        <p:spPr>
          <a:xfrm>
            <a:off x="13593056" y="6250169"/>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08" name="object 108"/>
          <p:cNvSpPr/>
          <p:nvPr/>
        </p:nvSpPr>
        <p:spPr>
          <a:xfrm>
            <a:off x="13593492" y="6041678"/>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109" name="object 109"/>
          <p:cNvSpPr/>
          <p:nvPr/>
        </p:nvSpPr>
        <p:spPr>
          <a:xfrm>
            <a:off x="13591958" y="645540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10" name="object 110"/>
          <p:cNvSpPr/>
          <p:nvPr/>
        </p:nvSpPr>
        <p:spPr>
          <a:xfrm>
            <a:off x="13495068" y="4802784"/>
            <a:ext cx="0" cy="201932"/>
          </a:xfrm>
          <a:custGeom>
            <a:avLst/>
            <a:gdLst/>
            <a:ahLst/>
            <a:cxnLst/>
            <a:rect l="l" t="t" r="r" b="b"/>
            <a:pathLst>
              <a:path h="201929">
                <a:moveTo>
                  <a:pt x="0" y="0"/>
                </a:moveTo>
                <a:lnTo>
                  <a:pt x="0" y="201752"/>
                </a:lnTo>
              </a:path>
            </a:pathLst>
          </a:custGeom>
          <a:ln w="3479">
            <a:solidFill>
              <a:srgbClr val="231F20"/>
            </a:solidFill>
          </a:ln>
        </p:spPr>
        <p:txBody>
          <a:bodyPr wrap="square" lIns="0" tIns="0" rIns="0" bIns="0" rtlCol="0"/>
          <a:lstStyle/>
          <a:p>
            <a:endParaRPr/>
          </a:p>
        </p:txBody>
      </p:sp>
      <p:sp>
        <p:nvSpPr>
          <p:cNvPr id="111" name="object 111"/>
          <p:cNvSpPr/>
          <p:nvPr/>
        </p:nvSpPr>
        <p:spPr>
          <a:xfrm>
            <a:off x="13496807" y="480104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12" name="object 112"/>
          <p:cNvSpPr/>
          <p:nvPr/>
        </p:nvSpPr>
        <p:spPr>
          <a:xfrm>
            <a:off x="13495075" y="5006279"/>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13" name="object 113"/>
          <p:cNvSpPr/>
          <p:nvPr/>
        </p:nvSpPr>
        <p:spPr>
          <a:xfrm>
            <a:off x="12348426" y="3572489"/>
            <a:ext cx="0" cy="410846"/>
          </a:xfrm>
          <a:custGeom>
            <a:avLst/>
            <a:gdLst/>
            <a:ahLst/>
            <a:cxnLst/>
            <a:rect l="l" t="t" r="r" b="b"/>
            <a:pathLst>
              <a:path h="410845">
                <a:moveTo>
                  <a:pt x="0" y="0"/>
                </a:moveTo>
                <a:lnTo>
                  <a:pt x="0" y="410248"/>
                </a:lnTo>
              </a:path>
            </a:pathLst>
          </a:custGeom>
          <a:ln w="3479">
            <a:solidFill>
              <a:srgbClr val="231F20"/>
            </a:solidFill>
          </a:ln>
        </p:spPr>
        <p:txBody>
          <a:bodyPr wrap="square" lIns="0" tIns="0" rIns="0" bIns="0" rtlCol="0"/>
          <a:lstStyle/>
          <a:p>
            <a:endParaRPr/>
          </a:p>
        </p:txBody>
      </p:sp>
      <p:sp>
        <p:nvSpPr>
          <p:cNvPr id="114" name="object 114"/>
          <p:cNvSpPr/>
          <p:nvPr/>
        </p:nvSpPr>
        <p:spPr>
          <a:xfrm>
            <a:off x="12349970" y="3570745"/>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115" name="object 115"/>
          <p:cNvSpPr/>
          <p:nvPr/>
        </p:nvSpPr>
        <p:spPr>
          <a:xfrm>
            <a:off x="12348428" y="398447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16" name="object 116"/>
          <p:cNvSpPr/>
          <p:nvPr/>
        </p:nvSpPr>
        <p:spPr>
          <a:xfrm>
            <a:off x="12221518" y="3775086"/>
            <a:ext cx="241300" cy="0"/>
          </a:xfrm>
          <a:custGeom>
            <a:avLst/>
            <a:gdLst/>
            <a:ahLst/>
            <a:cxnLst/>
            <a:rect l="l" t="t" r="r" b="b"/>
            <a:pathLst>
              <a:path w="241300">
                <a:moveTo>
                  <a:pt x="0" y="0"/>
                </a:moveTo>
                <a:lnTo>
                  <a:pt x="240919" y="0"/>
                </a:lnTo>
              </a:path>
            </a:pathLst>
          </a:custGeom>
          <a:ln w="3479">
            <a:solidFill>
              <a:srgbClr val="231F20"/>
            </a:solidFill>
          </a:ln>
        </p:spPr>
        <p:txBody>
          <a:bodyPr wrap="square" lIns="0" tIns="0" rIns="0" bIns="0" rtlCol="0"/>
          <a:lstStyle/>
          <a:p>
            <a:endParaRPr/>
          </a:p>
        </p:txBody>
      </p:sp>
      <p:sp>
        <p:nvSpPr>
          <p:cNvPr id="117" name="object 117"/>
          <p:cNvSpPr/>
          <p:nvPr/>
        </p:nvSpPr>
        <p:spPr>
          <a:xfrm>
            <a:off x="12103580" y="7321094"/>
            <a:ext cx="113030" cy="0"/>
          </a:xfrm>
          <a:custGeom>
            <a:avLst/>
            <a:gdLst/>
            <a:ahLst/>
            <a:cxnLst/>
            <a:rect l="l" t="t" r="r" b="b"/>
            <a:pathLst>
              <a:path w="113029">
                <a:moveTo>
                  <a:pt x="0" y="0"/>
                </a:moveTo>
                <a:lnTo>
                  <a:pt x="112471" y="0"/>
                </a:lnTo>
              </a:path>
            </a:pathLst>
          </a:custGeom>
          <a:ln w="3479">
            <a:solidFill>
              <a:srgbClr val="231F20"/>
            </a:solidFill>
          </a:ln>
        </p:spPr>
        <p:txBody>
          <a:bodyPr wrap="square" lIns="0" tIns="0" rIns="0" bIns="0" rtlCol="0"/>
          <a:lstStyle/>
          <a:p>
            <a:endParaRPr/>
          </a:p>
        </p:txBody>
      </p:sp>
      <p:sp>
        <p:nvSpPr>
          <p:cNvPr id="118" name="object 118"/>
          <p:cNvSpPr/>
          <p:nvPr/>
        </p:nvSpPr>
        <p:spPr>
          <a:xfrm>
            <a:off x="12217790" y="7215727"/>
            <a:ext cx="0" cy="201932"/>
          </a:xfrm>
          <a:custGeom>
            <a:avLst/>
            <a:gdLst/>
            <a:ahLst/>
            <a:cxnLst/>
            <a:rect l="l" t="t" r="r" b="b"/>
            <a:pathLst>
              <a:path h="201929">
                <a:moveTo>
                  <a:pt x="0" y="0"/>
                </a:moveTo>
                <a:lnTo>
                  <a:pt x="0" y="201752"/>
                </a:lnTo>
              </a:path>
            </a:pathLst>
          </a:custGeom>
          <a:ln w="3479">
            <a:solidFill>
              <a:srgbClr val="231F20"/>
            </a:solidFill>
          </a:ln>
        </p:spPr>
        <p:txBody>
          <a:bodyPr wrap="square" lIns="0" tIns="0" rIns="0" bIns="0" rtlCol="0"/>
          <a:lstStyle/>
          <a:p>
            <a:endParaRPr/>
          </a:p>
        </p:txBody>
      </p:sp>
      <p:sp>
        <p:nvSpPr>
          <p:cNvPr id="119" name="object 119"/>
          <p:cNvSpPr/>
          <p:nvPr/>
        </p:nvSpPr>
        <p:spPr>
          <a:xfrm>
            <a:off x="12219531" y="721398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20" name="object 120"/>
          <p:cNvSpPr/>
          <p:nvPr/>
        </p:nvSpPr>
        <p:spPr>
          <a:xfrm>
            <a:off x="12217797" y="741922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21" name="object 121"/>
          <p:cNvSpPr/>
          <p:nvPr/>
        </p:nvSpPr>
        <p:spPr>
          <a:xfrm>
            <a:off x="11436738" y="7319519"/>
            <a:ext cx="232410" cy="0"/>
          </a:xfrm>
          <a:custGeom>
            <a:avLst/>
            <a:gdLst/>
            <a:ahLst/>
            <a:cxnLst/>
            <a:rect l="l" t="t" r="r" b="b"/>
            <a:pathLst>
              <a:path w="232409">
                <a:moveTo>
                  <a:pt x="0" y="0"/>
                </a:moveTo>
                <a:lnTo>
                  <a:pt x="232143" y="0"/>
                </a:lnTo>
              </a:path>
            </a:pathLst>
          </a:custGeom>
          <a:ln w="3479">
            <a:solidFill>
              <a:srgbClr val="231F20"/>
            </a:solidFill>
          </a:ln>
        </p:spPr>
        <p:txBody>
          <a:bodyPr wrap="square" lIns="0" tIns="0" rIns="0" bIns="0" rtlCol="0"/>
          <a:lstStyle/>
          <a:p>
            <a:endParaRPr/>
          </a:p>
        </p:txBody>
      </p:sp>
      <p:sp>
        <p:nvSpPr>
          <p:cNvPr id="122" name="object 122"/>
          <p:cNvSpPr txBox="1"/>
          <p:nvPr/>
        </p:nvSpPr>
        <p:spPr>
          <a:xfrm>
            <a:off x="11704444" y="7184864"/>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latin typeface="Calibri"/>
              <a:cs typeface="Calibri"/>
            </a:endParaRPr>
          </a:p>
        </p:txBody>
      </p:sp>
      <p:sp>
        <p:nvSpPr>
          <p:cNvPr id="123" name="object 123"/>
          <p:cNvSpPr/>
          <p:nvPr/>
        </p:nvSpPr>
        <p:spPr>
          <a:xfrm>
            <a:off x="9657386" y="7127868"/>
            <a:ext cx="1786255" cy="377825"/>
          </a:xfrm>
          <a:custGeom>
            <a:avLst/>
            <a:gdLst/>
            <a:ahLst/>
            <a:cxnLst/>
            <a:rect l="l" t="t" r="r" b="b"/>
            <a:pathLst>
              <a:path w="1786254" h="377825">
                <a:moveTo>
                  <a:pt x="1762277" y="0"/>
                </a:moveTo>
                <a:lnTo>
                  <a:pt x="23520" y="0"/>
                </a:lnTo>
                <a:lnTo>
                  <a:pt x="9922" y="367"/>
                </a:lnTo>
                <a:lnTo>
                  <a:pt x="2940" y="2940"/>
                </a:lnTo>
                <a:lnTo>
                  <a:pt x="367" y="9922"/>
                </a:lnTo>
                <a:lnTo>
                  <a:pt x="0" y="23520"/>
                </a:lnTo>
                <a:lnTo>
                  <a:pt x="0" y="353961"/>
                </a:lnTo>
                <a:lnTo>
                  <a:pt x="367" y="367559"/>
                </a:lnTo>
                <a:lnTo>
                  <a:pt x="2940" y="374542"/>
                </a:lnTo>
                <a:lnTo>
                  <a:pt x="9922" y="377114"/>
                </a:lnTo>
                <a:lnTo>
                  <a:pt x="23520" y="377482"/>
                </a:lnTo>
                <a:lnTo>
                  <a:pt x="1762277" y="377482"/>
                </a:lnTo>
                <a:lnTo>
                  <a:pt x="1775875" y="377114"/>
                </a:lnTo>
                <a:lnTo>
                  <a:pt x="1782857" y="374542"/>
                </a:lnTo>
                <a:lnTo>
                  <a:pt x="1785430" y="367559"/>
                </a:lnTo>
                <a:lnTo>
                  <a:pt x="1785797" y="353961"/>
                </a:lnTo>
                <a:lnTo>
                  <a:pt x="1785797" y="23520"/>
                </a:lnTo>
                <a:lnTo>
                  <a:pt x="1785430" y="9922"/>
                </a:lnTo>
                <a:lnTo>
                  <a:pt x="1782857" y="2940"/>
                </a:lnTo>
                <a:lnTo>
                  <a:pt x="1775875" y="367"/>
                </a:lnTo>
                <a:lnTo>
                  <a:pt x="1762277" y="0"/>
                </a:lnTo>
                <a:close/>
              </a:path>
            </a:pathLst>
          </a:custGeom>
          <a:solidFill>
            <a:srgbClr val="636466"/>
          </a:solidFill>
        </p:spPr>
        <p:txBody>
          <a:bodyPr wrap="square" lIns="0" tIns="0" rIns="0" bIns="0" rtlCol="0"/>
          <a:lstStyle/>
          <a:p>
            <a:endParaRPr/>
          </a:p>
        </p:txBody>
      </p:sp>
      <p:sp>
        <p:nvSpPr>
          <p:cNvPr id="124" name="object 124"/>
          <p:cNvSpPr txBox="1"/>
          <p:nvPr/>
        </p:nvSpPr>
        <p:spPr>
          <a:xfrm>
            <a:off x="9849414" y="7181691"/>
            <a:ext cx="1414782"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Business</a:t>
            </a:r>
            <a:r>
              <a:rPr sz="1300" spc="-75" dirty="0">
                <a:solidFill>
                  <a:srgbClr val="FFFFFF"/>
                </a:solidFill>
                <a:latin typeface="Calibri"/>
                <a:cs typeface="Calibri"/>
              </a:rPr>
              <a:t> </a:t>
            </a:r>
            <a:r>
              <a:rPr sz="1300" spc="-4" dirty="0">
                <a:solidFill>
                  <a:srgbClr val="FFFFFF"/>
                </a:solidFill>
                <a:latin typeface="Calibri"/>
                <a:cs typeface="Calibri"/>
              </a:rPr>
              <a:t>Intelligence</a:t>
            </a:r>
            <a:endParaRPr sz="1300">
              <a:latin typeface="Calibri"/>
              <a:cs typeface="Calibri"/>
            </a:endParaRPr>
          </a:p>
        </p:txBody>
      </p:sp>
      <p:sp>
        <p:nvSpPr>
          <p:cNvPr id="125" name="object 125"/>
          <p:cNvSpPr/>
          <p:nvPr/>
        </p:nvSpPr>
        <p:spPr>
          <a:xfrm>
            <a:off x="2671700" y="4648493"/>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26" name="object 126"/>
          <p:cNvSpPr/>
          <p:nvPr/>
        </p:nvSpPr>
        <p:spPr>
          <a:xfrm>
            <a:off x="2672142" y="4440000"/>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pic>
        <p:nvPicPr>
          <p:cNvPr id="129" name="Picture 128"/>
          <p:cNvPicPr>
            <a:picLocks noChangeAspect="1"/>
          </p:cNvPicPr>
          <p:nvPr/>
        </p:nvPicPr>
        <p:blipFill>
          <a:blip r:embed="rId2"/>
          <a:stretch>
            <a:fillRect/>
          </a:stretch>
        </p:blipFill>
        <p:spPr>
          <a:xfrm>
            <a:off x="13716000" y="304800"/>
            <a:ext cx="1270000" cy="952500"/>
          </a:xfrm>
          <a:prstGeom prst="rect">
            <a:avLst/>
          </a:prstGeom>
        </p:spPr>
      </p:pic>
      <p:cxnSp>
        <p:nvCxnSpPr>
          <p:cNvPr id="130" name="Straight Connector 129"/>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20" name="Rectangle 19"/>
          <p:cNvSpPr/>
          <p:nvPr/>
        </p:nvSpPr>
        <p:spPr>
          <a:xfrm>
            <a:off x="12192000" y="8915400"/>
            <a:ext cx="2826221" cy="384721"/>
          </a:xfrm>
          <a:prstGeom prst="rect">
            <a:avLst/>
          </a:prstGeom>
        </p:spPr>
        <p:txBody>
          <a:bodyPr wrap="none">
            <a:spAutoFit/>
          </a:bodyPr>
          <a:lstStyle/>
          <a:p>
            <a:r>
              <a:rPr lang="en-US" dirty="0" smtClean="0"/>
              <a:t>Source: </a:t>
            </a:r>
            <a:r>
              <a:rPr lang="en-US" dirty="0" err="1" smtClean="0"/>
              <a:t>www.arcitura.com</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397199" y="4457699"/>
            <a:ext cx="3197226" cy="730250"/>
          </a:xfrm>
          <a:custGeom>
            <a:avLst/>
            <a:gdLst/>
            <a:ahLst/>
            <a:cxnLst/>
            <a:rect l="l" t="t" r="r" b="b"/>
            <a:pathLst>
              <a:path w="3197225" h="730250">
                <a:moveTo>
                  <a:pt x="3051746" y="0"/>
                </a:moveTo>
                <a:lnTo>
                  <a:pt x="145008" y="0"/>
                </a:lnTo>
                <a:lnTo>
                  <a:pt x="61175" y="1735"/>
                </a:lnTo>
                <a:lnTo>
                  <a:pt x="18126" y="13887"/>
                </a:lnTo>
                <a:lnTo>
                  <a:pt x="2265" y="46870"/>
                </a:lnTo>
                <a:lnTo>
                  <a:pt x="0" y="111099"/>
                </a:lnTo>
                <a:lnTo>
                  <a:pt x="0" y="618896"/>
                </a:lnTo>
                <a:lnTo>
                  <a:pt x="2265" y="683125"/>
                </a:lnTo>
                <a:lnTo>
                  <a:pt x="18126" y="716108"/>
                </a:lnTo>
                <a:lnTo>
                  <a:pt x="61175" y="728260"/>
                </a:lnTo>
                <a:lnTo>
                  <a:pt x="145008" y="729996"/>
                </a:lnTo>
                <a:lnTo>
                  <a:pt x="3051746" y="729996"/>
                </a:lnTo>
                <a:lnTo>
                  <a:pt x="3135579" y="728260"/>
                </a:lnTo>
                <a:lnTo>
                  <a:pt x="3178629" y="716108"/>
                </a:lnTo>
                <a:lnTo>
                  <a:pt x="3194489" y="683125"/>
                </a:lnTo>
                <a:lnTo>
                  <a:pt x="3196755" y="618896"/>
                </a:lnTo>
                <a:lnTo>
                  <a:pt x="3196755" y="111099"/>
                </a:lnTo>
                <a:lnTo>
                  <a:pt x="3194489" y="46870"/>
                </a:lnTo>
                <a:lnTo>
                  <a:pt x="3178629" y="13887"/>
                </a:lnTo>
                <a:lnTo>
                  <a:pt x="3135579" y="1735"/>
                </a:lnTo>
                <a:lnTo>
                  <a:pt x="3051746" y="0"/>
                </a:lnTo>
                <a:close/>
              </a:path>
            </a:pathLst>
          </a:custGeom>
          <a:solidFill>
            <a:srgbClr val="27A7DF"/>
          </a:solidFill>
        </p:spPr>
        <p:txBody>
          <a:bodyPr wrap="square" lIns="0" tIns="0" rIns="0" bIns="0" rtlCol="0"/>
          <a:lstStyle/>
          <a:p>
            <a:endParaRPr>
              <a:solidFill>
                <a:prstClr val="black"/>
              </a:solidFill>
              <a:latin typeface="Calibri"/>
            </a:endParaRPr>
          </a:p>
        </p:txBody>
      </p:sp>
      <p:sp>
        <p:nvSpPr>
          <p:cNvPr id="4" name="object 4"/>
          <p:cNvSpPr/>
          <p:nvPr/>
        </p:nvSpPr>
        <p:spPr>
          <a:xfrm>
            <a:off x="6397199" y="4457699"/>
            <a:ext cx="3197226" cy="730250"/>
          </a:xfrm>
          <a:custGeom>
            <a:avLst/>
            <a:gdLst/>
            <a:ahLst/>
            <a:cxnLst/>
            <a:rect l="l" t="t" r="r" b="b"/>
            <a:pathLst>
              <a:path w="3197225" h="730250">
                <a:moveTo>
                  <a:pt x="145008" y="0"/>
                </a:moveTo>
                <a:lnTo>
                  <a:pt x="61175" y="1735"/>
                </a:lnTo>
                <a:lnTo>
                  <a:pt x="18126" y="13887"/>
                </a:lnTo>
                <a:lnTo>
                  <a:pt x="2265" y="46870"/>
                </a:lnTo>
                <a:lnTo>
                  <a:pt x="0" y="111099"/>
                </a:lnTo>
                <a:lnTo>
                  <a:pt x="0" y="618896"/>
                </a:lnTo>
                <a:lnTo>
                  <a:pt x="2265" y="683125"/>
                </a:lnTo>
                <a:lnTo>
                  <a:pt x="18126" y="716108"/>
                </a:lnTo>
                <a:lnTo>
                  <a:pt x="61175" y="728260"/>
                </a:lnTo>
                <a:lnTo>
                  <a:pt x="145008" y="729996"/>
                </a:lnTo>
                <a:lnTo>
                  <a:pt x="3051746" y="729996"/>
                </a:lnTo>
                <a:lnTo>
                  <a:pt x="3135579" y="728260"/>
                </a:lnTo>
                <a:lnTo>
                  <a:pt x="3178629" y="716108"/>
                </a:lnTo>
                <a:lnTo>
                  <a:pt x="3194489" y="683125"/>
                </a:lnTo>
                <a:lnTo>
                  <a:pt x="3196755" y="618896"/>
                </a:lnTo>
                <a:lnTo>
                  <a:pt x="3196755" y="111099"/>
                </a:lnTo>
                <a:lnTo>
                  <a:pt x="3194489" y="46870"/>
                </a:lnTo>
                <a:lnTo>
                  <a:pt x="3178629" y="13887"/>
                </a:lnTo>
                <a:lnTo>
                  <a:pt x="3135579" y="1735"/>
                </a:lnTo>
                <a:lnTo>
                  <a:pt x="3051746" y="0"/>
                </a:lnTo>
                <a:lnTo>
                  <a:pt x="145008" y="0"/>
                </a:lnTo>
                <a:close/>
              </a:path>
            </a:pathLst>
          </a:custGeom>
          <a:ln w="38100">
            <a:solidFill>
              <a:srgbClr val="27A7DF"/>
            </a:solidFill>
          </a:ln>
        </p:spPr>
        <p:txBody>
          <a:bodyPr wrap="square" lIns="0" tIns="0" rIns="0" bIns="0" rtlCol="0"/>
          <a:lstStyle/>
          <a:p>
            <a:endParaRPr>
              <a:solidFill>
                <a:prstClr val="black"/>
              </a:solidFill>
              <a:latin typeface="Calibri"/>
            </a:endParaRPr>
          </a:p>
        </p:txBody>
      </p:sp>
      <p:sp>
        <p:nvSpPr>
          <p:cNvPr id="6" name="object 6"/>
          <p:cNvSpPr txBox="1"/>
          <p:nvPr/>
        </p:nvSpPr>
        <p:spPr>
          <a:xfrm>
            <a:off x="6416304" y="4476761"/>
            <a:ext cx="3159125" cy="544766"/>
          </a:xfrm>
          <a:prstGeom prst="rect">
            <a:avLst/>
          </a:prstGeom>
          <a:solidFill>
            <a:srgbClr val="27A7DF"/>
          </a:solidFill>
        </p:spPr>
        <p:txBody>
          <a:bodyPr vert="horz" wrap="square" lIns="0" tIns="143257" rIns="0" bIns="0" rtlCol="0">
            <a:spAutoFit/>
          </a:bodyPr>
          <a:lstStyle/>
          <a:p>
            <a:pPr marL="6348" algn="ctr">
              <a:spcBef>
                <a:spcPts val="1130"/>
              </a:spcBef>
            </a:pPr>
            <a:r>
              <a:rPr lang="en-US" sz="1300" b="1" spc="-4" dirty="0" smtClean="0">
                <a:solidFill>
                  <a:srgbClr val="FFFFFF"/>
                </a:solidFill>
                <a:latin typeface="Calibri"/>
                <a:cs typeface="Calibri"/>
              </a:rPr>
              <a:t>Core Topic </a:t>
            </a:r>
            <a:r>
              <a:rPr sz="1300" b="1" dirty="0" smtClean="0">
                <a:solidFill>
                  <a:srgbClr val="FFFFFF"/>
                </a:solidFill>
                <a:latin typeface="Calibri"/>
                <a:cs typeface="Calibri"/>
              </a:rPr>
              <a:t>2</a:t>
            </a:r>
            <a:r>
              <a:rPr lang="en-US" sz="1300" b="1" dirty="0" smtClean="0">
                <a:solidFill>
                  <a:srgbClr val="FFFFFF"/>
                </a:solidFill>
                <a:latin typeface="Calibri"/>
                <a:cs typeface="Calibri"/>
              </a:rPr>
              <a:t>:</a:t>
            </a:r>
            <a:endParaRPr sz="1300" dirty="0">
              <a:solidFill>
                <a:prstClr val="black"/>
              </a:solidFill>
              <a:latin typeface="Calibri"/>
              <a:cs typeface="Calibri"/>
            </a:endParaRPr>
          </a:p>
          <a:p>
            <a:pPr marL="5080" algn="ctr"/>
            <a:r>
              <a:rPr sz="1300" b="1" dirty="0">
                <a:solidFill>
                  <a:srgbClr val="FFFFFF"/>
                </a:solidFill>
                <a:latin typeface="Calibri"/>
                <a:cs typeface="Calibri"/>
              </a:rPr>
              <a:t>Big </a:t>
            </a:r>
            <a:r>
              <a:rPr sz="1300" b="1" spc="-10" dirty="0">
                <a:solidFill>
                  <a:srgbClr val="FFFFFF"/>
                </a:solidFill>
                <a:latin typeface="Calibri"/>
                <a:cs typeface="Calibri"/>
              </a:rPr>
              <a:t>Data </a:t>
            </a:r>
            <a:r>
              <a:rPr sz="1300" b="1" spc="-4" dirty="0">
                <a:solidFill>
                  <a:srgbClr val="FFFFFF"/>
                </a:solidFill>
                <a:latin typeface="Calibri"/>
                <a:cs typeface="Calibri"/>
              </a:rPr>
              <a:t>Analysis </a:t>
            </a:r>
            <a:r>
              <a:rPr sz="1300" b="1" dirty="0">
                <a:solidFill>
                  <a:srgbClr val="FFFFFF"/>
                </a:solidFill>
                <a:latin typeface="Calibri"/>
                <a:cs typeface="Calibri"/>
              </a:rPr>
              <a:t>&amp; </a:t>
            </a:r>
            <a:r>
              <a:rPr sz="1300" b="1" spc="-22" dirty="0">
                <a:solidFill>
                  <a:srgbClr val="FFFFFF"/>
                </a:solidFill>
                <a:latin typeface="Calibri"/>
                <a:cs typeface="Calibri"/>
              </a:rPr>
              <a:t>Technology</a:t>
            </a:r>
            <a:r>
              <a:rPr sz="1300" b="1" spc="-10" dirty="0">
                <a:solidFill>
                  <a:srgbClr val="FFFFFF"/>
                </a:solidFill>
                <a:latin typeface="Calibri"/>
                <a:cs typeface="Calibri"/>
              </a:rPr>
              <a:t> </a:t>
            </a:r>
            <a:r>
              <a:rPr sz="1300" b="1" spc="-4" dirty="0">
                <a:solidFill>
                  <a:srgbClr val="FFFFFF"/>
                </a:solidFill>
                <a:latin typeface="Calibri"/>
                <a:cs typeface="Calibri"/>
              </a:rPr>
              <a:t>Concepts</a:t>
            </a:r>
            <a:endParaRPr sz="1300" dirty="0">
              <a:solidFill>
                <a:prstClr val="black"/>
              </a:solidFill>
              <a:latin typeface="Calibri"/>
              <a:cs typeface="Calibri"/>
            </a:endParaRPr>
          </a:p>
        </p:txBody>
      </p:sp>
      <p:sp>
        <p:nvSpPr>
          <p:cNvPr id="7" name="object 7"/>
          <p:cNvSpPr/>
          <p:nvPr/>
        </p:nvSpPr>
        <p:spPr>
          <a:xfrm>
            <a:off x="5503559" y="6333236"/>
            <a:ext cx="2200274" cy="364490"/>
          </a:xfrm>
          <a:custGeom>
            <a:avLst/>
            <a:gdLst/>
            <a:ahLst/>
            <a:cxnLst/>
            <a:rect l="l" t="t" r="r" b="b"/>
            <a:pathLst>
              <a:path w="2200275" h="364490">
                <a:moveTo>
                  <a:pt x="2176525" y="0"/>
                </a:moveTo>
                <a:lnTo>
                  <a:pt x="23520" y="0"/>
                </a:lnTo>
                <a:lnTo>
                  <a:pt x="9922" y="367"/>
                </a:lnTo>
                <a:lnTo>
                  <a:pt x="2940" y="2940"/>
                </a:lnTo>
                <a:lnTo>
                  <a:pt x="367" y="9922"/>
                </a:lnTo>
                <a:lnTo>
                  <a:pt x="0" y="23520"/>
                </a:lnTo>
                <a:lnTo>
                  <a:pt x="0" y="340512"/>
                </a:lnTo>
                <a:lnTo>
                  <a:pt x="367" y="354110"/>
                </a:lnTo>
                <a:lnTo>
                  <a:pt x="2940" y="361092"/>
                </a:lnTo>
                <a:lnTo>
                  <a:pt x="9922" y="363665"/>
                </a:lnTo>
                <a:lnTo>
                  <a:pt x="23520" y="364032"/>
                </a:lnTo>
                <a:lnTo>
                  <a:pt x="2176525" y="364032"/>
                </a:lnTo>
                <a:lnTo>
                  <a:pt x="2190123" y="363665"/>
                </a:lnTo>
                <a:lnTo>
                  <a:pt x="2197106" y="361092"/>
                </a:lnTo>
                <a:lnTo>
                  <a:pt x="2199678" y="354110"/>
                </a:lnTo>
                <a:lnTo>
                  <a:pt x="2200046" y="340512"/>
                </a:lnTo>
                <a:lnTo>
                  <a:pt x="2200046" y="23520"/>
                </a:lnTo>
                <a:lnTo>
                  <a:pt x="2199678" y="9922"/>
                </a:lnTo>
                <a:lnTo>
                  <a:pt x="2197106" y="2940"/>
                </a:lnTo>
                <a:lnTo>
                  <a:pt x="2190123" y="367"/>
                </a:lnTo>
                <a:lnTo>
                  <a:pt x="2176525"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8" name="object 8"/>
          <p:cNvSpPr txBox="1"/>
          <p:nvPr/>
        </p:nvSpPr>
        <p:spPr>
          <a:xfrm>
            <a:off x="5622895" y="6386548"/>
            <a:ext cx="1944370"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 </a:t>
            </a:r>
            <a:r>
              <a:rPr sz="1300" spc="-4" dirty="0">
                <a:solidFill>
                  <a:srgbClr val="FFFFFF"/>
                </a:solidFill>
                <a:latin typeface="Calibri"/>
                <a:cs typeface="Calibri"/>
              </a:rPr>
              <a:t>Analysis</a:t>
            </a:r>
            <a:r>
              <a:rPr sz="1300" spc="-50" dirty="0">
                <a:solidFill>
                  <a:srgbClr val="FFFFFF"/>
                </a:solidFill>
                <a:latin typeface="Calibri"/>
                <a:cs typeface="Calibri"/>
              </a:rPr>
              <a:t> </a:t>
            </a:r>
            <a:r>
              <a:rPr sz="1300" spc="-14" dirty="0">
                <a:solidFill>
                  <a:srgbClr val="FFFFFF"/>
                </a:solidFill>
                <a:latin typeface="Calibri"/>
                <a:cs typeface="Calibri"/>
              </a:rPr>
              <a:t>Techniques</a:t>
            </a:r>
            <a:endParaRPr sz="1300">
              <a:solidFill>
                <a:prstClr val="black"/>
              </a:solidFill>
              <a:latin typeface="Calibri"/>
              <a:cs typeface="Calibri"/>
            </a:endParaRPr>
          </a:p>
        </p:txBody>
      </p:sp>
      <p:sp>
        <p:nvSpPr>
          <p:cNvPr id="9" name="object 9"/>
          <p:cNvSpPr/>
          <p:nvPr/>
        </p:nvSpPr>
        <p:spPr>
          <a:xfrm>
            <a:off x="5347906" y="5443437"/>
            <a:ext cx="0" cy="2378710"/>
          </a:xfrm>
          <a:custGeom>
            <a:avLst/>
            <a:gdLst/>
            <a:ahLst/>
            <a:cxnLst/>
            <a:rect l="l" t="t" r="r" b="b"/>
            <a:pathLst>
              <a:path h="2378709">
                <a:moveTo>
                  <a:pt x="0" y="0"/>
                </a:moveTo>
                <a:lnTo>
                  <a:pt x="0" y="2378163"/>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10" name="object 10"/>
          <p:cNvSpPr/>
          <p:nvPr/>
        </p:nvSpPr>
        <p:spPr>
          <a:xfrm>
            <a:off x="5211222" y="5445175"/>
            <a:ext cx="137161" cy="0"/>
          </a:xfrm>
          <a:custGeom>
            <a:avLst/>
            <a:gdLst/>
            <a:ahLst/>
            <a:cxnLst/>
            <a:rect l="l" t="t" r="r" b="b"/>
            <a:pathLst>
              <a:path w="137160">
                <a:moveTo>
                  <a:pt x="137160"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11" name="object 11"/>
          <p:cNvSpPr/>
          <p:nvPr/>
        </p:nvSpPr>
        <p:spPr>
          <a:xfrm>
            <a:off x="5212061" y="7819859"/>
            <a:ext cx="135255" cy="0"/>
          </a:xfrm>
          <a:custGeom>
            <a:avLst/>
            <a:gdLst/>
            <a:ahLst/>
            <a:cxnLst/>
            <a:rect l="l" t="t" r="r" b="b"/>
            <a:pathLst>
              <a:path w="135254">
                <a:moveTo>
                  <a:pt x="134861"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12" name="object 12"/>
          <p:cNvSpPr/>
          <p:nvPr/>
        </p:nvSpPr>
        <p:spPr>
          <a:xfrm>
            <a:off x="5210299" y="6113253"/>
            <a:ext cx="138429" cy="0"/>
          </a:xfrm>
          <a:custGeom>
            <a:avLst/>
            <a:gdLst/>
            <a:ahLst/>
            <a:cxnLst/>
            <a:rect l="l" t="t" r="r" b="b"/>
            <a:pathLst>
              <a:path w="138429">
                <a:moveTo>
                  <a:pt x="138061"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13" name="object 13"/>
          <p:cNvSpPr/>
          <p:nvPr/>
        </p:nvSpPr>
        <p:spPr>
          <a:xfrm>
            <a:off x="5209396" y="6923746"/>
            <a:ext cx="139065" cy="0"/>
          </a:xfrm>
          <a:custGeom>
            <a:avLst/>
            <a:gdLst/>
            <a:ahLst/>
            <a:cxnLst/>
            <a:rect l="l" t="t" r="r" b="b"/>
            <a:pathLst>
              <a:path w="139064">
                <a:moveTo>
                  <a:pt x="138988"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14" name="object 14"/>
          <p:cNvSpPr/>
          <p:nvPr/>
        </p:nvSpPr>
        <p:spPr>
          <a:xfrm>
            <a:off x="3561961" y="5443042"/>
            <a:ext cx="393700" cy="0"/>
          </a:xfrm>
          <a:custGeom>
            <a:avLst/>
            <a:gdLst/>
            <a:ahLst/>
            <a:cxnLst/>
            <a:rect l="l" t="t" r="r" b="b"/>
            <a:pathLst>
              <a:path w="393700">
                <a:moveTo>
                  <a:pt x="393331"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15" name="object 15"/>
          <p:cNvSpPr/>
          <p:nvPr/>
        </p:nvSpPr>
        <p:spPr>
          <a:xfrm>
            <a:off x="2911167" y="2407640"/>
            <a:ext cx="198756" cy="0"/>
          </a:xfrm>
          <a:custGeom>
            <a:avLst/>
            <a:gdLst/>
            <a:ahLst/>
            <a:cxnLst/>
            <a:rect l="l" t="t" r="r" b="b"/>
            <a:pathLst>
              <a:path w="198755">
                <a:moveTo>
                  <a:pt x="198628"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16" name="object 16"/>
          <p:cNvSpPr/>
          <p:nvPr/>
        </p:nvSpPr>
        <p:spPr>
          <a:xfrm>
            <a:off x="3561962" y="6113442"/>
            <a:ext cx="324487" cy="0"/>
          </a:xfrm>
          <a:custGeom>
            <a:avLst/>
            <a:gdLst/>
            <a:ahLst/>
            <a:cxnLst/>
            <a:rect l="l" t="t" r="r" b="b"/>
            <a:pathLst>
              <a:path w="324485">
                <a:moveTo>
                  <a:pt x="324243"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17" name="object 17"/>
          <p:cNvSpPr txBox="1"/>
          <p:nvPr/>
        </p:nvSpPr>
        <p:spPr>
          <a:xfrm>
            <a:off x="4003281" y="5321528"/>
            <a:ext cx="1148080" cy="182078"/>
          </a:xfrm>
          <a:prstGeom prst="rect">
            <a:avLst/>
          </a:prstGeom>
        </p:spPr>
        <p:txBody>
          <a:bodyPr vert="horz" wrap="square" lIns="0" tIns="12677" rIns="0" bIns="0" rtlCol="0">
            <a:spAutoFit/>
          </a:bodyPr>
          <a:lstStyle/>
          <a:p>
            <a:pPr marL="12677">
              <a:spcBef>
                <a:spcPts val="101"/>
              </a:spcBef>
            </a:pPr>
            <a:r>
              <a:rPr sz="1100" spc="-10" dirty="0">
                <a:solidFill>
                  <a:srgbClr val="231F20"/>
                </a:solidFill>
                <a:latin typeface="Calibri"/>
                <a:cs typeface="Calibri"/>
              </a:rPr>
              <a:t>Statistical</a:t>
            </a:r>
            <a:r>
              <a:rPr sz="1100" spc="-85" dirty="0">
                <a:solidFill>
                  <a:srgbClr val="231F20"/>
                </a:solidFill>
                <a:latin typeface="Calibri"/>
                <a:cs typeface="Calibri"/>
              </a:rPr>
              <a:t> </a:t>
            </a:r>
            <a:r>
              <a:rPr sz="1100" spc="-4" dirty="0">
                <a:solidFill>
                  <a:srgbClr val="231F20"/>
                </a:solidFill>
                <a:latin typeface="Calibri"/>
                <a:cs typeface="Calibri"/>
              </a:rPr>
              <a:t>Analysis</a:t>
            </a:r>
            <a:endParaRPr sz="1100">
              <a:solidFill>
                <a:prstClr val="black"/>
              </a:solidFill>
              <a:latin typeface="Calibri"/>
              <a:cs typeface="Calibri"/>
            </a:endParaRPr>
          </a:p>
        </p:txBody>
      </p:sp>
      <p:sp>
        <p:nvSpPr>
          <p:cNvPr id="18" name="object 18"/>
          <p:cNvSpPr txBox="1"/>
          <p:nvPr/>
        </p:nvSpPr>
        <p:spPr>
          <a:xfrm>
            <a:off x="4014280" y="5984252"/>
            <a:ext cx="1126490" cy="182078"/>
          </a:xfrm>
          <a:prstGeom prst="rect">
            <a:avLst/>
          </a:prstGeom>
        </p:spPr>
        <p:txBody>
          <a:bodyPr vert="horz" wrap="square" lIns="0" tIns="12677" rIns="0" bIns="0" rtlCol="0">
            <a:spAutoFit/>
          </a:bodyPr>
          <a:lstStyle/>
          <a:p>
            <a:pPr marL="12677">
              <a:spcBef>
                <a:spcPts val="101"/>
              </a:spcBef>
            </a:pPr>
            <a:r>
              <a:rPr sz="1100" spc="-10" dirty="0">
                <a:solidFill>
                  <a:srgbClr val="231F20"/>
                </a:solidFill>
                <a:latin typeface="Calibri"/>
                <a:cs typeface="Calibri"/>
              </a:rPr>
              <a:t>Semantic</a:t>
            </a:r>
            <a:r>
              <a:rPr sz="1100" spc="-70" dirty="0">
                <a:solidFill>
                  <a:srgbClr val="231F20"/>
                </a:solidFill>
                <a:latin typeface="Calibri"/>
                <a:cs typeface="Calibri"/>
              </a:rPr>
              <a:t> </a:t>
            </a:r>
            <a:r>
              <a:rPr sz="1100" spc="-4" dirty="0">
                <a:solidFill>
                  <a:srgbClr val="231F20"/>
                </a:solidFill>
                <a:latin typeface="Calibri"/>
                <a:cs typeface="Calibri"/>
              </a:rPr>
              <a:t>Analysis</a:t>
            </a:r>
            <a:endParaRPr sz="1100">
              <a:solidFill>
                <a:prstClr val="black"/>
              </a:solidFill>
              <a:latin typeface="Calibri"/>
              <a:cs typeface="Calibri"/>
            </a:endParaRPr>
          </a:p>
        </p:txBody>
      </p:sp>
      <p:sp>
        <p:nvSpPr>
          <p:cNvPr id="19" name="object 19"/>
          <p:cNvSpPr txBox="1"/>
          <p:nvPr/>
        </p:nvSpPr>
        <p:spPr>
          <a:xfrm>
            <a:off x="4009348" y="6780479"/>
            <a:ext cx="1131569" cy="182078"/>
          </a:xfrm>
          <a:prstGeom prst="rect">
            <a:avLst/>
          </a:prstGeom>
        </p:spPr>
        <p:txBody>
          <a:bodyPr vert="horz" wrap="square" lIns="0" tIns="12677" rIns="0" bIns="0" rtlCol="0">
            <a:spAutoFit/>
          </a:bodyPr>
          <a:lstStyle/>
          <a:p>
            <a:pPr marL="12677">
              <a:spcBef>
                <a:spcPts val="101"/>
              </a:spcBef>
            </a:pPr>
            <a:r>
              <a:rPr sz="1100" dirty="0">
                <a:solidFill>
                  <a:srgbClr val="231F20"/>
                </a:solidFill>
                <a:latin typeface="Calibri"/>
                <a:cs typeface="Calibri"/>
              </a:rPr>
              <a:t>Machine</a:t>
            </a:r>
            <a:r>
              <a:rPr sz="1100" spc="-106" dirty="0">
                <a:solidFill>
                  <a:srgbClr val="231F20"/>
                </a:solidFill>
                <a:latin typeface="Calibri"/>
                <a:cs typeface="Calibri"/>
              </a:rPr>
              <a:t> </a:t>
            </a:r>
            <a:r>
              <a:rPr sz="1100" spc="-4" dirty="0">
                <a:solidFill>
                  <a:srgbClr val="231F20"/>
                </a:solidFill>
                <a:latin typeface="Calibri"/>
                <a:cs typeface="Calibri"/>
              </a:rPr>
              <a:t>Learning</a:t>
            </a:r>
            <a:endParaRPr sz="1100">
              <a:solidFill>
                <a:prstClr val="black"/>
              </a:solidFill>
              <a:latin typeface="Calibri"/>
              <a:cs typeface="Calibri"/>
            </a:endParaRPr>
          </a:p>
        </p:txBody>
      </p:sp>
      <p:sp>
        <p:nvSpPr>
          <p:cNvPr id="20" name="object 20"/>
          <p:cNvSpPr txBox="1"/>
          <p:nvPr/>
        </p:nvSpPr>
        <p:spPr>
          <a:xfrm>
            <a:off x="4220288" y="7692943"/>
            <a:ext cx="927100" cy="182078"/>
          </a:xfrm>
          <a:prstGeom prst="rect">
            <a:avLst/>
          </a:prstGeom>
        </p:spPr>
        <p:txBody>
          <a:bodyPr vert="horz" wrap="square" lIns="0" tIns="12677" rIns="0" bIns="0" rtlCol="0">
            <a:spAutoFit/>
          </a:bodyPr>
          <a:lstStyle/>
          <a:p>
            <a:pPr marL="12677">
              <a:spcBef>
                <a:spcPts val="101"/>
              </a:spcBef>
            </a:pPr>
            <a:r>
              <a:rPr sz="1100" spc="-4" dirty="0">
                <a:solidFill>
                  <a:srgbClr val="231F20"/>
                </a:solidFill>
                <a:latin typeface="Calibri"/>
                <a:cs typeface="Calibri"/>
              </a:rPr>
              <a:t>Visual</a:t>
            </a:r>
            <a:r>
              <a:rPr sz="1100" spc="-85" dirty="0">
                <a:solidFill>
                  <a:srgbClr val="231F20"/>
                </a:solidFill>
                <a:latin typeface="Calibri"/>
                <a:cs typeface="Calibri"/>
              </a:rPr>
              <a:t> </a:t>
            </a:r>
            <a:r>
              <a:rPr sz="1100" spc="-4" dirty="0">
                <a:solidFill>
                  <a:srgbClr val="231F20"/>
                </a:solidFill>
                <a:latin typeface="Calibri"/>
                <a:cs typeface="Calibri"/>
              </a:rPr>
              <a:t>Analysis</a:t>
            </a:r>
            <a:endParaRPr sz="1100">
              <a:solidFill>
                <a:prstClr val="black"/>
              </a:solidFill>
              <a:latin typeface="Calibri"/>
              <a:cs typeface="Calibri"/>
            </a:endParaRPr>
          </a:p>
        </p:txBody>
      </p:sp>
      <p:sp>
        <p:nvSpPr>
          <p:cNvPr id="21" name="object 21"/>
          <p:cNvSpPr txBox="1"/>
          <p:nvPr/>
        </p:nvSpPr>
        <p:spPr>
          <a:xfrm>
            <a:off x="1609814" y="5074660"/>
            <a:ext cx="1798320" cy="2899921"/>
          </a:xfrm>
          <a:prstGeom prst="rect">
            <a:avLst/>
          </a:prstGeom>
        </p:spPr>
        <p:txBody>
          <a:bodyPr vert="horz" wrap="square" lIns="0" tIns="12677" rIns="0" bIns="0" rtlCol="0">
            <a:spAutoFit/>
          </a:bodyPr>
          <a:lstStyle/>
          <a:p>
            <a:pPr marL="1089033" marR="5080" indent="-2541" algn="just">
              <a:lnSpc>
                <a:spcPct val="114900"/>
              </a:lnSpc>
              <a:spcBef>
                <a:spcPts val="101"/>
              </a:spcBef>
            </a:pPr>
            <a:r>
              <a:rPr sz="1100" dirty="0">
                <a:solidFill>
                  <a:srgbClr val="231F20"/>
                </a:solidFill>
                <a:latin typeface="Calibri"/>
                <a:cs typeface="Calibri"/>
              </a:rPr>
              <a:t>A/B</a:t>
            </a:r>
            <a:r>
              <a:rPr sz="1100" spc="-70" dirty="0">
                <a:solidFill>
                  <a:srgbClr val="231F20"/>
                </a:solidFill>
                <a:latin typeface="Calibri"/>
                <a:cs typeface="Calibri"/>
              </a:rPr>
              <a:t> </a:t>
            </a:r>
            <a:r>
              <a:rPr sz="1100" spc="-24" dirty="0">
                <a:solidFill>
                  <a:srgbClr val="231F20"/>
                </a:solidFill>
                <a:latin typeface="Calibri"/>
                <a:cs typeface="Calibri"/>
              </a:rPr>
              <a:t>Testing  </a:t>
            </a:r>
            <a:r>
              <a:rPr sz="1100" spc="-4" dirty="0">
                <a:solidFill>
                  <a:srgbClr val="231F20"/>
                </a:solidFill>
                <a:latin typeface="Calibri"/>
                <a:cs typeface="Calibri"/>
              </a:rPr>
              <a:t>Cor</a:t>
            </a:r>
            <a:r>
              <a:rPr sz="1100" spc="-22" dirty="0">
                <a:solidFill>
                  <a:srgbClr val="231F20"/>
                </a:solidFill>
                <a:latin typeface="Calibri"/>
                <a:cs typeface="Calibri"/>
              </a:rPr>
              <a:t>r</a:t>
            </a:r>
            <a:r>
              <a:rPr sz="1100" dirty="0">
                <a:solidFill>
                  <a:srgbClr val="231F20"/>
                </a:solidFill>
                <a:latin typeface="Calibri"/>
                <a:cs typeface="Calibri"/>
              </a:rPr>
              <a:t>el</a:t>
            </a:r>
            <a:r>
              <a:rPr sz="1100" spc="-14" dirty="0">
                <a:solidFill>
                  <a:srgbClr val="231F20"/>
                </a:solidFill>
                <a:latin typeface="Calibri"/>
                <a:cs typeface="Calibri"/>
              </a:rPr>
              <a:t>a</a:t>
            </a:r>
            <a:r>
              <a:rPr sz="1100" spc="-10" dirty="0">
                <a:solidFill>
                  <a:srgbClr val="231F20"/>
                </a:solidFill>
                <a:latin typeface="Calibri"/>
                <a:cs typeface="Calibri"/>
              </a:rPr>
              <a:t>tion  </a:t>
            </a:r>
            <a:r>
              <a:rPr sz="1100" spc="-4" dirty="0">
                <a:solidFill>
                  <a:srgbClr val="231F20"/>
                </a:solidFill>
                <a:latin typeface="Calibri"/>
                <a:cs typeface="Calibri"/>
              </a:rPr>
              <a:t>Regression</a:t>
            </a:r>
            <a:endParaRPr sz="1100">
              <a:solidFill>
                <a:prstClr val="black"/>
              </a:solidFill>
              <a:latin typeface="Calibri"/>
              <a:cs typeface="Calibri"/>
            </a:endParaRPr>
          </a:p>
          <a:p>
            <a:pPr marR="5713" algn="r">
              <a:spcBef>
                <a:spcPts val="682"/>
              </a:spcBef>
            </a:pPr>
            <a:r>
              <a:rPr sz="1100" spc="-10" dirty="0">
                <a:solidFill>
                  <a:srgbClr val="231F20"/>
                </a:solidFill>
                <a:latin typeface="Calibri"/>
                <a:cs typeface="Calibri"/>
              </a:rPr>
              <a:t>Natural </a:t>
            </a:r>
            <a:r>
              <a:rPr sz="1100" spc="-4" dirty="0">
                <a:solidFill>
                  <a:srgbClr val="231F20"/>
                </a:solidFill>
                <a:latin typeface="Calibri"/>
                <a:cs typeface="Calibri"/>
              </a:rPr>
              <a:t>Language</a:t>
            </a:r>
            <a:r>
              <a:rPr sz="1100" spc="-30" dirty="0">
                <a:solidFill>
                  <a:srgbClr val="231F20"/>
                </a:solidFill>
                <a:latin typeface="Calibri"/>
                <a:cs typeface="Calibri"/>
              </a:rPr>
              <a:t> </a:t>
            </a:r>
            <a:r>
              <a:rPr sz="1100" spc="-10" dirty="0">
                <a:solidFill>
                  <a:srgbClr val="231F20"/>
                </a:solidFill>
                <a:latin typeface="Calibri"/>
                <a:cs typeface="Calibri"/>
              </a:rPr>
              <a:t>Processing</a:t>
            </a:r>
            <a:endParaRPr sz="1100">
              <a:solidFill>
                <a:prstClr val="black"/>
              </a:solidFill>
              <a:latin typeface="Calibri"/>
              <a:cs typeface="Calibri"/>
            </a:endParaRPr>
          </a:p>
          <a:p>
            <a:pPr marL="941974" marR="5080" indent="-327723" algn="r">
              <a:lnSpc>
                <a:spcPct val="114900"/>
              </a:lnSpc>
            </a:pPr>
            <a:r>
              <a:rPr sz="1100" spc="-10" dirty="0">
                <a:solidFill>
                  <a:srgbClr val="231F20"/>
                </a:solidFill>
                <a:latin typeface="Calibri"/>
                <a:cs typeface="Calibri"/>
              </a:rPr>
              <a:t>Sentiment</a:t>
            </a:r>
            <a:r>
              <a:rPr sz="1100" spc="-70" dirty="0">
                <a:solidFill>
                  <a:srgbClr val="231F20"/>
                </a:solidFill>
                <a:latin typeface="Calibri"/>
                <a:cs typeface="Calibri"/>
              </a:rPr>
              <a:t> </a:t>
            </a:r>
            <a:r>
              <a:rPr sz="1100" spc="-4" dirty="0">
                <a:solidFill>
                  <a:srgbClr val="231F20"/>
                </a:solidFill>
                <a:latin typeface="Calibri"/>
                <a:cs typeface="Calibri"/>
              </a:rPr>
              <a:t>Analysis  </a:t>
            </a:r>
            <a:r>
              <a:rPr sz="1100" spc="-34" dirty="0">
                <a:solidFill>
                  <a:srgbClr val="231F20"/>
                </a:solidFill>
                <a:latin typeface="Calibri"/>
                <a:cs typeface="Calibri"/>
              </a:rPr>
              <a:t>Text</a:t>
            </a:r>
            <a:r>
              <a:rPr sz="1100" spc="-70" dirty="0">
                <a:solidFill>
                  <a:srgbClr val="231F20"/>
                </a:solidFill>
                <a:latin typeface="Calibri"/>
                <a:cs typeface="Calibri"/>
              </a:rPr>
              <a:t> </a:t>
            </a:r>
            <a:r>
              <a:rPr sz="1100" spc="-4" dirty="0">
                <a:solidFill>
                  <a:srgbClr val="231F20"/>
                </a:solidFill>
                <a:latin typeface="Calibri"/>
                <a:cs typeface="Calibri"/>
              </a:rPr>
              <a:t>Analytics</a:t>
            </a:r>
            <a:endParaRPr sz="1100">
              <a:solidFill>
                <a:prstClr val="black"/>
              </a:solidFill>
              <a:latin typeface="Calibri"/>
              <a:cs typeface="Calibri"/>
            </a:endParaRPr>
          </a:p>
          <a:p>
            <a:pPr marL="714400" marR="5080" indent="264335" algn="r">
              <a:lnSpc>
                <a:spcPct val="114900"/>
              </a:lnSpc>
              <a:spcBef>
                <a:spcPts val="419"/>
              </a:spcBef>
            </a:pPr>
            <a:r>
              <a:rPr sz="1100" spc="-10" dirty="0">
                <a:solidFill>
                  <a:srgbClr val="231F20"/>
                </a:solidFill>
                <a:latin typeface="Calibri"/>
                <a:cs typeface="Calibri"/>
              </a:rPr>
              <a:t>Classifi</a:t>
            </a:r>
            <a:r>
              <a:rPr sz="1100" spc="-14" dirty="0">
                <a:solidFill>
                  <a:srgbClr val="231F20"/>
                </a:solidFill>
                <a:latin typeface="Calibri"/>
                <a:cs typeface="Calibri"/>
              </a:rPr>
              <a:t>ca</a:t>
            </a:r>
            <a:r>
              <a:rPr sz="1100" spc="-10" dirty="0">
                <a:solidFill>
                  <a:srgbClr val="231F20"/>
                </a:solidFill>
                <a:latin typeface="Calibri"/>
                <a:cs typeface="Calibri"/>
              </a:rPr>
              <a:t>tion  </a:t>
            </a:r>
            <a:r>
              <a:rPr sz="1100" spc="-4" dirty="0">
                <a:solidFill>
                  <a:srgbClr val="231F20"/>
                </a:solidFill>
                <a:latin typeface="Calibri"/>
                <a:cs typeface="Calibri"/>
              </a:rPr>
              <a:t>Clu</a:t>
            </a:r>
            <a:r>
              <a:rPr sz="1100" spc="-14" dirty="0">
                <a:solidFill>
                  <a:srgbClr val="231F20"/>
                </a:solidFill>
                <a:latin typeface="Calibri"/>
                <a:cs typeface="Calibri"/>
              </a:rPr>
              <a:t>st</a:t>
            </a:r>
            <a:r>
              <a:rPr sz="1100" dirty="0">
                <a:solidFill>
                  <a:srgbClr val="231F20"/>
                </a:solidFill>
                <a:latin typeface="Calibri"/>
                <a:cs typeface="Calibri"/>
              </a:rPr>
              <a:t>ering  </a:t>
            </a:r>
            <a:r>
              <a:rPr sz="1100" spc="-4" dirty="0">
                <a:solidFill>
                  <a:srgbClr val="231F20"/>
                </a:solidFill>
                <a:latin typeface="Calibri"/>
                <a:cs typeface="Calibri"/>
              </a:rPr>
              <a:t>Outlier</a:t>
            </a:r>
            <a:r>
              <a:rPr sz="1100" spc="-93" dirty="0">
                <a:solidFill>
                  <a:srgbClr val="231F20"/>
                </a:solidFill>
                <a:latin typeface="Calibri"/>
                <a:cs typeface="Calibri"/>
              </a:rPr>
              <a:t> </a:t>
            </a:r>
            <a:r>
              <a:rPr sz="1100" spc="-4" dirty="0">
                <a:solidFill>
                  <a:srgbClr val="231F20"/>
                </a:solidFill>
                <a:latin typeface="Calibri"/>
                <a:cs typeface="Calibri"/>
              </a:rPr>
              <a:t>Detection</a:t>
            </a:r>
            <a:endParaRPr sz="1100">
              <a:solidFill>
                <a:prstClr val="black"/>
              </a:solidFill>
              <a:latin typeface="Calibri"/>
              <a:cs typeface="Calibri"/>
            </a:endParaRPr>
          </a:p>
          <a:p>
            <a:pPr marR="5080" algn="r">
              <a:spcBef>
                <a:spcPts val="210"/>
              </a:spcBef>
            </a:pPr>
            <a:r>
              <a:rPr sz="1100" spc="-4" dirty="0">
                <a:solidFill>
                  <a:srgbClr val="231F20"/>
                </a:solidFill>
                <a:latin typeface="Calibri"/>
                <a:cs typeface="Calibri"/>
              </a:rPr>
              <a:t>Fil</a:t>
            </a:r>
            <a:r>
              <a:rPr sz="1100" spc="-14" dirty="0">
                <a:solidFill>
                  <a:srgbClr val="231F20"/>
                </a:solidFill>
                <a:latin typeface="Calibri"/>
                <a:cs typeface="Calibri"/>
              </a:rPr>
              <a:t>t</a:t>
            </a:r>
            <a:r>
              <a:rPr sz="1100" dirty="0">
                <a:solidFill>
                  <a:srgbClr val="231F20"/>
                </a:solidFill>
                <a:latin typeface="Calibri"/>
                <a:cs typeface="Calibri"/>
              </a:rPr>
              <a:t>ering</a:t>
            </a:r>
            <a:endParaRPr sz="1100">
              <a:solidFill>
                <a:prstClr val="black"/>
              </a:solidFill>
              <a:latin typeface="Calibri"/>
              <a:cs typeface="Calibri"/>
            </a:endParaRPr>
          </a:p>
          <a:p>
            <a:pPr marL="514724" marR="5080" indent="597758" algn="r">
              <a:lnSpc>
                <a:spcPct val="114900"/>
              </a:lnSpc>
              <a:spcBef>
                <a:spcPts val="395"/>
              </a:spcBef>
            </a:pPr>
            <a:r>
              <a:rPr sz="1100" spc="-10" dirty="0">
                <a:solidFill>
                  <a:srgbClr val="231F20"/>
                </a:solidFill>
                <a:latin typeface="Calibri"/>
                <a:cs typeface="Calibri"/>
              </a:rPr>
              <a:t>Heat</a:t>
            </a:r>
            <a:r>
              <a:rPr sz="1100" spc="-75" dirty="0">
                <a:solidFill>
                  <a:srgbClr val="231F20"/>
                </a:solidFill>
                <a:latin typeface="Calibri"/>
                <a:cs typeface="Calibri"/>
              </a:rPr>
              <a:t> </a:t>
            </a:r>
            <a:r>
              <a:rPr sz="1100" spc="-4" dirty="0">
                <a:solidFill>
                  <a:srgbClr val="231F20"/>
                </a:solidFill>
                <a:latin typeface="Calibri"/>
                <a:cs typeface="Calibri"/>
              </a:rPr>
              <a:t>Maps </a:t>
            </a:r>
            <a:r>
              <a:rPr sz="1100" dirty="0">
                <a:solidFill>
                  <a:srgbClr val="231F20"/>
                </a:solidFill>
                <a:latin typeface="Calibri"/>
                <a:cs typeface="Calibri"/>
              </a:rPr>
              <a:t> </a:t>
            </a:r>
            <a:r>
              <a:rPr sz="1100" spc="-4" dirty="0">
                <a:solidFill>
                  <a:srgbClr val="231F20"/>
                </a:solidFill>
                <a:latin typeface="Calibri"/>
                <a:cs typeface="Calibri"/>
              </a:rPr>
              <a:t>Network</a:t>
            </a:r>
            <a:r>
              <a:rPr sz="1100" spc="-93" dirty="0">
                <a:solidFill>
                  <a:srgbClr val="231F20"/>
                </a:solidFill>
                <a:latin typeface="Calibri"/>
                <a:cs typeface="Calibri"/>
              </a:rPr>
              <a:t> </a:t>
            </a:r>
            <a:r>
              <a:rPr sz="1100" spc="-4" dirty="0">
                <a:solidFill>
                  <a:srgbClr val="231F20"/>
                </a:solidFill>
                <a:latin typeface="Calibri"/>
                <a:cs typeface="Calibri"/>
              </a:rPr>
              <a:t>Analysis  </a:t>
            </a:r>
            <a:r>
              <a:rPr sz="1100" spc="-10" dirty="0">
                <a:solidFill>
                  <a:srgbClr val="231F20"/>
                </a:solidFill>
                <a:latin typeface="Calibri"/>
                <a:cs typeface="Calibri"/>
              </a:rPr>
              <a:t>Spatial</a:t>
            </a:r>
            <a:r>
              <a:rPr sz="1100" spc="-40" dirty="0">
                <a:solidFill>
                  <a:srgbClr val="231F20"/>
                </a:solidFill>
                <a:latin typeface="Calibri"/>
                <a:cs typeface="Calibri"/>
              </a:rPr>
              <a:t> </a:t>
            </a:r>
            <a:r>
              <a:rPr sz="1100" spc="-10" dirty="0">
                <a:solidFill>
                  <a:srgbClr val="231F20"/>
                </a:solidFill>
                <a:latin typeface="Calibri"/>
                <a:cs typeface="Calibri"/>
              </a:rPr>
              <a:t>Data</a:t>
            </a:r>
            <a:r>
              <a:rPr sz="1100" spc="-40" dirty="0">
                <a:solidFill>
                  <a:srgbClr val="231F20"/>
                </a:solidFill>
                <a:latin typeface="Calibri"/>
                <a:cs typeface="Calibri"/>
              </a:rPr>
              <a:t> </a:t>
            </a:r>
            <a:r>
              <a:rPr sz="1100" spc="-4" dirty="0">
                <a:solidFill>
                  <a:srgbClr val="231F20"/>
                </a:solidFill>
                <a:latin typeface="Calibri"/>
                <a:cs typeface="Calibri"/>
              </a:rPr>
              <a:t>Analysis  Time Series</a:t>
            </a:r>
            <a:r>
              <a:rPr sz="1100" spc="-85" dirty="0">
                <a:solidFill>
                  <a:srgbClr val="231F20"/>
                </a:solidFill>
                <a:latin typeface="Calibri"/>
                <a:cs typeface="Calibri"/>
              </a:rPr>
              <a:t> </a:t>
            </a:r>
            <a:r>
              <a:rPr sz="1100" spc="-4" dirty="0">
                <a:solidFill>
                  <a:srgbClr val="231F20"/>
                </a:solidFill>
                <a:latin typeface="Calibri"/>
                <a:cs typeface="Calibri"/>
              </a:rPr>
              <a:t>Analysis</a:t>
            </a:r>
            <a:endParaRPr sz="1100">
              <a:solidFill>
                <a:prstClr val="black"/>
              </a:solidFill>
              <a:latin typeface="Calibri"/>
              <a:cs typeface="Calibri"/>
            </a:endParaRPr>
          </a:p>
        </p:txBody>
      </p:sp>
      <p:sp>
        <p:nvSpPr>
          <p:cNvPr id="22" name="object 22"/>
          <p:cNvSpPr txBox="1"/>
          <p:nvPr/>
        </p:nvSpPr>
        <p:spPr>
          <a:xfrm>
            <a:off x="3818086" y="603008"/>
            <a:ext cx="1559560" cy="182078"/>
          </a:xfrm>
          <a:prstGeom prst="rect">
            <a:avLst/>
          </a:prstGeom>
        </p:spPr>
        <p:txBody>
          <a:bodyPr vert="horz" wrap="square" lIns="0" tIns="12677" rIns="0" bIns="0" rtlCol="0">
            <a:spAutoFit/>
          </a:bodyPr>
          <a:lstStyle/>
          <a:p>
            <a:pPr marL="12677">
              <a:spcBef>
                <a:spcPts val="101"/>
              </a:spcBef>
            </a:pPr>
            <a:r>
              <a:rPr sz="1100" dirty="0">
                <a:solidFill>
                  <a:srgbClr val="231F20"/>
                </a:solidFill>
                <a:latin typeface="Calibri"/>
                <a:cs typeface="Calibri"/>
              </a:rPr>
              <a:t>Business </a:t>
            </a:r>
            <a:r>
              <a:rPr sz="1100" spc="-4" dirty="0">
                <a:solidFill>
                  <a:srgbClr val="231F20"/>
                </a:solidFill>
                <a:latin typeface="Calibri"/>
                <a:cs typeface="Calibri"/>
              </a:rPr>
              <a:t>Case</a:t>
            </a:r>
            <a:r>
              <a:rPr sz="1100" spc="-93" dirty="0">
                <a:solidFill>
                  <a:srgbClr val="231F20"/>
                </a:solidFill>
                <a:latin typeface="Calibri"/>
                <a:cs typeface="Calibri"/>
              </a:rPr>
              <a:t> </a:t>
            </a:r>
            <a:r>
              <a:rPr sz="1100" spc="-10" dirty="0">
                <a:solidFill>
                  <a:srgbClr val="231F20"/>
                </a:solidFill>
                <a:latin typeface="Calibri"/>
                <a:cs typeface="Calibri"/>
              </a:rPr>
              <a:t>Evaluation</a:t>
            </a:r>
            <a:endParaRPr sz="1100">
              <a:solidFill>
                <a:prstClr val="black"/>
              </a:solidFill>
              <a:latin typeface="Calibri"/>
              <a:cs typeface="Calibri"/>
            </a:endParaRPr>
          </a:p>
        </p:txBody>
      </p:sp>
      <p:sp>
        <p:nvSpPr>
          <p:cNvPr id="23" name="object 23"/>
          <p:cNvSpPr/>
          <p:nvPr/>
        </p:nvSpPr>
        <p:spPr>
          <a:xfrm>
            <a:off x="5677513" y="1413090"/>
            <a:ext cx="2488565" cy="379730"/>
          </a:xfrm>
          <a:custGeom>
            <a:avLst/>
            <a:gdLst/>
            <a:ahLst/>
            <a:cxnLst/>
            <a:rect l="l" t="t" r="r" b="b"/>
            <a:pathLst>
              <a:path w="2488565" h="379730">
                <a:moveTo>
                  <a:pt x="2464561" y="0"/>
                </a:moveTo>
                <a:lnTo>
                  <a:pt x="23520" y="0"/>
                </a:lnTo>
                <a:lnTo>
                  <a:pt x="9922" y="367"/>
                </a:lnTo>
                <a:lnTo>
                  <a:pt x="2940" y="2940"/>
                </a:lnTo>
                <a:lnTo>
                  <a:pt x="367" y="9922"/>
                </a:lnTo>
                <a:lnTo>
                  <a:pt x="0" y="23520"/>
                </a:lnTo>
                <a:lnTo>
                  <a:pt x="0" y="355612"/>
                </a:lnTo>
                <a:lnTo>
                  <a:pt x="367" y="369210"/>
                </a:lnTo>
                <a:lnTo>
                  <a:pt x="2940" y="376193"/>
                </a:lnTo>
                <a:lnTo>
                  <a:pt x="9922" y="378765"/>
                </a:lnTo>
                <a:lnTo>
                  <a:pt x="23520" y="379133"/>
                </a:lnTo>
                <a:lnTo>
                  <a:pt x="2464561" y="379133"/>
                </a:lnTo>
                <a:lnTo>
                  <a:pt x="2478159" y="378765"/>
                </a:lnTo>
                <a:lnTo>
                  <a:pt x="2485142" y="376193"/>
                </a:lnTo>
                <a:lnTo>
                  <a:pt x="2487714" y="369210"/>
                </a:lnTo>
                <a:lnTo>
                  <a:pt x="2488082" y="355612"/>
                </a:lnTo>
                <a:lnTo>
                  <a:pt x="2488082" y="23520"/>
                </a:lnTo>
                <a:lnTo>
                  <a:pt x="2487714" y="9922"/>
                </a:lnTo>
                <a:lnTo>
                  <a:pt x="2485142" y="2940"/>
                </a:lnTo>
                <a:lnTo>
                  <a:pt x="2478159" y="367"/>
                </a:lnTo>
                <a:lnTo>
                  <a:pt x="2464561"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24" name="object 24"/>
          <p:cNvSpPr txBox="1"/>
          <p:nvPr/>
        </p:nvSpPr>
        <p:spPr>
          <a:xfrm>
            <a:off x="5790695" y="1472625"/>
            <a:ext cx="2231391"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 </a:t>
            </a:r>
            <a:r>
              <a:rPr sz="1300" spc="-4" dirty="0">
                <a:solidFill>
                  <a:srgbClr val="FFFFFF"/>
                </a:solidFill>
                <a:latin typeface="Calibri"/>
                <a:cs typeface="Calibri"/>
              </a:rPr>
              <a:t>Analysis </a:t>
            </a:r>
            <a:r>
              <a:rPr sz="1300" spc="-10" dirty="0">
                <a:solidFill>
                  <a:srgbClr val="FFFFFF"/>
                </a:solidFill>
                <a:latin typeface="Calibri"/>
                <a:cs typeface="Calibri"/>
              </a:rPr>
              <a:t>Lifecycle</a:t>
            </a:r>
            <a:r>
              <a:rPr sz="1300" spc="-34" dirty="0">
                <a:solidFill>
                  <a:srgbClr val="FFFFFF"/>
                </a:solidFill>
                <a:latin typeface="Calibri"/>
                <a:cs typeface="Calibri"/>
              </a:rPr>
              <a:t> </a:t>
            </a:r>
            <a:r>
              <a:rPr sz="1300" spc="-10" dirty="0">
                <a:solidFill>
                  <a:srgbClr val="FFFFFF"/>
                </a:solidFill>
                <a:latin typeface="Calibri"/>
                <a:cs typeface="Calibri"/>
              </a:rPr>
              <a:t>Stages</a:t>
            </a:r>
            <a:endParaRPr sz="1300">
              <a:solidFill>
                <a:prstClr val="black"/>
              </a:solidFill>
              <a:latin typeface="Calibri"/>
              <a:cs typeface="Calibri"/>
            </a:endParaRPr>
          </a:p>
        </p:txBody>
      </p:sp>
      <p:sp>
        <p:nvSpPr>
          <p:cNvPr id="25" name="object 25"/>
          <p:cNvSpPr/>
          <p:nvPr/>
        </p:nvSpPr>
        <p:spPr>
          <a:xfrm>
            <a:off x="13452058" y="6897622"/>
            <a:ext cx="236220" cy="0"/>
          </a:xfrm>
          <a:custGeom>
            <a:avLst/>
            <a:gdLst/>
            <a:ahLst/>
            <a:cxnLst/>
            <a:rect l="l" t="t" r="r" b="b"/>
            <a:pathLst>
              <a:path w="236219">
                <a:moveTo>
                  <a:pt x="0" y="0"/>
                </a:moveTo>
                <a:lnTo>
                  <a:pt x="235889"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26" name="object 26"/>
          <p:cNvSpPr/>
          <p:nvPr/>
        </p:nvSpPr>
        <p:spPr>
          <a:xfrm>
            <a:off x="13587554" y="3676678"/>
            <a:ext cx="236220" cy="0"/>
          </a:xfrm>
          <a:custGeom>
            <a:avLst/>
            <a:gdLst/>
            <a:ahLst/>
            <a:cxnLst/>
            <a:rect l="l" t="t" r="r" b="b"/>
            <a:pathLst>
              <a:path w="236219">
                <a:moveTo>
                  <a:pt x="0" y="0"/>
                </a:moveTo>
                <a:lnTo>
                  <a:pt x="235889"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27" name="object 27"/>
          <p:cNvSpPr txBox="1"/>
          <p:nvPr/>
        </p:nvSpPr>
        <p:spPr>
          <a:xfrm>
            <a:off x="2031262" y="679362"/>
            <a:ext cx="1086485" cy="397596"/>
          </a:xfrm>
          <a:prstGeom prst="rect">
            <a:avLst/>
          </a:prstGeom>
        </p:spPr>
        <p:txBody>
          <a:bodyPr vert="horz" wrap="square" lIns="0" tIns="12677" rIns="0" bIns="0" rtlCol="0">
            <a:spAutoFit/>
          </a:bodyPr>
          <a:lstStyle/>
          <a:p>
            <a:pPr marL="38666" marR="5080" indent="-26624">
              <a:lnSpc>
                <a:spcPct val="114900"/>
              </a:lnSpc>
              <a:spcBef>
                <a:spcPts val="101"/>
              </a:spcBef>
            </a:pPr>
            <a:r>
              <a:rPr sz="1100" spc="-4" dirty="0">
                <a:solidFill>
                  <a:srgbClr val="231F20"/>
                </a:solidFill>
                <a:latin typeface="Calibri"/>
                <a:cs typeface="Calibri"/>
              </a:rPr>
              <a:t>external</a:t>
            </a:r>
            <a:r>
              <a:rPr sz="1100" spc="-55" dirty="0">
                <a:solidFill>
                  <a:srgbClr val="231F20"/>
                </a:solidFill>
                <a:latin typeface="Calibri"/>
                <a:cs typeface="Calibri"/>
              </a:rPr>
              <a:t> </a:t>
            </a:r>
            <a:r>
              <a:rPr sz="1100" spc="-10" dirty="0">
                <a:solidFill>
                  <a:srgbClr val="231F20"/>
                </a:solidFill>
                <a:latin typeface="Calibri"/>
                <a:cs typeface="Calibri"/>
              </a:rPr>
              <a:t>datasets  </a:t>
            </a:r>
            <a:r>
              <a:rPr sz="1100" spc="-4" dirty="0">
                <a:solidFill>
                  <a:srgbClr val="231F20"/>
                </a:solidFill>
                <a:latin typeface="Calibri"/>
                <a:cs typeface="Calibri"/>
              </a:rPr>
              <a:t>internal</a:t>
            </a:r>
            <a:r>
              <a:rPr sz="1100" spc="-60" dirty="0">
                <a:solidFill>
                  <a:srgbClr val="231F20"/>
                </a:solidFill>
                <a:latin typeface="Calibri"/>
                <a:cs typeface="Calibri"/>
              </a:rPr>
              <a:t> </a:t>
            </a:r>
            <a:r>
              <a:rPr sz="1100" spc="-10" dirty="0">
                <a:solidFill>
                  <a:srgbClr val="231F20"/>
                </a:solidFill>
                <a:latin typeface="Calibri"/>
                <a:cs typeface="Calibri"/>
              </a:rPr>
              <a:t>datasets</a:t>
            </a:r>
            <a:endParaRPr sz="1100">
              <a:solidFill>
                <a:prstClr val="black"/>
              </a:solidFill>
              <a:latin typeface="Calibri"/>
              <a:cs typeface="Calibri"/>
            </a:endParaRPr>
          </a:p>
        </p:txBody>
      </p:sp>
      <p:sp>
        <p:nvSpPr>
          <p:cNvPr id="28" name="object 28"/>
          <p:cNvSpPr txBox="1"/>
          <p:nvPr/>
        </p:nvSpPr>
        <p:spPr>
          <a:xfrm>
            <a:off x="13839717" y="6645442"/>
            <a:ext cx="462279" cy="397596"/>
          </a:xfrm>
          <a:prstGeom prst="rect">
            <a:avLst/>
          </a:prstGeom>
        </p:spPr>
        <p:txBody>
          <a:bodyPr vert="horz" wrap="square" lIns="0" tIns="12677" rIns="0" bIns="0" rtlCol="0">
            <a:spAutoFit/>
          </a:bodyPr>
          <a:lstStyle/>
          <a:p>
            <a:pPr marL="12677" marR="5080">
              <a:lnSpc>
                <a:spcPct val="114900"/>
              </a:lnSpc>
              <a:spcBef>
                <a:spcPts val="101"/>
              </a:spcBef>
            </a:pPr>
            <a:r>
              <a:rPr sz="1100" dirty="0">
                <a:solidFill>
                  <a:srgbClr val="231F20"/>
                </a:solidFill>
                <a:latin typeface="Calibri"/>
                <a:cs typeface="Calibri"/>
              </a:rPr>
              <a:t>Ing</a:t>
            </a:r>
            <a:r>
              <a:rPr sz="1100" spc="-22" dirty="0">
                <a:solidFill>
                  <a:srgbClr val="231F20"/>
                </a:solidFill>
                <a:latin typeface="Calibri"/>
                <a:cs typeface="Calibri"/>
              </a:rPr>
              <a:t>r</a:t>
            </a:r>
            <a:r>
              <a:rPr sz="1100" dirty="0">
                <a:solidFill>
                  <a:srgbClr val="231F20"/>
                </a:solidFill>
                <a:latin typeface="Calibri"/>
                <a:cs typeface="Calibri"/>
              </a:rPr>
              <a:t>ess  </a:t>
            </a:r>
            <a:r>
              <a:rPr sz="1100" spc="-4" dirty="0">
                <a:solidFill>
                  <a:srgbClr val="231F20"/>
                </a:solidFill>
                <a:latin typeface="Calibri"/>
                <a:cs typeface="Calibri"/>
              </a:rPr>
              <a:t>Egress</a:t>
            </a:r>
            <a:endParaRPr sz="1100">
              <a:solidFill>
                <a:prstClr val="black"/>
              </a:solidFill>
              <a:latin typeface="Calibri"/>
              <a:cs typeface="Calibri"/>
            </a:endParaRPr>
          </a:p>
        </p:txBody>
      </p:sp>
      <p:sp>
        <p:nvSpPr>
          <p:cNvPr id="29" name="object 29"/>
          <p:cNvSpPr/>
          <p:nvPr/>
        </p:nvSpPr>
        <p:spPr>
          <a:xfrm>
            <a:off x="3790567" y="937944"/>
            <a:ext cx="372745" cy="0"/>
          </a:xfrm>
          <a:custGeom>
            <a:avLst/>
            <a:gdLst/>
            <a:ahLst/>
            <a:cxnLst/>
            <a:rect l="l" t="t" r="r" b="b"/>
            <a:pathLst>
              <a:path w="372745">
                <a:moveTo>
                  <a:pt x="372198"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30" name="object 30"/>
          <p:cNvSpPr/>
          <p:nvPr/>
        </p:nvSpPr>
        <p:spPr>
          <a:xfrm>
            <a:off x="12890235" y="6905511"/>
            <a:ext cx="97155" cy="0"/>
          </a:xfrm>
          <a:custGeom>
            <a:avLst/>
            <a:gdLst/>
            <a:ahLst/>
            <a:cxnLst/>
            <a:rect l="l" t="t" r="r" b="b"/>
            <a:pathLst>
              <a:path w="97154">
                <a:moveTo>
                  <a:pt x="97027"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31" name="object 31"/>
          <p:cNvSpPr/>
          <p:nvPr/>
        </p:nvSpPr>
        <p:spPr>
          <a:xfrm>
            <a:off x="13025733" y="3684564"/>
            <a:ext cx="97155" cy="0"/>
          </a:xfrm>
          <a:custGeom>
            <a:avLst/>
            <a:gdLst/>
            <a:ahLst/>
            <a:cxnLst/>
            <a:rect l="l" t="t" r="r" b="b"/>
            <a:pathLst>
              <a:path w="97155">
                <a:moveTo>
                  <a:pt x="97028"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32" name="object 32"/>
          <p:cNvSpPr txBox="1"/>
          <p:nvPr/>
        </p:nvSpPr>
        <p:spPr>
          <a:xfrm>
            <a:off x="13037859" y="6780379"/>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solidFill>
                <a:prstClr val="black"/>
              </a:solidFill>
              <a:latin typeface="Calibri"/>
              <a:cs typeface="Calibri"/>
            </a:endParaRPr>
          </a:p>
        </p:txBody>
      </p:sp>
      <p:sp>
        <p:nvSpPr>
          <p:cNvPr id="33" name="object 33"/>
          <p:cNvSpPr txBox="1"/>
          <p:nvPr/>
        </p:nvSpPr>
        <p:spPr>
          <a:xfrm>
            <a:off x="13173360" y="3559427"/>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solidFill>
                <a:prstClr val="black"/>
              </a:solidFill>
              <a:latin typeface="Calibri"/>
              <a:cs typeface="Calibri"/>
            </a:endParaRPr>
          </a:p>
        </p:txBody>
      </p:sp>
      <p:sp>
        <p:nvSpPr>
          <p:cNvPr id="34" name="object 34"/>
          <p:cNvSpPr/>
          <p:nvPr/>
        </p:nvSpPr>
        <p:spPr>
          <a:xfrm>
            <a:off x="3410465" y="2407451"/>
            <a:ext cx="97155" cy="0"/>
          </a:xfrm>
          <a:custGeom>
            <a:avLst/>
            <a:gdLst/>
            <a:ahLst/>
            <a:cxnLst/>
            <a:rect l="l" t="t" r="r" b="b"/>
            <a:pathLst>
              <a:path w="97154">
                <a:moveTo>
                  <a:pt x="97027"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35" name="object 35"/>
          <p:cNvSpPr txBox="1"/>
          <p:nvPr/>
        </p:nvSpPr>
        <p:spPr>
          <a:xfrm>
            <a:off x="3158298" y="787373"/>
            <a:ext cx="2220596" cy="1601974"/>
          </a:xfrm>
          <a:prstGeom prst="rect">
            <a:avLst/>
          </a:prstGeom>
        </p:spPr>
        <p:txBody>
          <a:bodyPr vert="horz" wrap="square" lIns="0" tIns="12677" rIns="0" bIns="0" rtlCol="0">
            <a:spAutoFit/>
          </a:bodyPr>
          <a:lstStyle/>
          <a:p>
            <a:pPr marL="517261" marR="5080" indent="-101423">
              <a:lnSpc>
                <a:spcPct val="114500"/>
              </a:lnSpc>
              <a:spcBef>
                <a:spcPts val="101"/>
              </a:spcBef>
              <a:tabLst>
                <a:tab pos="1063045" algn="l"/>
              </a:tabLst>
            </a:pPr>
            <a:r>
              <a:rPr sz="1100" spc="-4" dirty="0">
                <a:solidFill>
                  <a:srgbClr val="808285"/>
                </a:solidFill>
                <a:latin typeface="Calibri"/>
                <a:cs typeface="Calibri"/>
              </a:rPr>
              <a:t>of	</a:t>
            </a:r>
            <a:r>
              <a:rPr sz="1100" spc="-10" dirty="0">
                <a:solidFill>
                  <a:srgbClr val="231F20"/>
                </a:solidFill>
                <a:latin typeface="Calibri"/>
                <a:cs typeface="Calibri"/>
              </a:rPr>
              <a:t>Data</a:t>
            </a:r>
            <a:r>
              <a:rPr sz="1100" spc="-66" dirty="0">
                <a:solidFill>
                  <a:srgbClr val="231F20"/>
                </a:solidFill>
                <a:latin typeface="Calibri"/>
                <a:cs typeface="Calibri"/>
              </a:rPr>
              <a:t> </a:t>
            </a:r>
            <a:r>
              <a:rPr sz="1100" spc="-10" dirty="0">
                <a:solidFill>
                  <a:srgbClr val="231F20"/>
                </a:solidFill>
                <a:latin typeface="Calibri"/>
                <a:cs typeface="Calibri"/>
              </a:rPr>
              <a:t>Identification  Data </a:t>
            </a:r>
            <a:r>
              <a:rPr sz="1100" spc="-4" dirty="0">
                <a:solidFill>
                  <a:srgbClr val="231F20"/>
                </a:solidFill>
                <a:latin typeface="Calibri"/>
                <a:cs typeface="Calibri"/>
              </a:rPr>
              <a:t>Acquisition </a:t>
            </a:r>
            <a:r>
              <a:rPr sz="1100" dirty="0">
                <a:solidFill>
                  <a:srgbClr val="231F20"/>
                </a:solidFill>
                <a:latin typeface="Calibri"/>
                <a:cs typeface="Calibri"/>
              </a:rPr>
              <a:t>&amp;</a:t>
            </a:r>
            <a:r>
              <a:rPr sz="1100" spc="-24" dirty="0">
                <a:solidFill>
                  <a:srgbClr val="231F20"/>
                </a:solidFill>
                <a:latin typeface="Calibri"/>
                <a:cs typeface="Calibri"/>
              </a:rPr>
              <a:t> </a:t>
            </a:r>
            <a:r>
              <a:rPr sz="1100" spc="-4" dirty="0">
                <a:solidFill>
                  <a:srgbClr val="231F20"/>
                </a:solidFill>
                <a:latin typeface="Calibri"/>
                <a:cs typeface="Calibri"/>
              </a:rPr>
              <a:t>Filtering</a:t>
            </a:r>
            <a:endParaRPr sz="1100">
              <a:solidFill>
                <a:prstClr val="black"/>
              </a:solidFill>
              <a:latin typeface="Calibri"/>
              <a:cs typeface="Calibri"/>
            </a:endParaRPr>
          </a:p>
          <a:p>
            <a:pPr marL="500778" marR="6348" indent="756237">
              <a:lnSpc>
                <a:spcPct val="114900"/>
              </a:lnSpc>
            </a:pPr>
            <a:r>
              <a:rPr sz="1100" spc="-10" dirty="0">
                <a:solidFill>
                  <a:srgbClr val="231F20"/>
                </a:solidFill>
                <a:latin typeface="Calibri"/>
                <a:cs typeface="Calibri"/>
              </a:rPr>
              <a:t>Data</a:t>
            </a:r>
            <a:r>
              <a:rPr sz="1100" spc="-85" dirty="0">
                <a:solidFill>
                  <a:srgbClr val="231F20"/>
                </a:solidFill>
                <a:latin typeface="Calibri"/>
                <a:cs typeface="Calibri"/>
              </a:rPr>
              <a:t> </a:t>
            </a:r>
            <a:r>
              <a:rPr sz="1100" spc="-4" dirty="0">
                <a:solidFill>
                  <a:srgbClr val="231F20"/>
                </a:solidFill>
                <a:latin typeface="Calibri"/>
                <a:cs typeface="Calibri"/>
              </a:rPr>
              <a:t>Extraction  </a:t>
            </a:r>
            <a:r>
              <a:rPr sz="1100" spc="-10" dirty="0">
                <a:solidFill>
                  <a:srgbClr val="231F20"/>
                </a:solidFill>
                <a:latin typeface="Calibri"/>
                <a:cs typeface="Calibri"/>
              </a:rPr>
              <a:t>Data </a:t>
            </a:r>
            <a:r>
              <a:rPr sz="1100" spc="-14" dirty="0">
                <a:solidFill>
                  <a:srgbClr val="231F20"/>
                </a:solidFill>
                <a:latin typeface="Calibri"/>
                <a:cs typeface="Calibri"/>
              </a:rPr>
              <a:t>Validation </a:t>
            </a:r>
            <a:r>
              <a:rPr sz="1100" dirty="0">
                <a:solidFill>
                  <a:srgbClr val="231F20"/>
                </a:solidFill>
                <a:latin typeface="Calibri"/>
                <a:cs typeface="Calibri"/>
              </a:rPr>
              <a:t>&amp;</a:t>
            </a:r>
            <a:r>
              <a:rPr sz="1100" spc="-40" dirty="0">
                <a:solidFill>
                  <a:srgbClr val="231F20"/>
                </a:solidFill>
                <a:latin typeface="Calibri"/>
                <a:cs typeface="Calibri"/>
              </a:rPr>
              <a:t> </a:t>
            </a:r>
            <a:r>
              <a:rPr sz="1100" spc="-4" dirty="0">
                <a:solidFill>
                  <a:srgbClr val="231F20"/>
                </a:solidFill>
                <a:latin typeface="Calibri"/>
                <a:cs typeface="Calibri"/>
              </a:rPr>
              <a:t>Cleansing</a:t>
            </a:r>
            <a:endParaRPr sz="1100">
              <a:solidFill>
                <a:prstClr val="black"/>
              </a:solidFill>
              <a:latin typeface="Calibri"/>
              <a:cs typeface="Calibri"/>
            </a:endParaRPr>
          </a:p>
          <a:p>
            <a:pPr marL="22183">
              <a:spcBef>
                <a:spcPts val="214"/>
              </a:spcBef>
            </a:pPr>
            <a:r>
              <a:rPr sz="1100" spc="-10" dirty="0">
                <a:solidFill>
                  <a:srgbClr val="231F20"/>
                </a:solidFill>
                <a:latin typeface="Calibri"/>
                <a:cs typeface="Calibri"/>
              </a:rPr>
              <a:t>Data Aggregation </a:t>
            </a:r>
            <a:r>
              <a:rPr sz="1100" dirty="0">
                <a:solidFill>
                  <a:srgbClr val="231F20"/>
                </a:solidFill>
                <a:latin typeface="Calibri"/>
                <a:cs typeface="Calibri"/>
              </a:rPr>
              <a:t>&amp;</a:t>
            </a:r>
            <a:r>
              <a:rPr sz="1100" spc="-30" dirty="0">
                <a:solidFill>
                  <a:srgbClr val="231F20"/>
                </a:solidFill>
                <a:latin typeface="Calibri"/>
                <a:cs typeface="Calibri"/>
              </a:rPr>
              <a:t> </a:t>
            </a:r>
            <a:r>
              <a:rPr sz="1100" spc="-10" dirty="0">
                <a:solidFill>
                  <a:srgbClr val="231F20"/>
                </a:solidFill>
                <a:latin typeface="Calibri"/>
                <a:cs typeface="Calibri"/>
              </a:rPr>
              <a:t>Representation</a:t>
            </a:r>
            <a:endParaRPr sz="1100">
              <a:solidFill>
                <a:prstClr val="black"/>
              </a:solidFill>
              <a:latin typeface="Calibri"/>
              <a:cs typeface="Calibri"/>
            </a:endParaRPr>
          </a:p>
          <a:p>
            <a:pPr marL="1383158">
              <a:spcBef>
                <a:spcPts val="214"/>
              </a:spcBef>
            </a:pPr>
            <a:r>
              <a:rPr sz="1100" spc="-10" dirty="0">
                <a:solidFill>
                  <a:srgbClr val="231F20"/>
                </a:solidFill>
                <a:latin typeface="Calibri"/>
                <a:cs typeface="Calibri"/>
              </a:rPr>
              <a:t>Data</a:t>
            </a:r>
            <a:r>
              <a:rPr sz="1100" spc="-90" dirty="0">
                <a:solidFill>
                  <a:srgbClr val="231F20"/>
                </a:solidFill>
                <a:latin typeface="Calibri"/>
                <a:cs typeface="Calibri"/>
              </a:rPr>
              <a:t> </a:t>
            </a:r>
            <a:r>
              <a:rPr sz="1100" spc="-4" dirty="0">
                <a:solidFill>
                  <a:srgbClr val="231F20"/>
                </a:solidFill>
                <a:latin typeface="Calibri"/>
                <a:cs typeface="Calibri"/>
              </a:rPr>
              <a:t>Analysis</a:t>
            </a:r>
            <a:endParaRPr sz="1100">
              <a:solidFill>
                <a:prstClr val="black"/>
              </a:solidFill>
              <a:latin typeface="Calibri"/>
              <a:cs typeface="Calibri"/>
            </a:endParaRPr>
          </a:p>
          <a:p>
            <a:pPr marL="1102976">
              <a:spcBef>
                <a:spcPts val="214"/>
              </a:spcBef>
            </a:pPr>
            <a:r>
              <a:rPr sz="1100" spc="-10" dirty="0">
                <a:solidFill>
                  <a:srgbClr val="231F20"/>
                </a:solidFill>
                <a:latin typeface="Calibri"/>
                <a:cs typeface="Calibri"/>
              </a:rPr>
              <a:t>Data</a:t>
            </a:r>
            <a:r>
              <a:rPr sz="1100" spc="-70" dirty="0">
                <a:solidFill>
                  <a:srgbClr val="231F20"/>
                </a:solidFill>
                <a:latin typeface="Calibri"/>
                <a:cs typeface="Calibri"/>
              </a:rPr>
              <a:t> </a:t>
            </a:r>
            <a:r>
              <a:rPr sz="1100" spc="-10" dirty="0">
                <a:solidFill>
                  <a:srgbClr val="231F20"/>
                </a:solidFill>
                <a:latin typeface="Calibri"/>
                <a:cs typeface="Calibri"/>
              </a:rPr>
              <a:t>Visualization</a:t>
            </a:r>
            <a:endParaRPr sz="1100">
              <a:solidFill>
                <a:prstClr val="black"/>
              </a:solidFill>
              <a:latin typeface="Calibri"/>
              <a:cs typeface="Calibri"/>
            </a:endParaRPr>
          </a:p>
          <a:p>
            <a:pPr marL="12677">
              <a:spcBef>
                <a:spcPts val="214"/>
              </a:spcBef>
              <a:tabLst>
                <a:tab pos="408228" algn="l"/>
              </a:tabLst>
            </a:pPr>
            <a:r>
              <a:rPr baseline="4629" dirty="0">
                <a:solidFill>
                  <a:srgbClr val="808285"/>
                </a:solidFill>
                <a:latin typeface="Calibri"/>
                <a:cs typeface="Calibri"/>
              </a:rPr>
              <a:t>via	</a:t>
            </a:r>
            <a:r>
              <a:rPr sz="1100" spc="-10" dirty="0">
                <a:solidFill>
                  <a:srgbClr val="231F20"/>
                </a:solidFill>
                <a:latin typeface="Calibri"/>
                <a:cs typeface="Calibri"/>
              </a:rPr>
              <a:t>Utilization </a:t>
            </a:r>
            <a:r>
              <a:rPr sz="1100" spc="-4" dirty="0">
                <a:solidFill>
                  <a:srgbClr val="231F20"/>
                </a:solidFill>
                <a:latin typeface="Calibri"/>
                <a:cs typeface="Calibri"/>
              </a:rPr>
              <a:t>of Analysis</a:t>
            </a:r>
            <a:r>
              <a:rPr sz="1100" spc="-24" dirty="0">
                <a:solidFill>
                  <a:srgbClr val="231F20"/>
                </a:solidFill>
                <a:latin typeface="Calibri"/>
                <a:cs typeface="Calibri"/>
              </a:rPr>
              <a:t> </a:t>
            </a:r>
            <a:r>
              <a:rPr sz="1100" spc="-4" dirty="0">
                <a:solidFill>
                  <a:srgbClr val="231F20"/>
                </a:solidFill>
                <a:latin typeface="Calibri"/>
                <a:cs typeface="Calibri"/>
              </a:rPr>
              <a:t>Results</a:t>
            </a:r>
            <a:endParaRPr sz="1100">
              <a:solidFill>
                <a:prstClr val="black"/>
              </a:solidFill>
              <a:latin typeface="Calibri"/>
              <a:cs typeface="Calibri"/>
            </a:endParaRPr>
          </a:p>
        </p:txBody>
      </p:sp>
      <p:sp>
        <p:nvSpPr>
          <p:cNvPr id="36" name="object 36"/>
          <p:cNvSpPr txBox="1"/>
          <p:nvPr/>
        </p:nvSpPr>
        <p:spPr>
          <a:xfrm>
            <a:off x="873936" y="2040914"/>
            <a:ext cx="1871345" cy="594396"/>
          </a:xfrm>
          <a:prstGeom prst="rect">
            <a:avLst/>
          </a:prstGeom>
        </p:spPr>
        <p:txBody>
          <a:bodyPr vert="horz" wrap="square" lIns="0" tIns="39934" rIns="0" bIns="0" rtlCol="0">
            <a:spAutoFit/>
          </a:bodyPr>
          <a:lstStyle/>
          <a:p>
            <a:pPr marR="5080" algn="r">
              <a:spcBef>
                <a:spcPts val="314"/>
              </a:spcBef>
            </a:pPr>
            <a:r>
              <a:rPr sz="1100" dirty="0">
                <a:solidFill>
                  <a:srgbClr val="231F20"/>
                </a:solidFill>
                <a:latin typeface="Calibri"/>
                <a:cs typeface="Calibri"/>
              </a:rPr>
              <a:t>alerts</a:t>
            </a:r>
            <a:endParaRPr sz="1100">
              <a:solidFill>
                <a:prstClr val="black"/>
              </a:solidFill>
              <a:latin typeface="Calibri"/>
              <a:cs typeface="Calibri"/>
            </a:endParaRPr>
          </a:p>
          <a:p>
            <a:pPr marL="12677" marR="5080" indent="1100447" algn="r">
              <a:lnSpc>
                <a:spcPct val="114900"/>
              </a:lnSpc>
            </a:pPr>
            <a:r>
              <a:rPr sz="1100" dirty="0">
                <a:solidFill>
                  <a:srgbClr val="231F20"/>
                </a:solidFill>
                <a:latin typeface="Calibri"/>
                <a:cs typeface="Calibri"/>
              </a:rPr>
              <a:t>appli</a:t>
            </a:r>
            <a:r>
              <a:rPr sz="1100" spc="-10" dirty="0">
                <a:solidFill>
                  <a:srgbClr val="231F20"/>
                </a:solidFill>
                <a:latin typeface="Calibri"/>
                <a:cs typeface="Calibri"/>
              </a:rPr>
              <a:t>c</a:t>
            </a:r>
            <a:r>
              <a:rPr sz="1100" spc="-14" dirty="0">
                <a:solidFill>
                  <a:srgbClr val="231F20"/>
                </a:solidFill>
                <a:latin typeface="Calibri"/>
                <a:cs typeface="Calibri"/>
              </a:rPr>
              <a:t>a</a:t>
            </a:r>
            <a:r>
              <a:rPr sz="1100" spc="-10" dirty="0">
                <a:solidFill>
                  <a:srgbClr val="231F20"/>
                </a:solidFill>
                <a:latin typeface="Calibri"/>
                <a:cs typeface="Calibri"/>
              </a:rPr>
              <a:t>tions  </a:t>
            </a:r>
            <a:r>
              <a:rPr sz="1100" spc="-4" dirty="0">
                <a:solidFill>
                  <a:srgbClr val="231F20"/>
                </a:solidFill>
                <a:latin typeface="Calibri"/>
                <a:cs typeface="Calibri"/>
              </a:rPr>
              <a:t>business </a:t>
            </a:r>
            <a:r>
              <a:rPr sz="1100" spc="-10" dirty="0">
                <a:solidFill>
                  <a:srgbClr val="231F20"/>
                </a:solidFill>
                <a:latin typeface="Calibri"/>
                <a:cs typeface="Calibri"/>
              </a:rPr>
              <a:t>process</a:t>
            </a:r>
            <a:r>
              <a:rPr sz="1100" spc="-60" dirty="0">
                <a:solidFill>
                  <a:srgbClr val="231F20"/>
                </a:solidFill>
                <a:latin typeface="Calibri"/>
                <a:cs typeface="Calibri"/>
              </a:rPr>
              <a:t> </a:t>
            </a:r>
            <a:r>
              <a:rPr sz="1100" spc="-10" dirty="0">
                <a:solidFill>
                  <a:srgbClr val="231F20"/>
                </a:solidFill>
                <a:latin typeface="Calibri"/>
                <a:cs typeface="Calibri"/>
              </a:rPr>
              <a:t>optimization</a:t>
            </a:r>
            <a:endParaRPr sz="1100">
              <a:solidFill>
                <a:prstClr val="black"/>
              </a:solidFill>
              <a:latin typeface="Calibri"/>
              <a:cs typeface="Calibri"/>
            </a:endParaRPr>
          </a:p>
        </p:txBody>
      </p:sp>
      <p:sp>
        <p:nvSpPr>
          <p:cNvPr id="37" name="object 37"/>
          <p:cNvSpPr txBox="1"/>
          <p:nvPr/>
        </p:nvSpPr>
        <p:spPr>
          <a:xfrm>
            <a:off x="11557634" y="6324387"/>
            <a:ext cx="1297306" cy="1564592"/>
          </a:xfrm>
          <a:prstGeom prst="rect">
            <a:avLst/>
          </a:prstGeom>
        </p:spPr>
        <p:txBody>
          <a:bodyPr vert="horz" wrap="square" lIns="0" tIns="12677" rIns="0" bIns="0" rtlCol="0">
            <a:spAutoFit/>
          </a:bodyPr>
          <a:lstStyle/>
          <a:p>
            <a:pPr marL="12677" marR="5080">
              <a:lnSpc>
                <a:spcPct val="114900"/>
              </a:lnSpc>
              <a:spcBef>
                <a:spcPts val="101"/>
              </a:spcBef>
            </a:pPr>
            <a:r>
              <a:rPr sz="1100" spc="-4" dirty="0">
                <a:solidFill>
                  <a:srgbClr val="231F20"/>
                </a:solidFill>
                <a:latin typeface="Calibri"/>
                <a:cs typeface="Calibri"/>
              </a:rPr>
              <a:t>Analytics Engine  </a:t>
            </a:r>
            <a:r>
              <a:rPr sz="1100" spc="-10" dirty="0">
                <a:solidFill>
                  <a:srgbClr val="231F20"/>
                </a:solidFill>
                <a:latin typeface="Calibri"/>
                <a:cs typeface="Calibri"/>
              </a:rPr>
              <a:t>Coordination </a:t>
            </a:r>
            <a:r>
              <a:rPr sz="1100" spc="-4" dirty="0">
                <a:solidFill>
                  <a:srgbClr val="231F20"/>
                </a:solidFill>
                <a:latin typeface="Calibri"/>
                <a:cs typeface="Calibri"/>
              </a:rPr>
              <a:t>Engine  </a:t>
            </a:r>
            <a:r>
              <a:rPr sz="1100" spc="-10" dirty="0">
                <a:solidFill>
                  <a:srgbClr val="231F20"/>
                </a:solidFill>
                <a:latin typeface="Calibri"/>
                <a:cs typeface="Calibri"/>
              </a:rPr>
              <a:t>Data </a:t>
            </a:r>
            <a:r>
              <a:rPr sz="1100" spc="-22" dirty="0">
                <a:solidFill>
                  <a:srgbClr val="231F20"/>
                </a:solidFill>
                <a:latin typeface="Calibri"/>
                <a:cs typeface="Calibri"/>
              </a:rPr>
              <a:t>Transfer</a:t>
            </a:r>
            <a:r>
              <a:rPr sz="1100" spc="-70" dirty="0">
                <a:solidFill>
                  <a:srgbClr val="231F20"/>
                </a:solidFill>
                <a:latin typeface="Calibri"/>
                <a:cs typeface="Calibri"/>
              </a:rPr>
              <a:t> </a:t>
            </a:r>
            <a:r>
              <a:rPr sz="1100" spc="-4" dirty="0">
                <a:solidFill>
                  <a:srgbClr val="231F20"/>
                </a:solidFill>
                <a:latin typeface="Calibri"/>
                <a:cs typeface="Calibri"/>
              </a:rPr>
              <a:t>Engine  </a:t>
            </a:r>
            <a:r>
              <a:rPr sz="1100" spc="-10" dirty="0">
                <a:solidFill>
                  <a:srgbClr val="231F20"/>
                </a:solidFill>
                <a:latin typeface="Calibri"/>
                <a:cs typeface="Calibri"/>
              </a:rPr>
              <a:t>Processing </a:t>
            </a:r>
            <a:r>
              <a:rPr sz="1100" spc="-4" dirty="0">
                <a:solidFill>
                  <a:srgbClr val="231F20"/>
                </a:solidFill>
                <a:latin typeface="Calibri"/>
                <a:cs typeface="Calibri"/>
              </a:rPr>
              <a:t>Engine  </a:t>
            </a:r>
            <a:r>
              <a:rPr sz="1100" dirty="0">
                <a:solidFill>
                  <a:srgbClr val="231F20"/>
                </a:solidFill>
                <a:latin typeface="Calibri"/>
                <a:cs typeface="Calibri"/>
              </a:rPr>
              <a:t>Query </a:t>
            </a:r>
            <a:r>
              <a:rPr sz="1100" spc="-4" dirty="0">
                <a:solidFill>
                  <a:srgbClr val="231F20"/>
                </a:solidFill>
                <a:latin typeface="Calibri"/>
                <a:cs typeface="Calibri"/>
              </a:rPr>
              <a:t>Engine  </a:t>
            </a:r>
            <a:r>
              <a:rPr sz="1100" spc="-10" dirty="0">
                <a:solidFill>
                  <a:srgbClr val="231F20"/>
                </a:solidFill>
                <a:latin typeface="Calibri"/>
                <a:cs typeface="Calibri"/>
              </a:rPr>
              <a:t>Resource </a:t>
            </a:r>
            <a:r>
              <a:rPr sz="1100" spc="-4" dirty="0">
                <a:solidFill>
                  <a:srgbClr val="231F20"/>
                </a:solidFill>
                <a:latin typeface="Calibri"/>
                <a:cs typeface="Calibri"/>
              </a:rPr>
              <a:t>Manager  </a:t>
            </a:r>
            <a:r>
              <a:rPr sz="1100" spc="-10" dirty="0">
                <a:solidFill>
                  <a:srgbClr val="231F20"/>
                </a:solidFill>
                <a:latin typeface="Calibri"/>
                <a:cs typeface="Calibri"/>
              </a:rPr>
              <a:t>Storage </a:t>
            </a:r>
            <a:r>
              <a:rPr sz="1100" spc="-4" dirty="0">
                <a:solidFill>
                  <a:srgbClr val="231F20"/>
                </a:solidFill>
                <a:latin typeface="Calibri"/>
                <a:cs typeface="Calibri"/>
              </a:rPr>
              <a:t>Device  </a:t>
            </a:r>
            <a:r>
              <a:rPr sz="1100" spc="-14" dirty="0">
                <a:solidFill>
                  <a:srgbClr val="231F20"/>
                </a:solidFill>
                <a:latin typeface="Calibri"/>
                <a:cs typeface="Calibri"/>
              </a:rPr>
              <a:t>Workflow</a:t>
            </a:r>
            <a:r>
              <a:rPr sz="1100" spc="-75" dirty="0">
                <a:solidFill>
                  <a:srgbClr val="231F20"/>
                </a:solidFill>
                <a:latin typeface="Calibri"/>
                <a:cs typeface="Calibri"/>
              </a:rPr>
              <a:t> </a:t>
            </a:r>
            <a:r>
              <a:rPr sz="1100" spc="-4" dirty="0">
                <a:solidFill>
                  <a:srgbClr val="231F20"/>
                </a:solidFill>
                <a:latin typeface="Calibri"/>
                <a:cs typeface="Calibri"/>
              </a:rPr>
              <a:t>Engine</a:t>
            </a:r>
            <a:endParaRPr sz="1100">
              <a:solidFill>
                <a:prstClr val="black"/>
              </a:solidFill>
              <a:latin typeface="Calibri"/>
              <a:cs typeface="Calibri"/>
            </a:endParaRPr>
          </a:p>
        </p:txBody>
      </p:sp>
      <p:sp>
        <p:nvSpPr>
          <p:cNvPr id="38" name="object 38"/>
          <p:cNvSpPr txBox="1"/>
          <p:nvPr/>
        </p:nvSpPr>
        <p:spPr>
          <a:xfrm>
            <a:off x="11591474" y="2464919"/>
            <a:ext cx="2422526" cy="987837"/>
          </a:xfrm>
          <a:prstGeom prst="rect">
            <a:avLst/>
          </a:prstGeom>
        </p:spPr>
        <p:txBody>
          <a:bodyPr vert="horz" wrap="square" lIns="0" tIns="39934" rIns="0" bIns="0" rtlCol="0">
            <a:spAutoFit/>
          </a:bodyPr>
          <a:lstStyle/>
          <a:p>
            <a:pPr marL="12677">
              <a:spcBef>
                <a:spcPts val="314"/>
              </a:spcBef>
            </a:pPr>
            <a:r>
              <a:rPr sz="1100" spc="-10" dirty="0">
                <a:solidFill>
                  <a:srgbClr val="231F20"/>
                </a:solidFill>
                <a:latin typeface="Calibri"/>
                <a:cs typeface="Calibri"/>
              </a:rPr>
              <a:t>Clusters</a:t>
            </a:r>
            <a:endParaRPr sz="1100">
              <a:solidFill>
                <a:prstClr val="black"/>
              </a:solidFill>
              <a:latin typeface="Calibri"/>
              <a:cs typeface="Calibri"/>
            </a:endParaRPr>
          </a:p>
          <a:p>
            <a:pPr marL="12677">
              <a:spcBef>
                <a:spcPts val="214"/>
              </a:spcBef>
            </a:pPr>
            <a:r>
              <a:rPr sz="1100" spc="-4" dirty="0">
                <a:solidFill>
                  <a:srgbClr val="231F20"/>
                </a:solidFill>
                <a:latin typeface="Calibri"/>
                <a:cs typeface="Calibri"/>
              </a:rPr>
              <a:t>File </a:t>
            </a:r>
            <a:r>
              <a:rPr sz="1100" spc="-10" dirty="0">
                <a:solidFill>
                  <a:srgbClr val="231F20"/>
                </a:solidFill>
                <a:latin typeface="Calibri"/>
                <a:cs typeface="Calibri"/>
              </a:rPr>
              <a:t>Systems </a:t>
            </a:r>
            <a:r>
              <a:rPr sz="1100" dirty="0">
                <a:solidFill>
                  <a:srgbClr val="231F20"/>
                </a:solidFill>
                <a:latin typeface="Calibri"/>
                <a:cs typeface="Calibri"/>
              </a:rPr>
              <a:t>&amp; </a:t>
            </a:r>
            <a:r>
              <a:rPr sz="1100" spc="-4" dirty="0">
                <a:solidFill>
                  <a:srgbClr val="231F20"/>
                </a:solidFill>
                <a:latin typeface="Calibri"/>
                <a:cs typeface="Calibri"/>
              </a:rPr>
              <a:t>Distributed File</a:t>
            </a:r>
            <a:r>
              <a:rPr sz="1100" spc="-60" dirty="0">
                <a:solidFill>
                  <a:srgbClr val="231F20"/>
                </a:solidFill>
                <a:latin typeface="Calibri"/>
                <a:cs typeface="Calibri"/>
              </a:rPr>
              <a:t> </a:t>
            </a:r>
            <a:r>
              <a:rPr sz="1100" spc="-10" dirty="0">
                <a:solidFill>
                  <a:srgbClr val="231F20"/>
                </a:solidFill>
                <a:latin typeface="Calibri"/>
                <a:cs typeface="Calibri"/>
              </a:rPr>
              <a:t>Systems</a:t>
            </a:r>
            <a:endParaRPr sz="1100">
              <a:solidFill>
                <a:prstClr val="black"/>
              </a:solidFill>
              <a:latin typeface="Calibri"/>
              <a:cs typeface="Calibri"/>
            </a:endParaRPr>
          </a:p>
          <a:p>
            <a:pPr marL="12677">
              <a:spcBef>
                <a:spcPts val="214"/>
              </a:spcBef>
            </a:pPr>
            <a:r>
              <a:rPr sz="1100" dirty="0">
                <a:solidFill>
                  <a:srgbClr val="231F20"/>
                </a:solidFill>
                <a:latin typeface="Calibri"/>
                <a:cs typeface="Calibri"/>
              </a:rPr>
              <a:t>NoSQL</a:t>
            </a:r>
            <a:endParaRPr sz="1100">
              <a:solidFill>
                <a:prstClr val="black"/>
              </a:solidFill>
              <a:latin typeface="Calibri"/>
              <a:cs typeface="Calibri"/>
            </a:endParaRPr>
          </a:p>
          <a:p>
            <a:pPr marL="12677" marR="696649">
              <a:lnSpc>
                <a:spcPct val="114900"/>
              </a:lnSpc>
            </a:pPr>
            <a:r>
              <a:rPr sz="1100" spc="-4" dirty="0">
                <a:solidFill>
                  <a:srgbClr val="231F20"/>
                </a:solidFill>
                <a:latin typeface="Calibri"/>
                <a:cs typeface="Calibri"/>
              </a:rPr>
              <a:t>Distributed </a:t>
            </a:r>
            <a:r>
              <a:rPr sz="1100" spc="-10" dirty="0">
                <a:solidFill>
                  <a:srgbClr val="231F20"/>
                </a:solidFill>
                <a:latin typeface="Calibri"/>
                <a:cs typeface="Calibri"/>
              </a:rPr>
              <a:t>Data Processing  Parallel Data</a:t>
            </a:r>
            <a:r>
              <a:rPr sz="1100" spc="-30" dirty="0">
                <a:solidFill>
                  <a:srgbClr val="231F20"/>
                </a:solidFill>
                <a:latin typeface="Calibri"/>
                <a:cs typeface="Calibri"/>
              </a:rPr>
              <a:t> </a:t>
            </a:r>
            <a:r>
              <a:rPr sz="1100" spc="-10" dirty="0">
                <a:solidFill>
                  <a:srgbClr val="231F20"/>
                </a:solidFill>
                <a:latin typeface="Calibri"/>
                <a:cs typeface="Calibri"/>
              </a:rPr>
              <a:t>Processing</a:t>
            </a:r>
            <a:endParaRPr sz="1100">
              <a:solidFill>
                <a:prstClr val="black"/>
              </a:solidFill>
              <a:latin typeface="Calibri"/>
              <a:cs typeface="Calibri"/>
            </a:endParaRPr>
          </a:p>
        </p:txBody>
      </p:sp>
      <p:sp>
        <p:nvSpPr>
          <p:cNvPr id="39" name="object 39"/>
          <p:cNvSpPr txBox="1"/>
          <p:nvPr/>
        </p:nvSpPr>
        <p:spPr>
          <a:xfrm>
            <a:off x="11591522" y="3515517"/>
            <a:ext cx="1374775" cy="406322"/>
          </a:xfrm>
          <a:prstGeom prst="rect">
            <a:avLst/>
          </a:prstGeom>
        </p:spPr>
        <p:txBody>
          <a:bodyPr vert="horz" wrap="square" lIns="0" tIns="39934" rIns="0" bIns="0" rtlCol="0">
            <a:spAutoFit/>
          </a:bodyPr>
          <a:lstStyle/>
          <a:p>
            <a:pPr marL="12677">
              <a:spcBef>
                <a:spcPts val="314"/>
              </a:spcBef>
            </a:pPr>
            <a:r>
              <a:rPr sz="1100" spc="-10" dirty="0">
                <a:solidFill>
                  <a:srgbClr val="231F20"/>
                </a:solidFill>
                <a:latin typeface="Calibri"/>
                <a:cs typeface="Calibri"/>
              </a:rPr>
              <a:t>Processing</a:t>
            </a:r>
            <a:r>
              <a:rPr sz="1100" spc="-60" dirty="0">
                <a:solidFill>
                  <a:srgbClr val="231F20"/>
                </a:solidFill>
                <a:latin typeface="Calibri"/>
                <a:cs typeface="Calibri"/>
              </a:rPr>
              <a:t> </a:t>
            </a:r>
            <a:r>
              <a:rPr sz="1100" spc="-10" dirty="0">
                <a:solidFill>
                  <a:srgbClr val="231F20"/>
                </a:solidFill>
                <a:latin typeface="Calibri"/>
                <a:cs typeface="Calibri"/>
              </a:rPr>
              <a:t>Workloads</a:t>
            </a:r>
            <a:endParaRPr sz="1100">
              <a:solidFill>
                <a:prstClr val="black"/>
              </a:solidFill>
              <a:latin typeface="Calibri"/>
              <a:cs typeface="Calibri"/>
            </a:endParaRPr>
          </a:p>
          <a:p>
            <a:pPr marL="12677">
              <a:spcBef>
                <a:spcPts val="214"/>
              </a:spcBef>
            </a:pPr>
            <a:r>
              <a:rPr sz="1100" spc="-4" dirty="0">
                <a:solidFill>
                  <a:srgbClr val="231F20"/>
                </a:solidFill>
                <a:latin typeface="Calibri"/>
                <a:cs typeface="Calibri"/>
              </a:rPr>
              <a:t>Cloud</a:t>
            </a:r>
            <a:r>
              <a:rPr sz="1100" spc="-66" dirty="0">
                <a:solidFill>
                  <a:srgbClr val="231F20"/>
                </a:solidFill>
                <a:latin typeface="Calibri"/>
                <a:cs typeface="Calibri"/>
              </a:rPr>
              <a:t> </a:t>
            </a:r>
            <a:r>
              <a:rPr sz="1100" spc="-10" dirty="0">
                <a:solidFill>
                  <a:srgbClr val="231F20"/>
                </a:solidFill>
                <a:latin typeface="Calibri"/>
                <a:cs typeface="Calibri"/>
              </a:rPr>
              <a:t>Computing</a:t>
            </a:r>
            <a:endParaRPr sz="1100">
              <a:solidFill>
                <a:prstClr val="black"/>
              </a:solidFill>
              <a:latin typeface="Calibri"/>
              <a:cs typeface="Calibri"/>
            </a:endParaRPr>
          </a:p>
        </p:txBody>
      </p:sp>
      <p:sp>
        <p:nvSpPr>
          <p:cNvPr id="40" name="object 40"/>
          <p:cNvSpPr/>
          <p:nvPr/>
        </p:nvSpPr>
        <p:spPr>
          <a:xfrm>
            <a:off x="11215851" y="7208240"/>
            <a:ext cx="175262" cy="0"/>
          </a:xfrm>
          <a:custGeom>
            <a:avLst/>
            <a:gdLst/>
            <a:ahLst/>
            <a:cxnLst/>
            <a:rect l="l" t="t" r="r" b="b"/>
            <a:pathLst>
              <a:path w="175259">
                <a:moveTo>
                  <a:pt x="0" y="0"/>
                </a:moveTo>
                <a:lnTo>
                  <a:pt x="175247"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41" name="object 41"/>
          <p:cNvSpPr/>
          <p:nvPr/>
        </p:nvSpPr>
        <p:spPr>
          <a:xfrm>
            <a:off x="11248179" y="3242668"/>
            <a:ext cx="177166" cy="0"/>
          </a:xfrm>
          <a:custGeom>
            <a:avLst/>
            <a:gdLst/>
            <a:ahLst/>
            <a:cxnLst/>
            <a:rect l="l" t="t" r="r" b="b"/>
            <a:pathLst>
              <a:path w="177165">
                <a:moveTo>
                  <a:pt x="0" y="0"/>
                </a:moveTo>
                <a:lnTo>
                  <a:pt x="176745"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42" name="object 42"/>
          <p:cNvSpPr/>
          <p:nvPr/>
        </p:nvSpPr>
        <p:spPr>
          <a:xfrm>
            <a:off x="9554066" y="7029404"/>
            <a:ext cx="1682750" cy="377190"/>
          </a:xfrm>
          <a:custGeom>
            <a:avLst/>
            <a:gdLst/>
            <a:ahLst/>
            <a:cxnLst/>
            <a:rect l="l" t="t" r="r" b="b"/>
            <a:pathLst>
              <a:path w="1682750" h="377190">
                <a:moveTo>
                  <a:pt x="1658975" y="0"/>
                </a:moveTo>
                <a:lnTo>
                  <a:pt x="23520" y="0"/>
                </a:lnTo>
                <a:lnTo>
                  <a:pt x="9922" y="367"/>
                </a:lnTo>
                <a:lnTo>
                  <a:pt x="2940" y="2940"/>
                </a:lnTo>
                <a:lnTo>
                  <a:pt x="367" y="9922"/>
                </a:lnTo>
                <a:lnTo>
                  <a:pt x="0" y="23520"/>
                </a:lnTo>
                <a:lnTo>
                  <a:pt x="0" y="353402"/>
                </a:lnTo>
                <a:lnTo>
                  <a:pt x="367" y="367000"/>
                </a:lnTo>
                <a:lnTo>
                  <a:pt x="2940" y="373983"/>
                </a:lnTo>
                <a:lnTo>
                  <a:pt x="9922" y="376555"/>
                </a:lnTo>
                <a:lnTo>
                  <a:pt x="23520" y="376923"/>
                </a:lnTo>
                <a:lnTo>
                  <a:pt x="1658975" y="376923"/>
                </a:lnTo>
                <a:lnTo>
                  <a:pt x="1672573" y="376555"/>
                </a:lnTo>
                <a:lnTo>
                  <a:pt x="1679555" y="373983"/>
                </a:lnTo>
                <a:lnTo>
                  <a:pt x="1682128" y="367000"/>
                </a:lnTo>
                <a:lnTo>
                  <a:pt x="1682495" y="353402"/>
                </a:lnTo>
                <a:lnTo>
                  <a:pt x="1682495" y="23520"/>
                </a:lnTo>
                <a:lnTo>
                  <a:pt x="1682128" y="9922"/>
                </a:lnTo>
                <a:lnTo>
                  <a:pt x="1679555" y="2940"/>
                </a:lnTo>
                <a:lnTo>
                  <a:pt x="1672573" y="367"/>
                </a:lnTo>
                <a:lnTo>
                  <a:pt x="1658975"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43" name="object 43"/>
          <p:cNvSpPr txBox="1"/>
          <p:nvPr/>
        </p:nvSpPr>
        <p:spPr>
          <a:xfrm>
            <a:off x="9671904" y="7082062"/>
            <a:ext cx="1461771"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106" dirty="0">
                <a:solidFill>
                  <a:srgbClr val="FFFFFF"/>
                </a:solidFill>
                <a:latin typeface="Calibri"/>
                <a:cs typeface="Calibri"/>
              </a:rPr>
              <a:t> </a:t>
            </a:r>
            <a:r>
              <a:rPr sz="1300" dirty="0">
                <a:solidFill>
                  <a:srgbClr val="FFFFFF"/>
                </a:solidFill>
                <a:latin typeface="Calibri"/>
                <a:cs typeface="Calibri"/>
              </a:rPr>
              <a:t>Mechanisms</a:t>
            </a:r>
            <a:endParaRPr sz="1300">
              <a:solidFill>
                <a:prstClr val="black"/>
              </a:solidFill>
              <a:latin typeface="Calibri"/>
              <a:cs typeface="Calibri"/>
            </a:endParaRPr>
          </a:p>
        </p:txBody>
      </p:sp>
      <p:sp>
        <p:nvSpPr>
          <p:cNvPr id="44" name="object 44"/>
          <p:cNvSpPr/>
          <p:nvPr/>
        </p:nvSpPr>
        <p:spPr>
          <a:xfrm>
            <a:off x="8035180" y="3051059"/>
            <a:ext cx="3235326" cy="370838"/>
          </a:xfrm>
          <a:custGeom>
            <a:avLst/>
            <a:gdLst/>
            <a:ahLst/>
            <a:cxnLst/>
            <a:rect l="l" t="t" r="r" b="b"/>
            <a:pathLst>
              <a:path w="3235325" h="370839">
                <a:moveTo>
                  <a:pt x="3211334" y="0"/>
                </a:moveTo>
                <a:lnTo>
                  <a:pt x="23520" y="0"/>
                </a:lnTo>
                <a:lnTo>
                  <a:pt x="9922" y="367"/>
                </a:lnTo>
                <a:lnTo>
                  <a:pt x="2940" y="2940"/>
                </a:lnTo>
                <a:lnTo>
                  <a:pt x="367" y="9922"/>
                </a:lnTo>
                <a:lnTo>
                  <a:pt x="0" y="23520"/>
                </a:lnTo>
                <a:lnTo>
                  <a:pt x="0" y="346837"/>
                </a:lnTo>
                <a:lnTo>
                  <a:pt x="367" y="360434"/>
                </a:lnTo>
                <a:lnTo>
                  <a:pt x="2940" y="367417"/>
                </a:lnTo>
                <a:lnTo>
                  <a:pt x="9922" y="369989"/>
                </a:lnTo>
                <a:lnTo>
                  <a:pt x="23520" y="370357"/>
                </a:lnTo>
                <a:lnTo>
                  <a:pt x="3211334" y="370357"/>
                </a:lnTo>
                <a:lnTo>
                  <a:pt x="3224932" y="369989"/>
                </a:lnTo>
                <a:lnTo>
                  <a:pt x="3231915" y="367417"/>
                </a:lnTo>
                <a:lnTo>
                  <a:pt x="3234487" y="360434"/>
                </a:lnTo>
                <a:lnTo>
                  <a:pt x="3234855" y="346837"/>
                </a:lnTo>
                <a:lnTo>
                  <a:pt x="3234855" y="23520"/>
                </a:lnTo>
                <a:lnTo>
                  <a:pt x="3234487" y="9922"/>
                </a:lnTo>
                <a:lnTo>
                  <a:pt x="3231915" y="2940"/>
                </a:lnTo>
                <a:lnTo>
                  <a:pt x="3224932" y="367"/>
                </a:lnTo>
                <a:lnTo>
                  <a:pt x="3211334"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45" name="object 45"/>
          <p:cNvSpPr txBox="1"/>
          <p:nvPr/>
        </p:nvSpPr>
        <p:spPr>
          <a:xfrm>
            <a:off x="8112714" y="3103620"/>
            <a:ext cx="3073401"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 </a:t>
            </a:r>
            <a:r>
              <a:rPr sz="1300" spc="-14" dirty="0">
                <a:solidFill>
                  <a:srgbClr val="FFFFFF"/>
                </a:solidFill>
                <a:latin typeface="Calibri"/>
                <a:cs typeface="Calibri"/>
              </a:rPr>
              <a:t>Technology </a:t>
            </a:r>
            <a:r>
              <a:rPr sz="1300" spc="-4" dirty="0">
                <a:solidFill>
                  <a:srgbClr val="FFFFFF"/>
                </a:solidFill>
                <a:latin typeface="Calibri"/>
                <a:cs typeface="Calibri"/>
              </a:rPr>
              <a:t>Components </a:t>
            </a:r>
            <a:r>
              <a:rPr sz="1300" dirty="0">
                <a:solidFill>
                  <a:srgbClr val="FFFFFF"/>
                </a:solidFill>
                <a:latin typeface="Calibri"/>
                <a:cs typeface="Calibri"/>
              </a:rPr>
              <a:t>&amp;</a:t>
            </a:r>
            <a:r>
              <a:rPr sz="1300" spc="-34" dirty="0">
                <a:solidFill>
                  <a:srgbClr val="FFFFFF"/>
                </a:solidFill>
                <a:latin typeface="Calibri"/>
                <a:cs typeface="Calibri"/>
              </a:rPr>
              <a:t> </a:t>
            </a:r>
            <a:r>
              <a:rPr sz="1300" spc="-4" dirty="0">
                <a:solidFill>
                  <a:srgbClr val="FFFFFF"/>
                </a:solidFill>
                <a:latin typeface="Calibri"/>
                <a:cs typeface="Calibri"/>
              </a:rPr>
              <a:t>Concepts</a:t>
            </a:r>
            <a:endParaRPr sz="1300">
              <a:solidFill>
                <a:prstClr val="black"/>
              </a:solidFill>
              <a:latin typeface="Calibri"/>
              <a:cs typeface="Calibri"/>
            </a:endParaRPr>
          </a:p>
        </p:txBody>
      </p:sp>
      <p:sp>
        <p:nvSpPr>
          <p:cNvPr id="46" name="object 46"/>
          <p:cNvSpPr txBox="1"/>
          <p:nvPr/>
        </p:nvSpPr>
        <p:spPr>
          <a:xfrm>
            <a:off x="13988036" y="3421951"/>
            <a:ext cx="829945" cy="406322"/>
          </a:xfrm>
          <a:prstGeom prst="rect">
            <a:avLst/>
          </a:prstGeom>
        </p:spPr>
        <p:txBody>
          <a:bodyPr vert="horz" wrap="square" lIns="0" tIns="39934" rIns="0" bIns="0" rtlCol="0">
            <a:spAutoFit/>
          </a:bodyPr>
          <a:lstStyle/>
          <a:p>
            <a:pPr marL="12677">
              <a:spcBef>
                <a:spcPts val="314"/>
              </a:spcBef>
            </a:pPr>
            <a:r>
              <a:rPr sz="1100" spc="-10" dirty="0">
                <a:solidFill>
                  <a:srgbClr val="231F20"/>
                </a:solidFill>
                <a:latin typeface="Calibri"/>
                <a:cs typeface="Calibri"/>
              </a:rPr>
              <a:t>batch</a:t>
            </a:r>
            <a:endParaRPr sz="1100">
              <a:solidFill>
                <a:prstClr val="black"/>
              </a:solidFill>
              <a:latin typeface="Calibri"/>
              <a:cs typeface="Calibri"/>
            </a:endParaRPr>
          </a:p>
          <a:p>
            <a:pPr marL="12677">
              <a:spcBef>
                <a:spcPts val="214"/>
              </a:spcBef>
            </a:pPr>
            <a:r>
              <a:rPr sz="1100" dirty="0">
                <a:solidFill>
                  <a:srgbClr val="231F20"/>
                </a:solidFill>
                <a:latin typeface="Calibri"/>
                <a:cs typeface="Calibri"/>
              </a:rPr>
              <a:t>t</a:t>
            </a:r>
            <a:r>
              <a:rPr sz="1100" spc="-30" dirty="0">
                <a:solidFill>
                  <a:srgbClr val="231F20"/>
                </a:solidFill>
                <a:latin typeface="Calibri"/>
                <a:cs typeface="Calibri"/>
              </a:rPr>
              <a:t>r</a:t>
            </a:r>
            <a:r>
              <a:rPr sz="1100" spc="-4" dirty="0">
                <a:solidFill>
                  <a:srgbClr val="231F20"/>
                </a:solidFill>
                <a:latin typeface="Calibri"/>
                <a:cs typeface="Calibri"/>
              </a:rPr>
              <a:t>ansactional</a:t>
            </a:r>
            <a:endParaRPr sz="1100">
              <a:solidFill>
                <a:prstClr val="black"/>
              </a:solidFill>
              <a:latin typeface="Calibri"/>
              <a:cs typeface="Calibri"/>
            </a:endParaRPr>
          </a:p>
        </p:txBody>
      </p:sp>
      <p:sp>
        <p:nvSpPr>
          <p:cNvPr id="47" name="object 47"/>
          <p:cNvSpPr/>
          <p:nvPr/>
        </p:nvSpPr>
        <p:spPr>
          <a:xfrm>
            <a:off x="3560213" y="5230996"/>
            <a:ext cx="0" cy="415290"/>
          </a:xfrm>
          <a:custGeom>
            <a:avLst/>
            <a:gdLst/>
            <a:ahLst/>
            <a:cxnLst/>
            <a:rect l="l" t="t" r="r" b="b"/>
            <a:pathLst>
              <a:path h="415289">
                <a:moveTo>
                  <a:pt x="0" y="414731"/>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48" name="object 48"/>
          <p:cNvSpPr/>
          <p:nvPr/>
        </p:nvSpPr>
        <p:spPr>
          <a:xfrm>
            <a:off x="2909426" y="2195595"/>
            <a:ext cx="0" cy="415290"/>
          </a:xfrm>
          <a:custGeom>
            <a:avLst/>
            <a:gdLst/>
            <a:ahLst/>
            <a:cxnLst/>
            <a:rect l="l" t="t" r="r" b="b"/>
            <a:pathLst>
              <a:path h="415289">
                <a:moveTo>
                  <a:pt x="0" y="414731"/>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49" name="object 49"/>
          <p:cNvSpPr/>
          <p:nvPr/>
        </p:nvSpPr>
        <p:spPr>
          <a:xfrm>
            <a:off x="3560213" y="5901397"/>
            <a:ext cx="0" cy="415290"/>
          </a:xfrm>
          <a:custGeom>
            <a:avLst/>
            <a:gdLst/>
            <a:ahLst/>
            <a:cxnLst/>
            <a:rect l="l" t="t" r="r" b="b"/>
            <a:pathLst>
              <a:path h="415289">
                <a:moveTo>
                  <a:pt x="0" y="414731"/>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50" name="object 50"/>
          <p:cNvSpPr/>
          <p:nvPr/>
        </p:nvSpPr>
        <p:spPr>
          <a:xfrm>
            <a:off x="3449459" y="5442853"/>
            <a:ext cx="110491" cy="0"/>
          </a:xfrm>
          <a:custGeom>
            <a:avLst/>
            <a:gdLst/>
            <a:ahLst/>
            <a:cxnLst/>
            <a:rect l="l" t="t" r="r" b="b"/>
            <a:pathLst>
              <a:path w="110489">
                <a:moveTo>
                  <a:pt x="110210"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51" name="object 51"/>
          <p:cNvSpPr/>
          <p:nvPr/>
        </p:nvSpPr>
        <p:spPr>
          <a:xfrm>
            <a:off x="2798673" y="2407451"/>
            <a:ext cx="110491" cy="0"/>
          </a:xfrm>
          <a:custGeom>
            <a:avLst/>
            <a:gdLst/>
            <a:ahLst/>
            <a:cxnLst/>
            <a:rect l="l" t="t" r="r" b="b"/>
            <a:pathLst>
              <a:path w="110489">
                <a:moveTo>
                  <a:pt x="110210"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52" name="object 52"/>
          <p:cNvSpPr/>
          <p:nvPr/>
        </p:nvSpPr>
        <p:spPr>
          <a:xfrm>
            <a:off x="3449459" y="6113253"/>
            <a:ext cx="110491" cy="0"/>
          </a:xfrm>
          <a:custGeom>
            <a:avLst/>
            <a:gdLst/>
            <a:ahLst/>
            <a:cxnLst/>
            <a:rect l="l" t="t" r="r" b="b"/>
            <a:pathLst>
              <a:path w="110489">
                <a:moveTo>
                  <a:pt x="110210"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53" name="object 53"/>
          <p:cNvSpPr/>
          <p:nvPr/>
        </p:nvSpPr>
        <p:spPr>
          <a:xfrm>
            <a:off x="3446208" y="5647465"/>
            <a:ext cx="114300" cy="0"/>
          </a:xfrm>
          <a:custGeom>
            <a:avLst/>
            <a:gdLst/>
            <a:ahLst/>
            <a:cxnLst/>
            <a:rect l="l" t="t" r="r" b="b"/>
            <a:pathLst>
              <a:path w="114300">
                <a:moveTo>
                  <a:pt x="114007"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54" name="object 54"/>
          <p:cNvSpPr/>
          <p:nvPr/>
        </p:nvSpPr>
        <p:spPr>
          <a:xfrm>
            <a:off x="2795419" y="2612063"/>
            <a:ext cx="114300" cy="0"/>
          </a:xfrm>
          <a:custGeom>
            <a:avLst/>
            <a:gdLst/>
            <a:ahLst/>
            <a:cxnLst/>
            <a:rect l="l" t="t" r="r" b="b"/>
            <a:pathLst>
              <a:path w="114300">
                <a:moveTo>
                  <a:pt x="114007"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55" name="object 55"/>
          <p:cNvSpPr/>
          <p:nvPr/>
        </p:nvSpPr>
        <p:spPr>
          <a:xfrm>
            <a:off x="3446208" y="6317866"/>
            <a:ext cx="114300" cy="0"/>
          </a:xfrm>
          <a:custGeom>
            <a:avLst/>
            <a:gdLst/>
            <a:ahLst/>
            <a:cxnLst/>
            <a:rect l="l" t="t" r="r" b="b"/>
            <a:pathLst>
              <a:path w="114300">
                <a:moveTo>
                  <a:pt x="114007"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56" name="object 56"/>
          <p:cNvSpPr/>
          <p:nvPr/>
        </p:nvSpPr>
        <p:spPr>
          <a:xfrm>
            <a:off x="11426664" y="2619008"/>
            <a:ext cx="0" cy="1245870"/>
          </a:xfrm>
          <a:custGeom>
            <a:avLst/>
            <a:gdLst/>
            <a:ahLst/>
            <a:cxnLst/>
            <a:rect l="l" t="t" r="r" b="b"/>
            <a:pathLst>
              <a:path h="1245870">
                <a:moveTo>
                  <a:pt x="0" y="0"/>
                </a:moveTo>
                <a:lnTo>
                  <a:pt x="0" y="1245844"/>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57" name="object 57"/>
          <p:cNvSpPr/>
          <p:nvPr/>
        </p:nvSpPr>
        <p:spPr>
          <a:xfrm>
            <a:off x="11427771" y="2620746"/>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58" name="object 58"/>
          <p:cNvSpPr/>
          <p:nvPr/>
        </p:nvSpPr>
        <p:spPr>
          <a:xfrm>
            <a:off x="11427771" y="324314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59" name="object 59"/>
          <p:cNvSpPr/>
          <p:nvPr/>
        </p:nvSpPr>
        <p:spPr>
          <a:xfrm>
            <a:off x="11427222" y="3030592"/>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60" name="object 60"/>
          <p:cNvSpPr/>
          <p:nvPr/>
        </p:nvSpPr>
        <p:spPr>
          <a:xfrm>
            <a:off x="11427222" y="3652993"/>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61" name="object 61"/>
          <p:cNvSpPr/>
          <p:nvPr/>
        </p:nvSpPr>
        <p:spPr>
          <a:xfrm>
            <a:off x="11426668" y="2825979"/>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62" name="object 62"/>
          <p:cNvSpPr/>
          <p:nvPr/>
        </p:nvSpPr>
        <p:spPr>
          <a:xfrm>
            <a:off x="11426668" y="3448381"/>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63" name="object 63"/>
          <p:cNvSpPr/>
          <p:nvPr/>
        </p:nvSpPr>
        <p:spPr>
          <a:xfrm>
            <a:off x="11427775" y="3865548"/>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64" name="object 64"/>
          <p:cNvSpPr/>
          <p:nvPr/>
        </p:nvSpPr>
        <p:spPr>
          <a:xfrm>
            <a:off x="11392830" y="6478164"/>
            <a:ext cx="0" cy="1454785"/>
          </a:xfrm>
          <a:custGeom>
            <a:avLst/>
            <a:gdLst/>
            <a:ahLst/>
            <a:cxnLst/>
            <a:rect l="l" t="t" r="r" b="b"/>
            <a:pathLst>
              <a:path h="1454784">
                <a:moveTo>
                  <a:pt x="0" y="0"/>
                </a:moveTo>
                <a:lnTo>
                  <a:pt x="0" y="1454327"/>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65" name="object 65"/>
          <p:cNvSpPr/>
          <p:nvPr/>
        </p:nvSpPr>
        <p:spPr>
          <a:xfrm>
            <a:off x="11393936" y="6688346"/>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66" name="object 66"/>
          <p:cNvSpPr/>
          <p:nvPr/>
        </p:nvSpPr>
        <p:spPr>
          <a:xfrm>
            <a:off x="11393936" y="731074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67" name="object 67"/>
          <p:cNvSpPr/>
          <p:nvPr/>
        </p:nvSpPr>
        <p:spPr>
          <a:xfrm>
            <a:off x="11393384" y="7098193"/>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68" name="object 68"/>
          <p:cNvSpPr/>
          <p:nvPr/>
        </p:nvSpPr>
        <p:spPr>
          <a:xfrm>
            <a:off x="11393384" y="7720593"/>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69" name="object 69"/>
          <p:cNvSpPr/>
          <p:nvPr/>
        </p:nvSpPr>
        <p:spPr>
          <a:xfrm>
            <a:off x="11394375" y="6479854"/>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70" name="object 70"/>
          <p:cNvSpPr/>
          <p:nvPr/>
        </p:nvSpPr>
        <p:spPr>
          <a:xfrm>
            <a:off x="11392829" y="689358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71" name="object 71"/>
          <p:cNvSpPr/>
          <p:nvPr/>
        </p:nvSpPr>
        <p:spPr>
          <a:xfrm>
            <a:off x="11392829" y="7515982"/>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72" name="object 72"/>
          <p:cNvSpPr/>
          <p:nvPr/>
        </p:nvSpPr>
        <p:spPr>
          <a:xfrm>
            <a:off x="11393939" y="7933150"/>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73" name="object 73"/>
          <p:cNvSpPr/>
          <p:nvPr/>
        </p:nvSpPr>
        <p:spPr>
          <a:xfrm>
            <a:off x="3448906" y="5230298"/>
            <a:ext cx="110491" cy="0"/>
          </a:xfrm>
          <a:custGeom>
            <a:avLst/>
            <a:gdLst/>
            <a:ahLst/>
            <a:cxnLst/>
            <a:rect l="l" t="t" r="r" b="b"/>
            <a:pathLst>
              <a:path w="110489">
                <a:moveTo>
                  <a:pt x="110210"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74" name="object 74"/>
          <p:cNvSpPr/>
          <p:nvPr/>
        </p:nvSpPr>
        <p:spPr>
          <a:xfrm>
            <a:off x="2798121" y="2194895"/>
            <a:ext cx="110491" cy="0"/>
          </a:xfrm>
          <a:custGeom>
            <a:avLst/>
            <a:gdLst/>
            <a:ahLst/>
            <a:cxnLst/>
            <a:rect l="l" t="t" r="r" b="b"/>
            <a:pathLst>
              <a:path w="110489">
                <a:moveTo>
                  <a:pt x="110210"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75" name="object 75"/>
          <p:cNvSpPr/>
          <p:nvPr/>
        </p:nvSpPr>
        <p:spPr>
          <a:xfrm>
            <a:off x="3448906" y="5900696"/>
            <a:ext cx="110491" cy="0"/>
          </a:xfrm>
          <a:custGeom>
            <a:avLst/>
            <a:gdLst/>
            <a:ahLst/>
            <a:cxnLst/>
            <a:rect l="l" t="t" r="r" b="b"/>
            <a:pathLst>
              <a:path w="110489">
                <a:moveTo>
                  <a:pt x="110210"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76" name="object 76"/>
          <p:cNvSpPr/>
          <p:nvPr/>
        </p:nvSpPr>
        <p:spPr>
          <a:xfrm>
            <a:off x="3562010" y="6922277"/>
            <a:ext cx="403861" cy="0"/>
          </a:xfrm>
          <a:custGeom>
            <a:avLst/>
            <a:gdLst/>
            <a:ahLst/>
            <a:cxnLst/>
            <a:rect l="l" t="t" r="r" b="b"/>
            <a:pathLst>
              <a:path w="403860">
                <a:moveTo>
                  <a:pt x="403618"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77" name="object 77"/>
          <p:cNvSpPr/>
          <p:nvPr/>
        </p:nvSpPr>
        <p:spPr>
          <a:xfrm>
            <a:off x="3560213" y="6596168"/>
            <a:ext cx="0" cy="621666"/>
          </a:xfrm>
          <a:custGeom>
            <a:avLst/>
            <a:gdLst/>
            <a:ahLst/>
            <a:cxnLst/>
            <a:rect l="l" t="t" r="r" b="b"/>
            <a:pathLst>
              <a:path h="621665">
                <a:moveTo>
                  <a:pt x="0" y="621372"/>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78" name="object 78"/>
          <p:cNvSpPr/>
          <p:nvPr/>
        </p:nvSpPr>
        <p:spPr>
          <a:xfrm>
            <a:off x="3446209" y="7215802"/>
            <a:ext cx="111124" cy="0"/>
          </a:xfrm>
          <a:custGeom>
            <a:avLst/>
            <a:gdLst/>
            <a:ahLst/>
            <a:cxnLst/>
            <a:rect l="l" t="t" r="r" b="b"/>
            <a:pathLst>
              <a:path w="111125">
                <a:moveTo>
                  <a:pt x="110553"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79" name="object 79"/>
          <p:cNvSpPr/>
          <p:nvPr/>
        </p:nvSpPr>
        <p:spPr>
          <a:xfrm>
            <a:off x="3449459" y="6808016"/>
            <a:ext cx="110491" cy="0"/>
          </a:xfrm>
          <a:custGeom>
            <a:avLst/>
            <a:gdLst/>
            <a:ahLst/>
            <a:cxnLst/>
            <a:rect l="l" t="t" r="r" b="b"/>
            <a:pathLst>
              <a:path w="110489">
                <a:moveTo>
                  <a:pt x="110210"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80" name="object 80"/>
          <p:cNvSpPr/>
          <p:nvPr/>
        </p:nvSpPr>
        <p:spPr>
          <a:xfrm>
            <a:off x="3446208" y="7012629"/>
            <a:ext cx="114300" cy="0"/>
          </a:xfrm>
          <a:custGeom>
            <a:avLst/>
            <a:gdLst/>
            <a:ahLst/>
            <a:cxnLst/>
            <a:rect l="l" t="t" r="r" b="b"/>
            <a:pathLst>
              <a:path w="114300">
                <a:moveTo>
                  <a:pt x="114007"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81" name="object 81"/>
          <p:cNvSpPr/>
          <p:nvPr/>
        </p:nvSpPr>
        <p:spPr>
          <a:xfrm>
            <a:off x="3448906" y="6595462"/>
            <a:ext cx="110491" cy="0"/>
          </a:xfrm>
          <a:custGeom>
            <a:avLst/>
            <a:gdLst/>
            <a:ahLst/>
            <a:cxnLst/>
            <a:rect l="l" t="t" r="r" b="b"/>
            <a:pathLst>
              <a:path w="110489">
                <a:moveTo>
                  <a:pt x="110210"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82" name="object 82"/>
          <p:cNvSpPr/>
          <p:nvPr/>
        </p:nvSpPr>
        <p:spPr>
          <a:xfrm>
            <a:off x="3561961" y="7820214"/>
            <a:ext cx="610870" cy="0"/>
          </a:xfrm>
          <a:custGeom>
            <a:avLst/>
            <a:gdLst/>
            <a:ahLst/>
            <a:cxnLst/>
            <a:rect l="l" t="t" r="r" b="b"/>
            <a:pathLst>
              <a:path w="610870">
                <a:moveTo>
                  <a:pt x="610552"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83" name="object 83"/>
          <p:cNvSpPr/>
          <p:nvPr/>
        </p:nvSpPr>
        <p:spPr>
          <a:xfrm>
            <a:off x="3560213" y="7494104"/>
            <a:ext cx="0" cy="621666"/>
          </a:xfrm>
          <a:custGeom>
            <a:avLst/>
            <a:gdLst/>
            <a:ahLst/>
            <a:cxnLst/>
            <a:rect l="l" t="t" r="r" b="b"/>
            <a:pathLst>
              <a:path h="621665">
                <a:moveTo>
                  <a:pt x="0" y="621372"/>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84" name="object 84"/>
          <p:cNvSpPr/>
          <p:nvPr/>
        </p:nvSpPr>
        <p:spPr>
          <a:xfrm>
            <a:off x="3446209" y="8113738"/>
            <a:ext cx="111124" cy="0"/>
          </a:xfrm>
          <a:custGeom>
            <a:avLst/>
            <a:gdLst/>
            <a:ahLst/>
            <a:cxnLst/>
            <a:rect l="l" t="t" r="r" b="b"/>
            <a:pathLst>
              <a:path w="111125">
                <a:moveTo>
                  <a:pt x="110553"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85" name="object 85"/>
          <p:cNvSpPr/>
          <p:nvPr/>
        </p:nvSpPr>
        <p:spPr>
          <a:xfrm>
            <a:off x="3449459" y="7705953"/>
            <a:ext cx="110491" cy="0"/>
          </a:xfrm>
          <a:custGeom>
            <a:avLst/>
            <a:gdLst/>
            <a:ahLst/>
            <a:cxnLst/>
            <a:rect l="l" t="t" r="r" b="b"/>
            <a:pathLst>
              <a:path w="110489">
                <a:moveTo>
                  <a:pt x="110210"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86" name="object 86"/>
          <p:cNvSpPr/>
          <p:nvPr/>
        </p:nvSpPr>
        <p:spPr>
          <a:xfrm>
            <a:off x="3446208" y="7910565"/>
            <a:ext cx="114300" cy="0"/>
          </a:xfrm>
          <a:custGeom>
            <a:avLst/>
            <a:gdLst/>
            <a:ahLst/>
            <a:cxnLst/>
            <a:rect l="l" t="t" r="r" b="b"/>
            <a:pathLst>
              <a:path w="114300">
                <a:moveTo>
                  <a:pt x="114007"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87" name="object 87"/>
          <p:cNvSpPr/>
          <p:nvPr/>
        </p:nvSpPr>
        <p:spPr>
          <a:xfrm>
            <a:off x="3448906" y="7493397"/>
            <a:ext cx="110491" cy="0"/>
          </a:xfrm>
          <a:custGeom>
            <a:avLst/>
            <a:gdLst/>
            <a:ahLst/>
            <a:cxnLst/>
            <a:rect l="l" t="t" r="r" b="b"/>
            <a:pathLst>
              <a:path w="110489">
                <a:moveTo>
                  <a:pt x="110210"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88" name="object 88"/>
          <p:cNvSpPr/>
          <p:nvPr/>
        </p:nvSpPr>
        <p:spPr>
          <a:xfrm>
            <a:off x="5541966" y="747136"/>
            <a:ext cx="0" cy="1654176"/>
          </a:xfrm>
          <a:custGeom>
            <a:avLst/>
            <a:gdLst/>
            <a:ahLst/>
            <a:cxnLst/>
            <a:rect l="l" t="t" r="r" b="b"/>
            <a:pathLst>
              <a:path h="1654175">
                <a:moveTo>
                  <a:pt x="0" y="1654022"/>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89" name="object 89"/>
          <p:cNvSpPr/>
          <p:nvPr/>
        </p:nvSpPr>
        <p:spPr>
          <a:xfrm>
            <a:off x="5430755" y="2402896"/>
            <a:ext cx="111124" cy="0"/>
          </a:xfrm>
          <a:custGeom>
            <a:avLst/>
            <a:gdLst/>
            <a:ahLst/>
            <a:cxnLst/>
            <a:rect l="l" t="t" r="r" b="b"/>
            <a:pathLst>
              <a:path w="111125">
                <a:moveTo>
                  <a:pt x="110553"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90" name="object 90"/>
          <p:cNvSpPr/>
          <p:nvPr/>
        </p:nvSpPr>
        <p:spPr>
          <a:xfrm>
            <a:off x="5430313" y="1991232"/>
            <a:ext cx="111124" cy="0"/>
          </a:xfrm>
          <a:custGeom>
            <a:avLst/>
            <a:gdLst/>
            <a:ahLst/>
            <a:cxnLst/>
            <a:rect l="l" t="t" r="r" b="b"/>
            <a:pathLst>
              <a:path w="111125">
                <a:moveTo>
                  <a:pt x="110553"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91" name="object 91"/>
          <p:cNvSpPr/>
          <p:nvPr/>
        </p:nvSpPr>
        <p:spPr>
          <a:xfrm>
            <a:off x="5430313" y="1368830"/>
            <a:ext cx="111124" cy="0"/>
          </a:xfrm>
          <a:custGeom>
            <a:avLst/>
            <a:gdLst/>
            <a:ahLst/>
            <a:cxnLst/>
            <a:rect l="l" t="t" r="r" b="b"/>
            <a:pathLst>
              <a:path w="111125">
                <a:moveTo>
                  <a:pt x="110553"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92" name="object 92"/>
          <p:cNvSpPr/>
          <p:nvPr/>
        </p:nvSpPr>
        <p:spPr>
          <a:xfrm>
            <a:off x="5431212" y="1581386"/>
            <a:ext cx="110491" cy="0"/>
          </a:xfrm>
          <a:custGeom>
            <a:avLst/>
            <a:gdLst/>
            <a:ahLst/>
            <a:cxnLst/>
            <a:rect l="l" t="t" r="r" b="b"/>
            <a:pathLst>
              <a:path w="110489">
                <a:moveTo>
                  <a:pt x="110210"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93" name="object 93"/>
          <p:cNvSpPr/>
          <p:nvPr/>
        </p:nvSpPr>
        <p:spPr>
          <a:xfrm>
            <a:off x="5431212" y="958984"/>
            <a:ext cx="110491" cy="0"/>
          </a:xfrm>
          <a:custGeom>
            <a:avLst/>
            <a:gdLst/>
            <a:ahLst/>
            <a:cxnLst/>
            <a:rect l="l" t="t" r="r" b="b"/>
            <a:pathLst>
              <a:path w="110489">
                <a:moveTo>
                  <a:pt x="110210"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94" name="object 94"/>
          <p:cNvSpPr/>
          <p:nvPr/>
        </p:nvSpPr>
        <p:spPr>
          <a:xfrm>
            <a:off x="5432115" y="2199720"/>
            <a:ext cx="108587" cy="0"/>
          </a:xfrm>
          <a:custGeom>
            <a:avLst/>
            <a:gdLst/>
            <a:ahLst/>
            <a:cxnLst/>
            <a:rect l="l" t="t" r="r" b="b"/>
            <a:pathLst>
              <a:path w="108585">
                <a:moveTo>
                  <a:pt x="108318"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95" name="object 95"/>
          <p:cNvSpPr/>
          <p:nvPr/>
        </p:nvSpPr>
        <p:spPr>
          <a:xfrm>
            <a:off x="5427963" y="1785998"/>
            <a:ext cx="114300" cy="0"/>
          </a:xfrm>
          <a:custGeom>
            <a:avLst/>
            <a:gdLst/>
            <a:ahLst/>
            <a:cxnLst/>
            <a:rect l="l" t="t" r="r" b="b"/>
            <a:pathLst>
              <a:path w="114300">
                <a:moveTo>
                  <a:pt x="114007"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96" name="object 96"/>
          <p:cNvSpPr/>
          <p:nvPr/>
        </p:nvSpPr>
        <p:spPr>
          <a:xfrm>
            <a:off x="5427963" y="1163596"/>
            <a:ext cx="114300" cy="0"/>
          </a:xfrm>
          <a:custGeom>
            <a:avLst/>
            <a:gdLst/>
            <a:ahLst/>
            <a:cxnLst/>
            <a:rect l="l" t="t" r="r" b="b"/>
            <a:pathLst>
              <a:path w="114300">
                <a:moveTo>
                  <a:pt x="114007"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97" name="object 97"/>
          <p:cNvSpPr/>
          <p:nvPr/>
        </p:nvSpPr>
        <p:spPr>
          <a:xfrm>
            <a:off x="5430659" y="746428"/>
            <a:ext cx="110491" cy="0"/>
          </a:xfrm>
          <a:custGeom>
            <a:avLst/>
            <a:gdLst/>
            <a:ahLst/>
            <a:cxnLst/>
            <a:rect l="l" t="t" r="r" b="b"/>
            <a:pathLst>
              <a:path w="110489">
                <a:moveTo>
                  <a:pt x="110210"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98" name="object 98"/>
          <p:cNvSpPr/>
          <p:nvPr/>
        </p:nvSpPr>
        <p:spPr>
          <a:xfrm>
            <a:off x="13689680" y="6789609"/>
            <a:ext cx="0" cy="213995"/>
          </a:xfrm>
          <a:custGeom>
            <a:avLst/>
            <a:gdLst/>
            <a:ahLst/>
            <a:cxnLst/>
            <a:rect l="l" t="t" r="r" b="b"/>
            <a:pathLst>
              <a:path h="213995">
                <a:moveTo>
                  <a:pt x="0" y="0"/>
                </a:moveTo>
                <a:lnTo>
                  <a:pt x="0" y="213588"/>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99" name="object 99"/>
          <p:cNvSpPr/>
          <p:nvPr/>
        </p:nvSpPr>
        <p:spPr>
          <a:xfrm>
            <a:off x="13825177" y="3568664"/>
            <a:ext cx="0" cy="213995"/>
          </a:xfrm>
          <a:custGeom>
            <a:avLst/>
            <a:gdLst/>
            <a:ahLst/>
            <a:cxnLst/>
            <a:rect l="l" t="t" r="r" b="b"/>
            <a:pathLst>
              <a:path h="213995">
                <a:moveTo>
                  <a:pt x="0" y="0"/>
                </a:moveTo>
                <a:lnTo>
                  <a:pt x="0" y="213588"/>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100" name="object 100"/>
          <p:cNvSpPr/>
          <p:nvPr/>
        </p:nvSpPr>
        <p:spPr>
          <a:xfrm>
            <a:off x="13690237" y="6791346"/>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101" name="object 101"/>
          <p:cNvSpPr/>
          <p:nvPr/>
        </p:nvSpPr>
        <p:spPr>
          <a:xfrm>
            <a:off x="13825735" y="3570399"/>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102" name="object 102"/>
          <p:cNvSpPr/>
          <p:nvPr/>
        </p:nvSpPr>
        <p:spPr>
          <a:xfrm>
            <a:off x="13690789" y="7003901"/>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103" name="object 103"/>
          <p:cNvSpPr/>
          <p:nvPr/>
        </p:nvSpPr>
        <p:spPr>
          <a:xfrm>
            <a:off x="13826288" y="3782956"/>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104" name="object 104"/>
          <p:cNvSpPr/>
          <p:nvPr/>
        </p:nvSpPr>
        <p:spPr>
          <a:xfrm>
            <a:off x="3257187" y="939683"/>
            <a:ext cx="236220" cy="0"/>
          </a:xfrm>
          <a:custGeom>
            <a:avLst/>
            <a:gdLst/>
            <a:ahLst/>
            <a:cxnLst/>
            <a:rect l="l" t="t" r="r" b="b"/>
            <a:pathLst>
              <a:path w="236220">
                <a:moveTo>
                  <a:pt x="235889"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105" name="object 105"/>
          <p:cNvSpPr/>
          <p:nvPr/>
        </p:nvSpPr>
        <p:spPr>
          <a:xfrm>
            <a:off x="3255454" y="834116"/>
            <a:ext cx="0" cy="213995"/>
          </a:xfrm>
          <a:custGeom>
            <a:avLst/>
            <a:gdLst/>
            <a:ahLst/>
            <a:cxnLst/>
            <a:rect l="l" t="t" r="r" b="b"/>
            <a:pathLst>
              <a:path h="213994">
                <a:moveTo>
                  <a:pt x="0" y="213588"/>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106" name="object 106"/>
          <p:cNvSpPr/>
          <p:nvPr/>
        </p:nvSpPr>
        <p:spPr>
          <a:xfrm>
            <a:off x="3144700" y="1045962"/>
            <a:ext cx="110491" cy="0"/>
          </a:xfrm>
          <a:custGeom>
            <a:avLst/>
            <a:gdLst/>
            <a:ahLst/>
            <a:cxnLst/>
            <a:rect l="l" t="t" r="r" b="b"/>
            <a:pathLst>
              <a:path w="110489">
                <a:moveTo>
                  <a:pt x="110210"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107" name="object 107"/>
          <p:cNvSpPr/>
          <p:nvPr/>
        </p:nvSpPr>
        <p:spPr>
          <a:xfrm>
            <a:off x="3144147" y="833404"/>
            <a:ext cx="110491" cy="0"/>
          </a:xfrm>
          <a:custGeom>
            <a:avLst/>
            <a:gdLst/>
            <a:ahLst/>
            <a:cxnLst/>
            <a:rect l="l" t="t" r="r" b="b"/>
            <a:pathLst>
              <a:path w="110489">
                <a:moveTo>
                  <a:pt x="110210" y="0"/>
                </a:moveTo>
                <a:lnTo>
                  <a:pt x="0" y="0"/>
                </a:lnTo>
              </a:path>
            </a:pathLst>
          </a:custGeom>
          <a:ln w="3479">
            <a:solidFill>
              <a:srgbClr val="231F20"/>
            </a:solidFill>
          </a:ln>
        </p:spPr>
        <p:txBody>
          <a:bodyPr wrap="square" lIns="0" tIns="0" rIns="0" bIns="0" rtlCol="0"/>
          <a:lstStyle/>
          <a:p>
            <a:endParaRPr>
              <a:solidFill>
                <a:prstClr val="black"/>
              </a:solidFill>
              <a:latin typeface="Calibri"/>
            </a:endParaRPr>
          </a:p>
        </p:txBody>
      </p:sp>
      <p:pic>
        <p:nvPicPr>
          <p:cNvPr id="110" name="Picture 109"/>
          <p:cNvPicPr>
            <a:picLocks noChangeAspect="1"/>
          </p:cNvPicPr>
          <p:nvPr/>
        </p:nvPicPr>
        <p:blipFill>
          <a:blip r:embed="rId2"/>
          <a:stretch>
            <a:fillRect/>
          </a:stretch>
        </p:blipFill>
        <p:spPr>
          <a:xfrm>
            <a:off x="13716000" y="304800"/>
            <a:ext cx="1270000" cy="952500"/>
          </a:xfrm>
          <a:prstGeom prst="rect">
            <a:avLst/>
          </a:prstGeom>
        </p:spPr>
      </p:pic>
      <p:cxnSp>
        <p:nvCxnSpPr>
          <p:cNvPr id="111" name="Straight Connector 110"/>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109" name="Rectangle 108"/>
          <p:cNvSpPr/>
          <p:nvPr/>
        </p:nvSpPr>
        <p:spPr>
          <a:xfrm>
            <a:off x="12192000" y="8915400"/>
            <a:ext cx="2826221" cy="384721"/>
          </a:xfrm>
          <a:prstGeom prst="rect">
            <a:avLst/>
          </a:prstGeom>
        </p:spPr>
        <p:txBody>
          <a:bodyPr wrap="none">
            <a:spAutoFit/>
          </a:bodyPr>
          <a:lstStyle/>
          <a:p>
            <a:r>
              <a:rPr lang="en-US" dirty="0" smtClean="0"/>
              <a:t>Source: </a:t>
            </a:r>
            <a:r>
              <a:rPr lang="en-US" dirty="0" err="1" smtClean="0"/>
              <a:t>www.arcitura.com</a:t>
            </a:r>
            <a:endParaRPr lang="en-US" dirty="0"/>
          </a:p>
        </p:txBody>
      </p:sp>
    </p:spTree>
    <p:extLst>
      <p:ext uri="{BB962C8B-B14F-4D97-AF65-F5344CB8AC3E}">
        <p14:creationId xmlns:p14="http://schemas.microsoft.com/office/powerpoint/2010/main" val="56717599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2473" y="4905634"/>
            <a:ext cx="2838448" cy="412910"/>
          </a:xfrm>
          <a:prstGeom prst="rect">
            <a:avLst/>
          </a:prstGeom>
        </p:spPr>
        <p:txBody>
          <a:bodyPr vert="horz" wrap="square" lIns="0" tIns="12677" rIns="0" bIns="0" rtlCol="0">
            <a:spAutoFit/>
          </a:bodyPr>
          <a:lstStyle/>
          <a:p>
            <a:pPr algn="ctr">
              <a:spcBef>
                <a:spcPts val="101"/>
              </a:spcBef>
            </a:pPr>
            <a:r>
              <a:rPr lang="en-US" sz="1300" b="1" spc="-4" dirty="0" smtClean="0">
                <a:solidFill>
                  <a:srgbClr val="FFFFFF"/>
                </a:solidFill>
                <a:latin typeface="Calibri"/>
                <a:cs typeface="Calibri"/>
              </a:rPr>
              <a:t>Core topic </a:t>
            </a:r>
            <a:r>
              <a:rPr lang="en-US" sz="1300" b="1" dirty="0" smtClean="0">
                <a:solidFill>
                  <a:srgbClr val="FFFFFF"/>
                </a:solidFill>
                <a:latin typeface="Calibri"/>
                <a:cs typeface="Calibri"/>
              </a:rPr>
              <a:t>3:</a:t>
            </a:r>
            <a:endParaRPr sz="1300" dirty="0">
              <a:solidFill>
                <a:prstClr val="black"/>
              </a:solidFill>
              <a:latin typeface="Calibri"/>
              <a:cs typeface="Calibri"/>
            </a:endParaRPr>
          </a:p>
          <a:p>
            <a:pPr algn="ctr"/>
            <a:r>
              <a:rPr sz="1300" b="1" spc="-4" dirty="0">
                <a:solidFill>
                  <a:srgbClr val="FFFFFF"/>
                </a:solidFill>
                <a:latin typeface="Calibri"/>
                <a:cs typeface="Calibri"/>
              </a:rPr>
              <a:t>Fundamental </a:t>
            </a:r>
            <a:r>
              <a:rPr sz="1300" b="1" dirty="0">
                <a:solidFill>
                  <a:srgbClr val="FFFFFF"/>
                </a:solidFill>
                <a:latin typeface="Calibri"/>
                <a:cs typeface="Calibri"/>
              </a:rPr>
              <a:t>Big </a:t>
            </a:r>
            <a:r>
              <a:rPr sz="1300" b="1" spc="-10" dirty="0">
                <a:solidFill>
                  <a:srgbClr val="FFFFFF"/>
                </a:solidFill>
                <a:latin typeface="Calibri"/>
                <a:cs typeface="Calibri"/>
              </a:rPr>
              <a:t>Data </a:t>
            </a:r>
            <a:r>
              <a:rPr sz="1300" b="1" spc="-4" dirty="0">
                <a:solidFill>
                  <a:srgbClr val="FFFFFF"/>
                </a:solidFill>
                <a:latin typeface="Calibri"/>
                <a:cs typeface="Calibri"/>
              </a:rPr>
              <a:t>Analysis </a:t>
            </a:r>
            <a:r>
              <a:rPr sz="1300" b="1" dirty="0">
                <a:solidFill>
                  <a:srgbClr val="FFFFFF"/>
                </a:solidFill>
                <a:latin typeface="Calibri"/>
                <a:cs typeface="Calibri"/>
              </a:rPr>
              <a:t>&amp;</a:t>
            </a:r>
            <a:r>
              <a:rPr sz="1300" b="1" spc="-24" dirty="0">
                <a:solidFill>
                  <a:srgbClr val="FFFFFF"/>
                </a:solidFill>
                <a:latin typeface="Calibri"/>
                <a:cs typeface="Calibri"/>
              </a:rPr>
              <a:t> </a:t>
            </a:r>
            <a:r>
              <a:rPr sz="1300" b="1" dirty="0">
                <a:solidFill>
                  <a:srgbClr val="FFFFFF"/>
                </a:solidFill>
                <a:latin typeface="Calibri"/>
                <a:cs typeface="Calibri"/>
              </a:rPr>
              <a:t>Science</a:t>
            </a:r>
            <a:endParaRPr sz="1300" dirty="0">
              <a:solidFill>
                <a:prstClr val="black"/>
              </a:solidFill>
              <a:latin typeface="Calibri"/>
              <a:cs typeface="Calibri"/>
            </a:endParaRPr>
          </a:p>
        </p:txBody>
      </p:sp>
      <p:sp>
        <p:nvSpPr>
          <p:cNvPr id="3" name="object 3"/>
          <p:cNvSpPr/>
          <p:nvPr/>
        </p:nvSpPr>
        <p:spPr>
          <a:xfrm>
            <a:off x="7485687" y="4773927"/>
            <a:ext cx="3124201" cy="730250"/>
          </a:xfrm>
          <a:custGeom>
            <a:avLst/>
            <a:gdLst/>
            <a:ahLst/>
            <a:cxnLst/>
            <a:rect l="l" t="t" r="r" b="b"/>
            <a:pathLst>
              <a:path w="3124200" h="730250">
                <a:moveTo>
                  <a:pt x="111099" y="0"/>
                </a:move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3013075" y="729996"/>
                </a:lnTo>
                <a:lnTo>
                  <a:pt x="3077304" y="728260"/>
                </a:lnTo>
                <a:lnTo>
                  <a:pt x="3110287" y="716108"/>
                </a:lnTo>
                <a:lnTo>
                  <a:pt x="3122438" y="683125"/>
                </a:lnTo>
                <a:lnTo>
                  <a:pt x="3124174" y="618896"/>
                </a:lnTo>
                <a:lnTo>
                  <a:pt x="3124174" y="111099"/>
                </a:lnTo>
                <a:lnTo>
                  <a:pt x="3122438" y="46870"/>
                </a:lnTo>
                <a:lnTo>
                  <a:pt x="3110287" y="13887"/>
                </a:lnTo>
                <a:lnTo>
                  <a:pt x="3077304" y="1735"/>
                </a:lnTo>
                <a:lnTo>
                  <a:pt x="3013075" y="0"/>
                </a:lnTo>
                <a:lnTo>
                  <a:pt x="111099" y="0"/>
                </a:lnTo>
                <a:close/>
              </a:path>
            </a:pathLst>
          </a:custGeom>
          <a:ln w="38100">
            <a:solidFill>
              <a:srgbClr val="B1BA1C"/>
            </a:solidFill>
          </a:ln>
        </p:spPr>
        <p:txBody>
          <a:bodyPr wrap="square" lIns="0" tIns="0" rIns="0" bIns="0" rtlCol="0"/>
          <a:lstStyle/>
          <a:p>
            <a:endParaRPr>
              <a:solidFill>
                <a:prstClr val="black"/>
              </a:solidFill>
              <a:latin typeface="Calibri"/>
            </a:endParaRPr>
          </a:p>
        </p:txBody>
      </p:sp>
      <p:sp>
        <p:nvSpPr>
          <p:cNvPr id="5" name="object 5"/>
          <p:cNvSpPr/>
          <p:nvPr/>
        </p:nvSpPr>
        <p:spPr>
          <a:xfrm>
            <a:off x="4243288" y="7484288"/>
            <a:ext cx="0" cy="854075"/>
          </a:xfrm>
          <a:custGeom>
            <a:avLst/>
            <a:gdLst/>
            <a:ahLst/>
            <a:cxnLst/>
            <a:rect l="l" t="t" r="r" b="b"/>
            <a:pathLst>
              <a:path h="854075">
                <a:moveTo>
                  <a:pt x="0" y="853655"/>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 name="object 6"/>
          <p:cNvSpPr/>
          <p:nvPr/>
        </p:nvSpPr>
        <p:spPr>
          <a:xfrm>
            <a:off x="4090261" y="7486685"/>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7" name="object 7"/>
          <p:cNvSpPr/>
          <p:nvPr/>
        </p:nvSpPr>
        <p:spPr>
          <a:xfrm>
            <a:off x="4090108" y="7698894"/>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 name="object 8"/>
          <p:cNvSpPr/>
          <p:nvPr/>
        </p:nvSpPr>
        <p:spPr>
          <a:xfrm>
            <a:off x="4090734" y="8335510"/>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 name="object 9"/>
          <p:cNvSpPr/>
          <p:nvPr/>
        </p:nvSpPr>
        <p:spPr>
          <a:xfrm>
            <a:off x="4091994" y="7911096"/>
            <a:ext cx="150493" cy="0"/>
          </a:xfrm>
          <a:custGeom>
            <a:avLst/>
            <a:gdLst/>
            <a:ahLst/>
            <a:cxnLst/>
            <a:rect l="l" t="t" r="r" b="b"/>
            <a:pathLst>
              <a:path w="150495">
                <a:moveTo>
                  <a:pt x="150444"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 name="object 10"/>
          <p:cNvSpPr/>
          <p:nvPr/>
        </p:nvSpPr>
        <p:spPr>
          <a:xfrm>
            <a:off x="4093082" y="8123305"/>
            <a:ext cx="150493" cy="0"/>
          </a:xfrm>
          <a:custGeom>
            <a:avLst/>
            <a:gdLst/>
            <a:ahLst/>
            <a:cxnLst/>
            <a:rect l="l" t="t" r="r" b="b"/>
            <a:pathLst>
              <a:path w="150495">
                <a:moveTo>
                  <a:pt x="150215"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1" name="object 11"/>
          <p:cNvSpPr/>
          <p:nvPr/>
        </p:nvSpPr>
        <p:spPr>
          <a:xfrm>
            <a:off x="4093085" y="7911096"/>
            <a:ext cx="523875" cy="0"/>
          </a:xfrm>
          <a:custGeom>
            <a:avLst/>
            <a:gdLst/>
            <a:ahLst/>
            <a:cxnLst/>
            <a:rect l="l" t="t" r="r" b="b"/>
            <a:pathLst>
              <a:path w="523875">
                <a:moveTo>
                  <a:pt x="523366"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 name="object 12"/>
          <p:cNvSpPr txBox="1"/>
          <p:nvPr/>
        </p:nvSpPr>
        <p:spPr>
          <a:xfrm>
            <a:off x="3260360" y="7334815"/>
            <a:ext cx="741681" cy="1025565"/>
          </a:xfrm>
          <a:prstGeom prst="rect">
            <a:avLst/>
          </a:prstGeom>
        </p:spPr>
        <p:txBody>
          <a:bodyPr vert="horz" wrap="square" lIns="0" tIns="12042" rIns="0" bIns="0" rtlCol="0">
            <a:spAutoFit/>
          </a:bodyPr>
          <a:lstStyle/>
          <a:p>
            <a:pPr marL="12677" marR="5080" indent="22183" algn="r">
              <a:lnSpc>
                <a:spcPct val="132800"/>
              </a:lnSpc>
              <a:spcBef>
                <a:spcPts val="93"/>
              </a:spcBef>
            </a:pPr>
            <a:r>
              <a:rPr sz="1000" dirty="0">
                <a:solidFill>
                  <a:srgbClr val="231F20"/>
                </a:solidFill>
                <a:latin typeface="Calibri"/>
                <a:cs typeface="Calibri"/>
              </a:rPr>
              <a:t>high</a:t>
            </a:r>
            <a:r>
              <a:rPr sz="1000" spc="-4" dirty="0">
                <a:solidFill>
                  <a:srgbClr val="231F20"/>
                </a:solidFill>
                <a:latin typeface="Calibri"/>
                <a:cs typeface="Calibri"/>
              </a:rPr>
              <a:t>-v</a:t>
            </a:r>
            <a:r>
              <a:rPr sz="1000" dirty="0">
                <a:solidFill>
                  <a:srgbClr val="231F20"/>
                </a:solidFill>
                <a:latin typeface="Calibri"/>
                <a:cs typeface="Calibri"/>
              </a:rPr>
              <a:t>olume  high</a:t>
            </a:r>
            <a:r>
              <a:rPr sz="1000" spc="-4" dirty="0">
                <a:solidFill>
                  <a:srgbClr val="231F20"/>
                </a:solidFill>
                <a:latin typeface="Calibri"/>
                <a:cs typeface="Calibri"/>
              </a:rPr>
              <a:t>-v</a:t>
            </a:r>
            <a:r>
              <a:rPr sz="1000" dirty="0">
                <a:solidFill>
                  <a:srgbClr val="231F20"/>
                </a:solidFill>
                <a:latin typeface="Calibri"/>
                <a:cs typeface="Calibri"/>
              </a:rPr>
              <a:t>elocity  high</a:t>
            </a:r>
            <a:r>
              <a:rPr sz="1000" spc="-4" dirty="0">
                <a:solidFill>
                  <a:srgbClr val="231F20"/>
                </a:solidFill>
                <a:latin typeface="Calibri"/>
                <a:cs typeface="Calibri"/>
              </a:rPr>
              <a:t>-</a:t>
            </a:r>
            <a:r>
              <a:rPr sz="1000" spc="-10" dirty="0">
                <a:solidFill>
                  <a:srgbClr val="231F20"/>
                </a:solidFill>
                <a:latin typeface="Calibri"/>
                <a:cs typeface="Calibri"/>
              </a:rPr>
              <a:t>v</a:t>
            </a:r>
            <a:r>
              <a:rPr sz="1000" dirty="0">
                <a:solidFill>
                  <a:srgbClr val="231F20"/>
                </a:solidFill>
                <a:latin typeface="Calibri"/>
                <a:cs typeface="Calibri"/>
              </a:rPr>
              <a:t>ariety  high</a:t>
            </a:r>
            <a:r>
              <a:rPr sz="1000" spc="-4" dirty="0">
                <a:solidFill>
                  <a:srgbClr val="231F20"/>
                </a:solidFill>
                <a:latin typeface="Calibri"/>
                <a:cs typeface="Calibri"/>
              </a:rPr>
              <a:t>-v</a:t>
            </a:r>
            <a:r>
              <a:rPr sz="1000" spc="4" dirty="0">
                <a:solidFill>
                  <a:srgbClr val="231F20"/>
                </a:solidFill>
                <a:latin typeface="Calibri"/>
                <a:cs typeface="Calibri"/>
              </a:rPr>
              <a:t>e</a:t>
            </a:r>
            <a:r>
              <a:rPr sz="1000" spc="-22" dirty="0">
                <a:solidFill>
                  <a:srgbClr val="231F20"/>
                </a:solidFill>
                <a:latin typeface="Calibri"/>
                <a:cs typeface="Calibri"/>
              </a:rPr>
              <a:t>r</a:t>
            </a:r>
            <a:r>
              <a:rPr sz="1000" dirty="0">
                <a:solidFill>
                  <a:srgbClr val="231F20"/>
                </a:solidFill>
                <a:latin typeface="Calibri"/>
                <a:cs typeface="Calibri"/>
              </a:rPr>
              <a:t>acity  high</a:t>
            </a:r>
            <a:r>
              <a:rPr sz="1000" spc="-4" dirty="0">
                <a:solidFill>
                  <a:srgbClr val="231F20"/>
                </a:solidFill>
                <a:latin typeface="Calibri"/>
                <a:cs typeface="Calibri"/>
              </a:rPr>
              <a:t>-</a:t>
            </a:r>
            <a:r>
              <a:rPr sz="1000" spc="-10" dirty="0">
                <a:solidFill>
                  <a:srgbClr val="231F20"/>
                </a:solidFill>
                <a:latin typeface="Calibri"/>
                <a:cs typeface="Calibri"/>
              </a:rPr>
              <a:t>v</a:t>
            </a:r>
            <a:r>
              <a:rPr sz="1000" spc="4" dirty="0">
                <a:solidFill>
                  <a:srgbClr val="231F20"/>
                </a:solidFill>
                <a:latin typeface="Calibri"/>
                <a:cs typeface="Calibri"/>
              </a:rPr>
              <a:t>alue</a:t>
            </a:r>
            <a:endParaRPr sz="1000">
              <a:solidFill>
                <a:prstClr val="black"/>
              </a:solidFill>
              <a:latin typeface="Calibri"/>
              <a:cs typeface="Calibri"/>
            </a:endParaRPr>
          </a:p>
        </p:txBody>
      </p:sp>
      <p:sp>
        <p:nvSpPr>
          <p:cNvPr id="13" name="object 13"/>
          <p:cNvSpPr/>
          <p:nvPr/>
        </p:nvSpPr>
        <p:spPr>
          <a:xfrm>
            <a:off x="4571856" y="7732839"/>
            <a:ext cx="2099945" cy="346710"/>
          </a:xfrm>
          <a:custGeom>
            <a:avLst/>
            <a:gdLst/>
            <a:ahLst/>
            <a:cxnLst/>
            <a:rect l="l" t="t" r="r" b="b"/>
            <a:pathLst>
              <a:path w="2099945" h="346709">
                <a:moveTo>
                  <a:pt x="2065477" y="0"/>
                </a:moveTo>
                <a:lnTo>
                  <a:pt x="34302" y="0"/>
                </a:lnTo>
                <a:lnTo>
                  <a:pt x="14471" y="535"/>
                </a:lnTo>
                <a:lnTo>
                  <a:pt x="4287" y="4287"/>
                </a:lnTo>
                <a:lnTo>
                  <a:pt x="535" y="14471"/>
                </a:lnTo>
                <a:lnTo>
                  <a:pt x="0" y="34302"/>
                </a:lnTo>
                <a:lnTo>
                  <a:pt x="0" y="311861"/>
                </a:lnTo>
                <a:lnTo>
                  <a:pt x="535" y="331692"/>
                </a:lnTo>
                <a:lnTo>
                  <a:pt x="4287" y="341876"/>
                </a:lnTo>
                <a:lnTo>
                  <a:pt x="14471" y="345627"/>
                </a:lnTo>
                <a:lnTo>
                  <a:pt x="34302" y="346163"/>
                </a:lnTo>
                <a:lnTo>
                  <a:pt x="2065477" y="346163"/>
                </a:lnTo>
                <a:lnTo>
                  <a:pt x="2085301" y="345627"/>
                </a:lnTo>
                <a:lnTo>
                  <a:pt x="2095480" y="341876"/>
                </a:lnTo>
                <a:lnTo>
                  <a:pt x="2099231" y="331692"/>
                </a:lnTo>
                <a:lnTo>
                  <a:pt x="2099767" y="311861"/>
                </a:lnTo>
                <a:lnTo>
                  <a:pt x="2099767" y="34302"/>
                </a:lnTo>
                <a:lnTo>
                  <a:pt x="2099231" y="14471"/>
                </a:lnTo>
                <a:lnTo>
                  <a:pt x="2095480" y="4287"/>
                </a:lnTo>
                <a:lnTo>
                  <a:pt x="2085301" y="535"/>
                </a:lnTo>
                <a:lnTo>
                  <a:pt x="2065477"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14" name="object 14"/>
          <p:cNvSpPr txBox="1"/>
          <p:nvPr/>
        </p:nvSpPr>
        <p:spPr>
          <a:xfrm>
            <a:off x="4684803" y="7764779"/>
            <a:ext cx="1873885"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 Dataset</a:t>
            </a:r>
            <a:r>
              <a:rPr sz="1300" spc="-45" dirty="0">
                <a:solidFill>
                  <a:srgbClr val="FFFFFF"/>
                </a:solidFill>
                <a:latin typeface="Calibri"/>
                <a:cs typeface="Calibri"/>
              </a:rPr>
              <a:t> </a:t>
            </a:r>
            <a:r>
              <a:rPr sz="1300" spc="-10" dirty="0">
                <a:solidFill>
                  <a:srgbClr val="FFFFFF"/>
                </a:solidFill>
                <a:latin typeface="Calibri"/>
                <a:cs typeface="Calibri"/>
              </a:rPr>
              <a:t>Categories</a:t>
            </a:r>
            <a:endParaRPr sz="1300">
              <a:solidFill>
                <a:prstClr val="black"/>
              </a:solidFill>
              <a:latin typeface="Calibri"/>
              <a:cs typeface="Calibri"/>
            </a:endParaRPr>
          </a:p>
        </p:txBody>
      </p:sp>
      <p:sp>
        <p:nvSpPr>
          <p:cNvPr id="15" name="object 15"/>
          <p:cNvSpPr/>
          <p:nvPr/>
        </p:nvSpPr>
        <p:spPr>
          <a:xfrm>
            <a:off x="13744052" y="6737006"/>
            <a:ext cx="325756" cy="0"/>
          </a:xfrm>
          <a:custGeom>
            <a:avLst/>
            <a:gdLst/>
            <a:ahLst/>
            <a:cxnLst/>
            <a:rect l="l" t="t" r="r" b="b"/>
            <a:pathLst>
              <a:path w="325755">
                <a:moveTo>
                  <a:pt x="0" y="0"/>
                </a:moveTo>
                <a:lnTo>
                  <a:pt x="32523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6" name="object 16"/>
          <p:cNvSpPr/>
          <p:nvPr/>
        </p:nvSpPr>
        <p:spPr>
          <a:xfrm>
            <a:off x="14072622" y="6206078"/>
            <a:ext cx="0" cy="1308735"/>
          </a:xfrm>
          <a:custGeom>
            <a:avLst/>
            <a:gdLst/>
            <a:ahLst/>
            <a:cxnLst/>
            <a:rect l="l" t="t" r="r" b="b"/>
            <a:pathLst>
              <a:path h="1308734">
                <a:moveTo>
                  <a:pt x="0" y="0"/>
                </a:moveTo>
                <a:lnTo>
                  <a:pt x="0" y="1308404"/>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7" name="object 17"/>
          <p:cNvSpPr/>
          <p:nvPr/>
        </p:nvSpPr>
        <p:spPr>
          <a:xfrm>
            <a:off x="14072109" y="7057251"/>
            <a:ext cx="153672" cy="0"/>
          </a:xfrm>
          <a:custGeom>
            <a:avLst/>
            <a:gdLst/>
            <a:ahLst/>
            <a:cxnLst/>
            <a:rect l="l" t="t" r="r" b="b"/>
            <a:pathLst>
              <a:path w="153669">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8" name="object 18"/>
          <p:cNvSpPr/>
          <p:nvPr/>
        </p:nvSpPr>
        <p:spPr>
          <a:xfrm>
            <a:off x="14072262" y="6845042"/>
            <a:ext cx="153672" cy="0"/>
          </a:xfrm>
          <a:custGeom>
            <a:avLst/>
            <a:gdLst/>
            <a:ahLst/>
            <a:cxnLst/>
            <a:rect l="l" t="t" r="r" b="b"/>
            <a:pathLst>
              <a:path w="153669">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9" name="object 19"/>
          <p:cNvSpPr/>
          <p:nvPr/>
        </p:nvSpPr>
        <p:spPr>
          <a:xfrm>
            <a:off x="14071638" y="6208425"/>
            <a:ext cx="153672" cy="0"/>
          </a:xfrm>
          <a:custGeom>
            <a:avLst/>
            <a:gdLst/>
            <a:ahLst/>
            <a:cxnLst/>
            <a:rect l="l" t="t" r="r" b="b"/>
            <a:pathLst>
              <a:path w="153669">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20" name="object 20"/>
          <p:cNvSpPr/>
          <p:nvPr/>
        </p:nvSpPr>
        <p:spPr>
          <a:xfrm>
            <a:off x="14073489" y="6632837"/>
            <a:ext cx="150493" cy="0"/>
          </a:xfrm>
          <a:custGeom>
            <a:avLst/>
            <a:gdLst/>
            <a:ahLst/>
            <a:cxnLst/>
            <a:rect l="l" t="t" r="r" b="b"/>
            <a:pathLst>
              <a:path w="150494">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21" name="object 21"/>
          <p:cNvSpPr/>
          <p:nvPr/>
        </p:nvSpPr>
        <p:spPr>
          <a:xfrm>
            <a:off x="14073489" y="7269457"/>
            <a:ext cx="150493" cy="0"/>
          </a:xfrm>
          <a:custGeom>
            <a:avLst/>
            <a:gdLst/>
            <a:ahLst/>
            <a:cxnLst/>
            <a:rect l="l" t="t" r="r" b="b"/>
            <a:pathLst>
              <a:path w="150494">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22" name="object 22"/>
          <p:cNvSpPr/>
          <p:nvPr/>
        </p:nvSpPr>
        <p:spPr>
          <a:xfrm>
            <a:off x="14069284" y="6420631"/>
            <a:ext cx="153672" cy="0"/>
          </a:xfrm>
          <a:custGeom>
            <a:avLst/>
            <a:gdLst/>
            <a:ahLst/>
            <a:cxnLst/>
            <a:rect l="l" t="t" r="r" b="b"/>
            <a:pathLst>
              <a:path w="153669">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23" name="object 23"/>
          <p:cNvSpPr/>
          <p:nvPr/>
        </p:nvSpPr>
        <p:spPr>
          <a:xfrm>
            <a:off x="14069284" y="6632840"/>
            <a:ext cx="153672" cy="0"/>
          </a:xfrm>
          <a:custGeom>
            <a:avLst/>
            <a:gdLst/>
            <a:ahLst/>
            <a:cxnLst/>
            <a:rect l="l" t="t" r="r" b="b"/>
            <a:pathLst>
              <a:path w="153669">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24" name="object 24"/>
          <p:cNvSpPr/>
          <p:nvPr/>
        </p:nvSpPr>
        <p:spPr>
          <a:xfrm>
            <a:off x="14069284" y="7269457"/>
            <a:ext cx="153672" cy="0"/>
          </a:xfrm>
          <a:custGeom>
            <a:avLst/>
            <a:gdLst/>
            <a:ahLst/>
            <a:cxnLst/>
            <a:rect l="l" t="t" r="r" b="b"/>
            <a:pathLst>
              <a:path w="153669">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25" name="object 25"/>
          <p:cNvSpPr txBox="1"/>
          <p:nvPr/>
        </p:nvSpPr>
        <p:spPr>
          <a:xfrm>
            <a:off x="14320955" y="6056594"/>
            <a:ext cx="735966" cy="1434292"/>
          </a:xfrm>
          <a:prstGeom prst="rect">
            <a:avLst/>
          </a:prstGeom>
        </p:spPr>
        <p:txBody>
          <a:bodyPr vert="horz" wrap="square" lIns="0" tIns="12042" rIns="0" bIns="0" rtlCol="0">
            <a:spAutoFit/>
          </a:bodyPr>
          <a:lstStyle/>
          <a:p>
            <a:pPr marL="12677" marR="5080">
              <a:lnSpc>
                <a:spcPct val="132800"/>
              </a:lnSpc>
              <a:spcBef>
                <a:spcPts val="93"/>
              </a:spcBef>
            </a:pPr>
            <a:r>
              <a:rPr sz="1000" dirty="0">
                <a:solidFill>
                  <a:srgbClr val="231F20"/>
                </a:solidFill>
                <a:latin typeface="Calibri"/>
                <a:cs typeface="Calibri"/>
              </a:rPr>
              <a:t>nominal  ordinal  binary  quantitative  independent  random  qualitative</a:t>
            </a:r>
            <a:endParaRPr sz="1000">
              <a:solidFill>
                <a:prstClr val="black"/>
              </a:solidFill>
              <a:latin typeface="Calibri"/>
              <a:cs typeface="Calibri"/>
            </a:endParaRPr>
          </a:p>
        </p:txBody>
      </p:sp>
      <p:sp>
        <p:nvSpPr>
          <p:cNvPr id="26" name="object 26"/>
          <p:cNvSpPr/>
          <p:nvPr/>
        </p:nvSpPr>
        <p:spPr>
          <a:xfrm>
            <a:off x="11568129" y="6561157"/>
            <a:ext cx="2176145" cy="346710"/>
          </a:xfrm>
          <a:custGeom>
            <a:avLst/>
            <a:gdLst/>
            <a:ahLst/>
            <a:cxnLst/>
            <a:rect l="l" t="t" r="r" b="b"/>
            <a:pathLst>
              <a:path w="2176144" h="346709">
                <a:moveTo>
                  <a:pt x="2141677" y="0"/>
                </a:moveTo>
                <a:lnTo>
                  <a:pt x="34302" y="0"/>
                </a:lnTo>
                <a:lnTo>
                  <a:pt x="14471" y="535"/>
                </a:lnTo>
                <a:lnTo>
                  <a:pt x="4287" y="4287"/>
                </a:lnTo>
                <a:lnTo>
                  <a:pt x="535" y="14471"/>
                </a:lnTo>
                <a:lnTo>
                  <a:pt x="0" y="34302"/>
                </a:lnTo>
                <a:lnTo>
                  <a:pt x="0" y="311861"/>
                </a:lnTo>
                <a:lnTo>
                  <a:pt x="535" y="331692"/>
                </a:lnTo>
                <a:lnTo>
                  <a:pt x="4287" y="341876"/>
                </a:lnTo>
                <a:lnTo>
                  <a:pt x="14471" y="345627"/>
                </a:lnTo>
                <a:lnTo>
                  <a:pt x="34302" y="346163"/>
                </a:lnTo>
                <a:lnTo>
                  <a:pt x="2141677" y="346163"/>
                </a:lnTo>
                <a:lnTo>
                  <a:pt x="2161501" y="345627"/>
                </a:lnTo>
                <a:lnTo>
                  <a:pt x="2171680" y="341876"/>
                </a:lnTo>
                <a:lnTo>
                  <a:pt x="2175431" y="331692"/>
                </a:lnTo>
                <a:lnTo>
                  <a:pt x="2175967" y="311861"/>
                </a:lnTo>
                <a:lnTo>
                  <a:pt x="2175967" y="34302"/>
                </a:lnTo>
                <a:lnTo>
                  <a:pt x="2175431" y="14471"/>
                </a:lnTo>
                <a:lnTo>
                  <a:pt x="2171680" y="4287"/>
                </a:lnTo>
                <a:lnTo>
                  <a:pt x="2161501" y="535"/>
                </a:lnTo>
                <a:lnTo>
                  <a:pt x="2141677"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27" name="object 27"/>
          <p:cNvSpPr txBox="1"/>
          <p:nvPr/>
        </p:nvSpPr>
        <p:spPr>
          <a:xfrm>
            <a:off x="11686180" y="6593100"/>
            <a:ext cx="1939926"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Statistics </a:t>
            </a:r>
            <a:r>
              <a:rPr sz="1300" spc="-14" dirty="0">
                <a:solidFill>
                  <a:srgbClr val="FFFFFF"/>
                </a:solidFill>
                <a:latin typeface="Calibri"/>
                <a:cs typeface="Calibri"/>
              </a:rPr>
              <a:t>Variable</a:t>
            </a:r>
            <a:r>
              <a:rPr sz="1300" spc="-55" dirty="0">
                <a:solidFill>
                  <a:srgbClr val="FFFFFF"/>
                </a:solidFill>
                <a:latin typeface="Calibri"/>
                <a:cs typeface="Calibri"/>
              </a:rPr>
              <a:t> </a:t>
            </a:r>
            <a:r>
              <a:rPr sz="1300" spc="-10" dirty="0">
                <a:solidFill>
                  <a:srgbClr val="FFFFFF"/>
                </a:solidFill>
                <a:latin typeface="Calibri"/>
                <a:cs typeface="Calibri"/>
              </a:rPr>
              <a:t>Categories</a:t>
            </a:r>
            <a:endParaRPr sz="1300">
              <a:solidFill>
                <a:prstClr val="black"/>
              </a:solidFill>
              <a:latin typeface="Calibri"/>
              <a:cs typeface="Calibri"/>
            </a:endParaRPr>
          </a:p>
        </p:txBody>
      </p:sp>
      <p:sp>
        <p:nvSpPr>
          <p:cNvPr id="28" name="object 28"/>
          <p:cNvSpPr/>
          <p:nvPr/>
        </p:nvSpPr>
        <p:spPr>
          <a:xfrm>
            <a:off x="2844154" y="5890757"/>
            <a:ext cx="1096645" cy="346710"/>
          </a:xfrm>
          <a:custGeom>
            <a:avLst/>
            <a:gdLst/>
            <a:ahLst/>
            <a:cxnLst/>
            <a:rect l="l" t="t" r="r" b="b"/>
            <a:pathLst>
              <a:path w="1096645" h="346710">
                <a:moveTo>
                  <a:pt x="1062177" y="0"/>
                </a:moveTo>
                <a:lnTo>
                  <a:pt x="34302" y="0"/>
                </a:lnTo>
                <a:lnTo>
                  <a:pt x="14471" y="535"/>
                </a:lnTo>
                <a:lnTo>
                  <a:pt x="4287" y="4287"/>
                </a:lnTo>
                <a:lnTo>
                  <a:pt x="535" y="14471"/>
                </a:lnTo>
                <a:lnTo>
                  <a:pt x="0" y="34302"/>
                </a:lnTo>
                <a:lnTo>
                  <a:pt x="0" y="311861"/>
                </a:lnTo>
                <a:lnTo>
                  <a:pt x="535" y="331692"/>
                </a:lnTo>
                <a:lnTo>
                  <a:pt x="4287" y="341876"/>
                </a:lnTo>
                <a:lnTo>
                  <a:pt x="14471" y="345627"/>
                </a:lnTo>
                <a:lnTo>
                  <a:pt x="34302" y="346163"/>
                </a:lnTo>
                <a:lnTo>
                  <a:pt x="1062177" y="346163"/>
                </a:lnTo>
                <a:lnTo>
                  <a:pt x="1082001" y="345627"/>
                </a:lnTo>
                <a:lnTo>
                  <a:pt x="1092180" y="341876"/>
                </a:lnTo>
                <a:lnTo>
                  <a:pt x="1095931" y="331692"/>
                </a:lnTo>
                <a:lnTo>
                  <a:pt x="1096467" y="311861"/>
                </a:lnTo>
                <a:lnTo>
                  <a:pt x="1096467" y="34302"/>
                </a:lnTo>
                <a:lnTo>
                  <a:pt x="1095931" y="14471"/>
                </a:lnTo>
                <a:lnTo>
                  <a:pt x="1092180" y="4287"/>
                </a:lnTo>
                <a:lnTo>
                  <a:pt x="1082001" y="535"/>
                </a:lnTo>
                <a:lnTo>
                  <a:pt x="1062177"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29" name="object 29"/>
          <p:cNvSpPr txBox="1"/>
          <p:nvPr/>
        </p:nvSpPr>
        <p:spPr>
          <a:xfrm>
            <a:off x="2957859" y="5922700"/>
            <a:ext cx="869315"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Visualization</a:t>
            </a:r>
            <a:endParaRPr sz="1300">
              <a:solidFill>
                <a:prstClr val="black"/>
              </a:solidFill>
              <a:latin typeface="Calibri"/>
              <a:cs typeface="Calibri"/>
            </a:endParaRPr>
          </a:p>
        </p:txBody>
      </p:sp>
      <p:sp>
        <p:nvSpPr>
          <p:cNvPr id="30" name="object 30"/>
          <p:cNvSpPr/>
          <p:nvPr/>
        </p:nvSpPr>
        <p:spPr>
          <a:xfrm>
            <a:off x="9202841" y="8016711"/>
            <a:ext cx="477522" cy="0"/>
          </a:xfrm>
          <a:custGeom>
            <a:avLst/>
            <a:gdLst/>
            <a:ahLst/>
            <a:cxnLst/>
            <a:rect l="l" t="t" r="r" b="b"/>
            <a:pathLst>
              <a:path w="477520">
                <a:moveTo>
                  <a:pt x="0" y="0"/>
                </a:moveTo>
                <a:lnTo>
                  <a:pt x="477316"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1" name="object 31"/>
          <p:cNvSpPr/>
          <p:nvPr/>
        </p:nvSpPr>
        <p:spPr>
          <a:xfrm>
            <a:off x="9531415" y="7593162"/>
            <a:ext cx="0" cy="834390"/>
          </a:xfrm>
          <a:custGeom>
            <a:avLst/>
            <a:gdLst/>
            <a:ahLst/>
            <a:cxnLst/>
            <a:rect l="l" t="t" r="r" b="b"/>
            <a:pathLst>
              <a:path h="834390">
                <a:moveTo>
                  <a:pt x="0" y="0"/>
                </a:moveTo>
                <a:lnTo>
                  <a:pt x="0" y="834313"/>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2" name="object 32"/>
          <p:cNvSpPr/>
          <p:nvPr/>
        </p:nvSpPr>
        <p:spPr>
          <a:xfrm>
            <a:off x="9530901" y="8427478"/>
            <a:ext cx="149860" cy="0"/>
          </a:xfrm>
          <a:custGeom>
            <a:avLst/>
            <a:gdLst/>
            <a:ahLst/>
            <a:cxnLst/>
            <a:rect l="l" t="t" r="r" b="b"/>
            <a:pathLst>
              <a:path w="149859">
                <a:moveTo>
                  <a:pt x="0" y="0"/>
                </a:moveTo>
                <a:lnTo>
                  <a:pt x="14926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3" name="object 33"/>
          <p:cNvSpPr/>
          <p:nvPr/>
        </p:nvSpPr>
        <p:spPr>
          <a:xfrm>
            <a:off x="11079471" y="8755550"/>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4" name="object 34"/>
          <p:cNvSpPr/>
          <p:nvPr/>
        </p:nvSpPr>
        <p:spPr>
          <a:xfrm>
            <a:off x="11079471" y="8967756"/>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5" name="object 35"/>
          <p:cNvSpPr/>
          <p:nvPr/>
        </p:nvSpPr>
        <p:spPr>
          <a:xfrm>
            <a:off x="11077955" y="7907400"/>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6" name="object 36"/>
          <p:cNvSpPr/>
          <p:nvPr/>
        </p:nvSpPr>
        <p:spPr>
          <a:xfrm>
            <a:off x="9531052" y="8232196"/>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7" name="object 37"/>
          <p:cNvSpPr/>
          <p:nvPr/>
        </p:nvSpPr>
        <p:spPr>
          <a:xfrm>
            <a:off x="11079624" y="8543344"/>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8" name="object 38"/>
          <p:cNvSpPr/>
          <p:nvPr/>
        </p:nvSpPr>
        <p:spPr>
          <a:xfrm>
            <a:off x="11077955" y="8332598"/>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9" name="object 39"/>
          <p:cNvSpPr/>
          <p:nvPr/>
        </p:nvSpPr>
        <p:spPr>
          <a:xfrm>
            <a:off x="9530428" y="7595575"/>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40" name="object 40"/>
          <p:cNvSpPr/>
          <p:nvPr/>
        </p:nvSpPr>
        <p:spPr>
          <a:xfrm>
            <a:off x="9528077" y="7807782"/>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41" name="object 41"/>
          <p:cNvSpPr/>
          <p:nvPr/>
        </p:nvSpPr>
        <p:spPr>
          <a:xfrm>
            <a:off x="11082004" y="8121853"/>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42" name="object 42"/>
          <p:cNvSpPr/>
          <p:nvPr/>
        </p:nvSpPr>
        <p:spPr>
          <a:xfrm>
            <a:off x="10906468" y="8442591"/>
            <a:ext cx="175894" cy="0"/>
          </a:xfrm>
          <a:custGeom>
            <a:avLst/>
            <a:gdLst/>
            <a:ahLst/>
            <a:cxnLst/>
            <a:rect l="l" t="t" r="r" b="b"/>
            <a:pathLst>
              <a:path w="175895">
                <a:moveTo>
                  <a:pt x="0" y="0"/>
                </a:moveTo>
                <a:lnTo>
                  <a:pt x="175539" y="0"/>
                </a:lnTo>
              </a:path>
            </a:pathLst>
          </a:custGeom>
          <a:ln w="4825">
            <a:solidFill>
              <a:srgbClr val="231F20"/>
            </a:solidFill>
          </a:ln>
        </p:spPr>
        <p:txBody>
          <a:bodyPr wrap="square" lIns="0" tIns="0" rIns="0" bIns="0" rtlCol="0"/>
          <a:lstStyle/>
          <a:p>
            <a:endParaRPr>
              <a:solidFill>
                <a:prstClr val="black"/>
              </a:solidFill>
              <a:latin typeface="Calibri"/>
            </a:endParaRPr>
          </a:p>
        </p:txBody>
      </p:sp>
      <p:sp>
        <p:nvSpPr>
          <p:cNvPr id="43" name="object 43"/>
          <p:cNvSpPr txBox="1"/>
          <p:nvPr/>
        </p:nvSpPr>
        <p:spPr>
          <a:xfrm>
            <a:off x="9768092" y="7431835"/>
            <a:ext cx="1137921" cy="1025565"/>
          </a:xfrm>
          <a:prstGeom prst="rect">
            <a:avLst/>
          </a:prstGeom>
        </p:spPr>
        <p:txBody>
          <a:bodyPr vert="horz" wrap="square" lIns="0" tIns="12042" rIns="0" bIns="0" rtlCol="0">
            <a:spAutoFit/>
          </a:bodyPr>
          <a:lstStyle/>
          <a:p>
            <a:pPr marL="12677" marR="5080">
              <a:lnSpc>
                <a:spcPct val="132800"/>
              </a:lnSpc>
              <a:spcBef>
                <a:spcPts val="93"/>
              </a:spcBef>
            </a:pPr>
            <a:r>
              <a:rPr sz="1000" dirty="0">
                <a:solidFill>
                  <a:srgbClr val="231F20"/>
                </a:solidFill>
                <a:latin typeface="Calibri"/>
                <a:cs typeface="Calibri"/>
              </a:rPr>
              <a:t>descriptive </a:t>
            </a:r>
            <a:r>
              <a:rPr sz="1000" spc="-4" dirty="0">
                <a:solidFill>
                  <a:srgbClr val="231F20"/>
                </a:solidFill>
                <a:latin typeface="Calibri"/>
                <a:cs typeface="Calibri"/>
              </a:rPr>
              <a:t>statistics  </a:t>
            </a:r>
            <a:r>
              <a:rPr sz="1000" dirty="0">
                <a:solidFill>
                  <a:srgbClr val="231F20"/>
                </a:solidFill>
                <a:latin typeface="Calibri"/>
                <a:cs typeface="Calibri"/>
              </a:rPr>
              <a:t>inferential </a:t>
            </a:r>
            <a:r>
              <a:rPr sz="1000" spc="-4" dirty="0">
                <a:solidFill>
                  <a:srgbClr val="231F20"/>
                </a:solidFill>
                <a:latin typeface="Calibri"/>
                <a:cs typeface="Calibri"/>
              </a:rPr>
              <a:t>statistics  </a:t>
            </a:r>
            <a:r>
              <a:rPr sz="1000" dirty="0">
                <a:solidFill>
                  <a:srgbClr val="231F20"/>
                </a:solidFill>
                <a:latin typeface="Calibri"/>
                <a:cs typeface="Calibri"/>
              </a:rPr>
              <a:t>correlation  covariance  hypothesis</a:t>
            </a:r>
            <a:r>
              <a:rPr sz="1000" spc="-50" dirty="0">
                <a:solidFill>
                  <a:srgbClr val="231F20"/>
                </a:solidFill>
                <a:latin typeface="Calibri"/>
                <a:cs typeface="Calibri"/>
              </a:rPr>
              <a:t> </a:t>
            </a:r>
            <a:r>
              <a:rPr sz="1000" dirty="0">
                <a:solidFill>
                  <a:srgbClr val="231F20"/>
                </a:solidFill>
                <a:latin typeface="Calibri"/>
                <a:cs typeface="Calibri"/>
              </a:rPr>
              <a:t>testing</a:t>
            </a:r>
            <a:endParaRPr sz="1000">
              <a:solidFill>
                <a:prstClr val="black"/>
              </a:solidFill>
              <a:latin typeface="Calibri"/>
              <a:cs typeface="Calibri"/>
            </a:endParaRPr>
          </a:p>
        </p:txBody>
      </p:sp>
      <p:sp>
        <p:nvSpPr>
          <p:cNvPr id="44" name="object 44"/>
          <p:cNvSpPr/>
          <p:nvPr/>
        </p:nvSpPr>
        <p:spPr>
          <a:xfrm>
            <a:off x="7776171" y="7840865"/>
            <a:ext cx="1426846" cy="346710"/>
          </a:xfrm>
          <a:custGeom>
            <a:avLst/>
            <a:gdLst/>
            <a:ahLst/>
            <a:cxnLst/>
            <a:rect l="l" t="t" r="r" b="b"/>
            <a:pathLst>
              <a:path w="1426845" h="346709">
                <a:moveTo>
                  <a:pt x="1392377" y="0"/>
                </a:moveTo>
                <a:lnTo>
                  <a:pt x="34302" y="0"/>
                </a:lnTo>
                <a:lnTo>
                  <a:pt x="14471" y="535"/>
                </a:lnTo>
                <a:lnTo>
                  <a:pt x="4287" y="4287"/>
                </a:lnTo>
                <a:lnTo>
                  <a:pt x="535" y="14471"/>
                </a:lnTo>
                <a:lnTo>
                  <a:pt x="0" y="34302"/>
                </a:lnTo>
                <a:lnTo>
                  <a:pt x="0" y="311861"/>
                </a:lnTo>
                <a:lnTo>
                  <a:pt x="535" y="331692"/>
                </a:lnTo>
                <a:lnTo>
                  <a:pt x="4287" y="341876"/>
                </a:lnTo>
                <a:lnTo>
                  <a:pt x="14471" y="345627"/>
                </a:lnTo>
                <a:lnTo>
                  <a:pt x="34302" y="346163"/>
                </a:lnTo>
                <a:lnTo>
                  <a:pt x="1392377" y="346163"/>
                </a:lnTo>
                <a:lnTo>
                  <a:pt x="1412201" y="345627"/>
                </a:lnTo>
                <a:lnTo>
                  <a:pt x="1422380" y="341876"/>
                </a:lnTo>
                <a:lnTo>
                  <a:pt x="1426131" y="331692"/>
                </a:lnTo>
                <a:lnTo>
                  <a:pt x="1426667" y="311861"/>
                </a:lnTo>
                <a:lnTo>
                  <a:pt x="1426667" y="34302"/>
                </a:lnTo>
                <a:lnTo>
                  <a:pt x="1426131" y="14471"/>
                </a:lnTo>
                <a:lnTo>
                  <a:pt x="1422380" y="4287"/>
                </a:lnTo>
                <a:lnTo>
                  <a:pt x="1412201" y="535"/>
                </a:lnTo>
                <a:lnTo>
                  <a:pt x="1392377"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45" name="object 45"/>
          <p:cNvSpPr txBox="1"/>
          <p:nvPr/>
        </p:nvSpPr>
        <p:spPr>
          <a:xfrm>
            <a:off x="7894525" y="7872808"/>
            <a:ext cx="1190624"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Statistics</a:t>
            </a:r>
            <a:r>
              <a:rPr sz="1300" spc="-93" dirty="0">
                <a:solidFill>
                  <a:srgbClr val="FFFFFF"/>
                </a:solidFill>
                <a:latin typeface="Calibri"/>
                <a:cs typeface="Calibri"/>
              </a:rPr>
              <a:t> </a:t>
            </a:r>
            <a:r>
              <a:rPr sz="1300" spc="-4" dirty="0">
                <a:solidFill>
                  <a:srgbClr val="FFFFFF"/>
                </a:solidFill>
                <a:latin typeface="Calibri"/>
                <a:cs typeface="Calibri"/>
              </a:rPr>
              <a:t>Analysis</a:t>
            </a:r>
            <a:endParaRPr sz="1300">
              <a:solidFill>
                <a:prstClr val="black"/>
              </a:solidFill>
              <a:latin typeface="Calibri"/>
              <a:cs typeface="Calibri"/>
            </a:endParaRPr>
          </a:p>
        </p:txBody>
      </p:sp>
      <p:sp>
        <p:nvSpPr>
          <p:cNvPr id="46" name="object 46"/>
          <p:cNvSpPr/>
          <p:nvPr/>
        </p:nvSpPr>
        <p:spPr>
          <a:xfrm>
            <a:off x="11079589" y="7905035"/>
            <a:ext cx="0" cy="1277622"/>
          </a:xfrm>
          <a:custGeom>
            <a:avLst/>
            <a:gdLst/>
            <a:ahLst/>
            <a:cxnLst/>
            <a:rect l="l" t="t" r="r" b="b"/>
            <a:pathLst>
              <a:path h="1277620">
                <a:moveTo>
                  <a:pt x="0" y="0"/>
                </a:moveTo>
                <a:lnTo>
                  <a:pt x="0" y="1277391"/>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47" name="object 47"/>
          <p:cNvSpPr txBox="1"/>
          <p:nvPr/>
        </p:nvSpPr>
        <p:spPr>
          <a:xfrm>
            <a:off x="11325569" y="7745611"/>
            <a:ext cx="1253490" cy="1229929"/>
          </a:xfrm>
          <a:prstGeom prst="rect">
            <a:avLst/>
          </a:prstGeom>
        </p:spPr>
        <p:txBody>
          <a:bodyPr vert="horz" wrap="square" lIns="0" tIns="12042" rIns="0" bIns="0" rtlCol="0">
            <a:spAutoFit/>
          </a:bodyPr>
          <a:lstStyle/>
          <a:p>
            <a:pPr marL="12677" marR="5080">
              <a:lnSpc>
                <a:spcPct val="132800"/>
              </a:lnSpc>
              <a:spcBef>
                <a:spcPts val="93"/>
              </a:spcBef>
            </a:pPr>
            <a:r>
              <a:rPr sz="1000" dirty="0">
                <a:solidFill>
                  <a:srgbClr val="231F20"/>
                </a:solidFill>
                <a:latin typeface="Calibri"/>
                <a:cs typeface="Calibri"/>
              </a:rPr>
              <a:t>null hypothesis  alternative</a:t>
            </a:r>
            <a:r>
              <a:rPr sz="1000" spc="-40" dirty="0">
                <a:solidFill>
                  <a:srgbClr val="231F20"/>
                </a:solidFill>
                <a:latin typeface="Calibri"/>
                <a:cs typeface="Calibri"/>
              </a:rPr>
              <a:t> </a:t>
            </a:r>
            <a:r>
              <a:rPr sz="1000" dirty="0">
                <a:solidFill>
                  <a:srgbClr val="231F20"/>
                </a:solidFill>
                <a:latin typeface="Calibri"/>
                <a:cs typeface="Calibri"/>
              </a:rPr>
              <a:t>hypothesis  statistical significance  p-value</a:t>
            </a:r>
            <a:endParaRPr sz="1000">
              <a:solidFill>
                <a:prstClr val="black"/>
              </a:solidFill>
              <a:latin typeface="Calibri"/>
              <a:cs typeface="Calibri"/>
            </a:endParaRPr>
          </a:p>
          <a:p>
            <a:pPr marL="12677" marR="572403">
              <a:lnSpc>
                <a:spcPct val="132800"/>
              </a:lnSpc>
            </a:pPr>
            <a:r>
              <a:rPr sz="1000" spc="4" dirty="0">
                <a:solidFill>
                  <a:srgbClr val="231F20"/>
                </a:solidFill>
                <a:latin typeface="Calibri"/>
                <a:cs typeface="Calibri"/>
              </a:rPr>
              <a:t>type </a:t>
            </a:r>
            <a:r>
              <a:rPr sz="1000" dirty="0">
                <a:solidFill>
                  <a:srgbClr val="231F20"/>
                </a:solidFill>
                <a:latin typeface="Calibri"/>
                <a:cs typeface="Calibri"/>
              </a:rPr>
              <a:t>I error  </a:t>
            </a:r>
            <a:r>
              <a:rPr sz="1000" spc="4" dirty="0">
                <a:solidFill>
                  <a:srgbClr val="231F20"/>
                </a:solidFill>
                <a:latin typeface="Calibri"/>
                <a:cs typeface="Calibri"/>
              </a:rPr>
              <a:t>type </a:t>
            </a:r>
            <a:r>
              <a:rPr sz="1000" dirty="0">
                <a:solidFill>
                  <a:srgbClr val="231F20"/>
                </a:solidFill>
                <a:latin typeface="Calibri"/>
                <a:cs typeface="Calibri"/>
              </a:rPr>
              <a:t>II</a:t>
            </a:r>
            <a:r>
              <a:rPr sz="1000" spc="-66" dirty="0">
                <a:solidFill>
                  <a:srgbClr val="231F20"/>
                </a:solidFill>
                <a:latin typeface="Calibri"/>
                <a:cs typeface="Calibri"/>
              </a:rPr>
              <a:t> </a:t>
            </a:r>
            <a:r>
              <a:rPr sz="1000" dirty="0">
                <a:solidFill>
                  <a:srgbClr val="231F20"/>
                </a:solidFill>
                <a:latin typeface="Calibri"/>
                <a:cs typeface="Calibri"/>
              </a:rPr>
              <a:t>error</a:t>
            </a:r>
            <a:endParaRPr sz="1000">
              <a:solidFill>
                <a:prstClr val="black"/>
              </a:solidFill>
              <a:latin typeface="Calibri"/>
              <a:cs typeface="Calibri"/>
            </a:endParaRPr>
          </a:p>
        </p:txBody>
      </p:sp>
      <p:sp>
        <p:nvSpPr>
          <p:cNvPr id="48" name="object 48"/>
          <p:cNvSpPr txBox="1"/>
          <p:nvPr/>
        </p:nvSpPr>
        <p:spPr>
          <a:xfrm>
            <a:off x="11325579" y="9068730"/>
            <a:ext cx="776603" cy="169893"/>
          </a:xfrm>
          <a:prstGeom prst="rect">
            <a:avLst/>
          </a:prstGeom>
        </p:spPr>
        <p:txBody>
          <a:bodyPr vert="horz" wrap="square" lIns="0" tIns="15850" rIns="0" bIns="0" rtlCol="0">
            <a:spAutoFit/>
          </a:bodyPr>
          <a:lstStyle/>
          <a:p>
            <a:pPr marL="12677">
              <a:spcBef>
                <a:spcPts val="125"/>
              </a:spcBef>
            </a:pPr>
            <a:r>
              <a:rPr sz="1000" dirty="0">
                <a:solidFill>
                  <a:srgbClr val="231F20"/>
                </a:solidFill>
                <a:latin typeface="Calibri"/>
                <a:cs typeface="Calibri"/>
              </a:rPr>
              <a:t>critical</a:t>
            </a:r>
            <a:r>
              <a:rPr sz="1000" spc="-66" dirty="0">
                <a:solidFill>
                  <a:srgbClr val="231F20"/>
                </a:solidFill>
                <a:latin typeface="Calibri"/>
                <a:cs typeface="Calibri"/>
              </a:rPr>
              <a:t> </a:t>
            </a:r>
            <a:r>
              <a:rPr sz="1000" dirty="0">
                <a:solidFill>
                  <a:srgbClr val="231F20"/>
                </a:solidFill>
                <a:latin typeface="Calibri"/>
                <a:cs typeface="Calibri"/>
              </a:rPr>
              <a:t>region</a:t>
            </a:r>
            <a:endParaRPr sz="1000">
              <a:solidFill>
                <a:prstClr val="black"/>
              </a:solidFill>
              <a:latin typeface="Calibri"/>
              <a:cs typeface="Calibri"/>
            </a:endParaRPr>
          </a:p>
        </p:txBody>
      </p:sp>
      <p:sp>
        <p:nvSpPr>
          <p:cNvPr id="49" name="object 49"/>
          <p:cNvSpPr/>
          <p:nvPr/>
        </p:nvSpPr>
        <p:spPr>
          <a:xfrm>
            <a:off x="6212836" y="2440434"/>
            <a:ext cx="1947546" cy="346710"/>
          </a:xfrm>
          <a:custGeom>
            <a:avLst/>
            <a:gdLst/>
            <a:ahLst/>
            <a:cxnLst/>
            <a:rect l="l" t="t" r="r" b="b"/>
            <a:pathLst>
              <a:path w="1947545" h="346710">
                <a:moveTo>
                  <a:pt x="1913077" y="0"/>
                </a:moveTo>
                <a:lnTo>
                  <a:pt x="34302" y="0"/>
                </a:lnTo>
                <a:lnTo>
                  <a:pt x="14471" y="535"/>
                </a:lnTo>
                <a:lnTo>
                  <a:pt x="4287" y="4286"/>
                </a:lnTo>
                <a:lnTo>
                  <a:pt x="535" y="14466"/>
                </a:lnTo>
                <a:lnTo>
                  <a:pt x="0" y="34290"/>
                </a:lnTo>
                <a:lnTo>
                  <a:pt x="0" y="311861"/>
                </a:lnTo>
                <a:lnTo>
                  <a:pt x="535" y="331692"/>
                </a:lnTo>
                <a:lnTo>
                  <a:pt x="4287" y="341876"/>
                </a:lnTo>
                <a:lnTo>
                  <a:pt x="14471" y="345627"/>
                </a:lnTo>
                <a:lnTo>
                  <a:pt x="34302" y="346163"/>
                </a:lnTo>
                <a:lnTo>
                  <a:pt x="1913077" y="346163"/>
                </a:lnTo>
                <a:lnTo>
                  <a:pt x="1932901" y="345627"/>
                </a:lnTo>
                <a:lnTo>
                  <a:pt x="1943080" y="341876"/>
                </a:lnTo>
                <a:lnTo>
                  <a:pt x="1946831" y="331692"/>
                </a:lnTo>
                <a:lnTo>
                  <a:pt x="1947367" y="311861"/>
                </a:lnTo>
                <a:lnTo>
                  <a:pt x="1947367" y="34289"/>
                </a:lnTo>
                <a:lnTo>
                  <a:pt x="1946831" y="14466"/>
                </a:lnTo>
                <a:lnTo>
                  <a:pt x="1943080" y="4286"/>
                </a:lnTo>
                <a:lnTo>
                  <a:pt x="1932901" y="535"/>
                </a:lnTo>
                <a:lnTo>
                  <a:pt x="1913077"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50" name="object 50"/>
          <p:cNvSpPr txBox="1"/>
          <p:nvPr/>
        </p:nvSpPr>
        <p:spPr>
          <a:xfrm>
            <a:off x="6326369" y="2472374"/>
            <a:ext cx="1720851"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Exploratory Data</a:t>
            </a:r>
            <a:r>
              <a:rPr sz="1300" spc="-60" dirty="0">
                <a:solidFill>
                  <a:srgbClr val="FFFFFF"/>
                </a:solidFill>
                <a:latin typeface="Calibri"/>
                <a:cs typeface="Calibri"/>
              </a:rPr>
              <a:t> </a:t>
            </a:r>
            <a:r>
              <a:rPr sz="1300" spc="-4" dirty="0">
                <a:solidFill>
                  <a:srgbClr val="FFFFFF"/>
                </a:solidFill>
                <a:latin typeface="Calibri"/>
                <a:cs typeface="Calibri"/>
              </a:rPr>
              <a:t>Analysis</a:t>
            </a:r>
            <a:endParaRPr sz="1300">
              <a:solidFill>
                <a:prstClr val="black"/>
              </a:solidFill>
              <a:latin typeface="Calibri"/>
              <a:cs typeface="Calibri"/>
            </a:endParaRPr>
          </a:p>
        </p:txBody>
      </p:sp>
      <p:sp>
        <p:nvSpPr>
          <p:cNvPr id="51" name="object 51"/>
          <p:cNvSpPr/>
          <p:nvPr/>
        </p:nvSpPr>
        <p:spPr>
          <a:xfrm>
            <a:off x="3994912" y="1084962"/>
            <a:ext cx="327024" cy="0"/>
          </a:xfrm>
          <a:custGeom>
            <a:avLst/>
            <a:gdLst/>
            <a:ahLst/>
            <a:cxnLst/>
            <a:rect l="l" t="t" r="r" b="b"/>
            <a:pathLst>
              <a:path w="327025">
                <a:moveTo>
                  <a:pt x="326948"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52" name="object 52"/>
          <p:cNvSpPr/>
          <p:nvPr/>
        </p:nvSpPr>
        <p:spPr>
          <a:xfrm>
            <a:off x="4012265" y="2879728"/>
            <a:ext cx="748029" cy="0"/>
          </a:xfrm>
          <a:custGeom>
            <a:avLst/>
            <a:gdLst/>
            <a:ahLst/>
            <a:cxnLst/>
            <a:rect l="l" t="t" r="r" b="b"/>
            <a:pathLst>
              <a:path w="748029">
                <a:moveTo>
                  <a:pt x="747776"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53" name="object 53"/>
          <p:cNvSpPr/>
          <p:nvPr/>
        </p:nvSpPr>
        <p:spPr>
          <a:xfrm>
            <a:off x="3990341" y="1738757"/>
            <a:ext cx="1255394" cy="0"/>
          </a:xfrm>
          <a:custGeom>
            <a:avLst/>
            <a:gdLst/>
            <a:ahLst/>
            <a:cxnLst/>
            <a:rect l="l" t="t" r="r" b="b"/>
            <a:pathLst>
              <a:path w="1255395">
                <a:moveTo>
                  <a:pt x="1255064"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54" name="object 54"/>
          <p:cNvSpPr/>
          <p:nvPr/>
        </p:nvSpPr>
        <p:spPr>
          <a:xfrm>
            <a:off x="3993288" y="871927"/>
            <a:ext cx="0" cy="427991"/>
          </a:xfrm>
          <a:custGeom>
            <a:avLst/>
            <a:gdLst/>
            <a:ahLst/>
            <a:cxnLst/>
            <a:rect l="l" t="t" r="r" b="b"/>
            <a:pathLst>
              <a:path h="427990">
                <a:moveTo>
                  <a:pt x="0" y="427456"/>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55" name="object 55"/>
          <p:cNvSpPr/>
          <p:nvPr/>
        </p:nvSpPr>
        <p:spPr>
          <a:xfrm>
            <a:off x="4005987" y="2559057"/>
            <a:ext cx="0" cy="425452"/>
          </a:xfrm>
          <a:custGeom>
            <a:avLst/>
            <a:gdLst/>
            <a:ahLst/>
            <a:cxnLst/>
            <a:rect l="l" t="t" r="r" b="b"/>
            <a:pathLst>
              <a:path h="425450">
                <a:moveTo>
                  <a:pt x="0" y="425043"/>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56" name="object 56"/>
          <p:cNvSpPr/>
          <p:nvPr/>
        </p:nvSpPr>
        <p:spPr>
          <a:xfrm>
            <a:off x="3993288" y="1628395"/>
            <a:ext cx="0" cy="217804"/>
          </a:xfrm>
          <a:custGeom>
            <a:avLst/>
            <a:gdLst/>
            <a:ahLst/>
            <a:cxnLst/>
            <a:rect l="l" t="t" r="r" b="b"/>
            <a:pathLst>
              <a:path h="217805">
                <a:moveTo>
                  <a:pt x="0" y="217677"/>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57" name="object 57"/>
          <p:cNvSpPr/>
          <p:nvPr/>
        </p:nvSpPr>
        <p:spPr>
          <a:xfrm>
            <a:off x="3840259" y="1296972"/>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58" name="object 58"/>
          <p:cNvSpPr/>
          <p:nvPr/>
        </p:nvSpPr>
        <p:spPr>
          <a:xfrm>
            <a:off x="3852964" y="2984098"/>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59" name="object 59"/>
          <p:cNvSpPr/>
          <p:nvPr/>
        </p:nvSpPr>
        <p:spPr>
          <a:xfrm>
            <a:off x="3840259" y="1848487"/>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0" name="object 60"/>
          <p:cNvSpPr/>
          <p:nvPr/>
        </p:nvSpPr>
        <p:spPr>
          <a:xfrm>
            <a:off x="3840106" y="872558"/>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1" name="object 61"/>
          <p:cNvSpPr/>
          <p:nvPr/>
        </p:nvSpPr>
        <p:spPr>
          <a:xfrm>
            <a:off x="3852811" y="2559684"/>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2" name="object 62"/>
          <p:cNvSpPr/>
          <p:nvPr/>
        </p:nvSpPr>
        <p:spPr>
          <a:xfrm>
            <a:off x="3840106" y="1629030"/>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3" name="object 63"/>
          <p:cNvSpPr/>
          <p:nvPr/>
        </p:nvSpPr>
        <p:spPr>
          <a:xfrm>
            <a:off x="3841992" y="1084766"/>
            <a:ext cx="150493" cy="0"/>
          </a:xfrm>
          <a:custGeom>
            <a:avLst/>
            <a:gdLst/>
            <a:ahLst/>
            <a:cxnLst/>
            <a:rect l="l" t="t" r="r" b="b"/>
            <a:pathLst>
              <a:path w="150495">
                <a:moveTo>
                  <a:pt x="150444"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4" name="object 64"/>
          <p:cNvSpPr/>
          <p:nvPr/>
        </p:nvSpPr>
        <p:spPr>
          <a:xfrm>
            <a:off x="3854693" y="2771893"/>
            <a:ext cx="150493" cy="0"/>
          </a:xfrm>
          <a:custGeom>
            <a:avLst/>
            <a:gdLst/>
            <a:ahLst/>
            <a:cxnLst/>
            <a:rect l="l" t="t" r="r" b="b"/>
            <a:pathLst>
              <a:path w="150495">
                <a:moveTo>
                  <a:pt x="150444"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5" name="object 65"/>
          <p:cNvSpPr/>
          <p:nvPr/>
        </p:nvSpPr>
        <p:spPr>
          <a:xfrm>
            <a:off x="3843087" y="1084766"/>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6" name="object 66"/>
          <p:cNvSpPr/>
          <p:nvPr/>
        </p:nvSpPr>
        <p:spPr>
          <a:xfrm>
            <a:off x="3855786" y="2771891"/>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7" name="object 67"/>
          <p:cNvSpPr txBox="1"/>
          <p:nvPr/>
        </p:nvSpPr>
        <p:spPr>
          <a:xfrm>
            <a:off x="1776828" y="710844"/>
            <a:ext cx="1977389" cy="631726"/>
          </a:xfrm>
          <a:prstGeom prst="rect">
            <a:avLst/>
          </a:prstGeom>
        </p:spPr>
        <p:txBody>
          <a:bodyPr vert="horz" wrap="square" lIns="0" tIns="64022" rIns="0" bIns="0" rtlCol="0">
            <a:spAutoFit/>
          </a:bodyPr>
          <a:lstStyle/>
          <a:p>
            <a:pPr marL="322015">
              <a:spcBef>
                <a:spcPts val="505"/>
              </a:spcBef>
            </a:pPr>
            <a:r>
              <a:rPr sz="1000" spc="4" dirty="0">
                <a:solidFill>
                  <a:srgbClr val="231F20"/>
                </a:solidFill>
                <a:latin typeface="Calibri"/>
                <a:cs typeface="Calibri"/>
              </a:rPr>
              <a:t>measures </a:t>
            </a:r>
            <a:r>
              <a:rPr sz="1000" dirty="0">
                <a:solidFill>
                  <a:srgbClr val="231F20"/>
                </a:solidFill>
                <a:latin typeface="Calibri"/>
                <a:cs typeface="Calibri"/>
              </a:rPr>
              <a:t>of central</a:t>
            </a:r>
            <a:r>
              <a:rPr sz="1000" spc="-75" dirty="0">
                <a:solidFill>
                  <a:srgbClr val="231F20"/>
                </a:solidFill>
                <a:latin typeface="Calibri"/>
                <a:cs typeface="Calibri"/>
              </a:rPr>
              <a:t> </a:t>
            </a:r>
            <a:r>
              <a:rPr sz="1000" dirty="0">
                <a:solidFill>
                  <a:srgbClr val="231F20"/>
                </a:solidFill>
                <a:latin typeface="Calibri"/>
                <a:cs typeface="Calibri"/>
              </a:rPr>
              <a:t>tendency</a:t>
            </a:r>
            <a:endParaRPr sz="1000">
              <a:solidFill>
                <a:prstClr val="black"/>
              </a:solidFill>
              <a:latin typeface="Calibri"/>
              <a:cs typeface="Calibri"/>
            </a:endParaRPr>
          </a:p>
          <a:p>
            <a:pPr marL="12677">
              <a:spcBef>
                <a:spcPts val="411"/>
              </a:spcBef>
            </a:pPr>
            <a:r>
              <a:rPr sz="1000" spc="4" dirty="0">
                <a:solidFill>
                  <a:srgbClr val="231F20"/>
                </a:solidFill>
                <a:latin typeface="Calibri"/>
                <a:cs typeface="Calibri"/>
              </a:rPr>
              <a:t>measures </a:t>
            </a:r>
            <a:r>
              <a:rPr sz="1000" dirty="0">
                <a:solidFill>
                  <a:srgbClr val="231F20"/>
                </a:solidFill>
                <a:latin typeface="Calibri"/>
                <a:cs typeface="Calibri"/>
              </a:rPr>
              <a:t>of variation or</a:t>
            </a:r>
            <a:r>
              <a:rPr sz="1000" spc="4" dirty="0">
                <a:solidFill>
                  <a:srgbClr val="231F20"/>
                </a:solidFill>
                <a:latin typeface="Calibri"/>
                <a:cs typeface="Calibri"/>
              </a:rPr>
              <a:t> </a:t>
            </a:r>
            <a:r>
              <a:rPr sz="1000" dirty="0">
                <a:solidFill>
                  <a:srgbClr val="231F20"/>
                </a:solidFill>
                <a:latin typeface="Calibri"/>
                <a:cs typeface="Calibri"/>
              </a:rPr>
              <a:t>dispersion</a:t>
            </a:r>
            <a:endParaRPr sz="1000">
              <a:solidFill>
                <a:prstClr val="black"/>
              </a:solidFill>
              <a:latin typeface="Calibri"/>
              <a:cs typeface="Calibri"/>
            </a:endParaRPr>
          </a:p>
          <a:p>
            <a:pPr marL="633896">
              <a:spcBef>
                <a:spcPts val="411"/>
              </a:spcBef>
            </a:pPr>
            <a:r>
              <a:rPr sz="1000" spc="4" dirty="0">
                <a:solidFill>
                  <a:srgbClr val="231F20"/>
                </a:solidFill>
                <a:latin typeface="Calibri"/>
                <a:cs typeface="Calibri"/>
              </a:rPr>
              <a:t>measures </a:t>
            </a:r>
            <a:r>
              <a:rPr sz="1000" dirty="0">
                <a:solidFill>
                  <a:srgbClr val="231F20"/>
                </a:solidFill>
                <a:latin typeface="Calibri"/>
                <a:cs typeface="Calibri"/>
              </a:rPr>
              <a:t>of</a:t>
            </a:r>
            <a:r>
              <a:rPr sz="1000" spc="-66" dirty="0">
                <a:solidFill>
                  <a:srgbClr val="231F20"/>
                </a:solidFill>
                <a:latin typeface="Calibri"/>
                <a:cs typeface="Calibri"/>
              </a:rPr>
              <a:t> </a:t>
            </a:r>
            <a:r>
              <a:rPr sz="1000" dirty="0">
                <a:solidFill>
                  <a:srgbClr val="231F20"/>
                </a:solidFill>
                <a:latin typeface="Calibri"/>
                <a:cs typeface="Calibri"/>
              </a:rPr>
              <a:t>association</a:t>
            </a:r>
            <a:endParaRPr sz="1000">
              <a:solidFill>
                <a:prstClr val="black"/>
              </a:solidFill>
              <a:latin typeface="Calibri"/>
              <a:cs typeface="Calibri"/>
            </a:endParaRPr>
          </a:p>
        </p:txBody>
      </p:sp>
      <p:sp>
        <p:nvSpPr>
          <p:cNvPr id="68" name="object 68"/>
          <p:cNvSpPr txBox="1"/>
          <p:nvPr/>
        </p:nvSpPr>
        <p:spPr>
          <a:xfrm>
            <a:off x="2607724" y="2388323"/>
            <a:ext cx="1158875" cy="616838"/>
          </a:xfrm>
          <a:prstGeom prst="rect">
            <a:avLst/>
          </a:prstGeom>
        </p:spPr>
        <p:txBody>
          <a:bodyPr vert="horz" wrap="square" lIns="0" tIns="12042" rIns="0" bIns="0" rtlCol="0">
            <a:spAutoFit/>
          </a:bodyPr>
          <a:lstStyle/>
          <a:p>
            <a:pPr marL="12677" marR="5080" indent="112828" algn="r">
              <a:lnSpc>
                <a:spcPct val="132800"/>
              </a:lnSpc>
              <a:spcBef>
                <a:spcPts val="93"/>
              </a:spcBef>
            </a:pPr>
            <a:r>
              <a:rPr sz="1000" dirty="0">
                <a:solidFill>
                  <a:srgbClr val="231F20"/>
                </a:solidFill>
                <a:latin typeface="Calibri"/>
                <a:cs typeface="Calibri"/>
              </a:rPr>
              <a:t>univariate</a:t>
            </a:r>
            <a:r>
              <a:rPr sz="1000" spc="-40" dirty="0">
                <a:solidFill>
                  <a:srgbClr val="231F20"/>
                </a:solidFill>
                <a:latin typeface="Calibri"/>
                <a:cs typeface="Calibri"/>
              </a:rPr>
              <a:t> </a:t>
            </a:r>
            <a:r>
              <a:rPr sz="1000" dirty="0">
                <a:solidFill>
                  <a:srgbClr val="231F20"/>
                </a:solidFill>
                <a:latin typeface="Calibri"/>
                <a:cs typeface="Calibri"/>
              </a:rPr>
              <a:t>analysis  bivariate</a:t>
            </a:r>
            <a:r>
              <a:rPr sz="1000" spc="-50" dirty="0">
                <a:solidFill>
                  <a:srgbClr val="231F20"/>
                </a:solidFill>
                <a:latin typeface="Calibri"/>
                <a:cs typeface="Calibri"/>
              </a:rPr>
              <a:t> </a:t>
            </a:r>
            <a:r>
              <a:rPr sz="1000" dirty="0">
                <a:solidFill>
                  <a:srgbClr val="231F20"/>
                </a:solidFill>
                <a:latin typeface="Calibri"/>
                <a:cs typeface="Calibri"/>
              </a:rPr>
              <a:t>analysis  multivariate</a:t>
            </a:r>
            <a:r>
              <a:rPr sz="1000" spc="-70" dirty="0">
                <a:solidFill>
                  <a:srgbClr val="231F20"/>
                </a:solidFill>
                <a:latin typeface="Calibri"/>
                <a:cs typeface="Calibri"/>
              </a:rPr>
              <a:t> </a:t>
            </a:r>
            <a:r>
              <a:rPr sz="1000" dirty="0">
                <a:solidFill>
                  <a:srgbClr val="231F20"/>
                </a:solidFill>
                <a:latin typeface="Calibri"/>
                <a:cs typeface="Calibri"/>
              </a:rPr>
              <a:t>analysis</a:t>
            </a:r>
            <a:endParaRPr sz="1000">
              <a:solidFill>
                <a:prstClr val="black"/>
              </a:solidFill>
              <a:latin typeface="Calibri"/>
              <a:cs typeface="Calibri"/>
            </a:endParaRPr>
          </a:p>
        </p:txBody>
      </p:sp>
      <p:sp>
        <p:nvSpPr>
          <p:cNvPr id="69" name="object 69"/>
          <p:cNvSpPr txBox="1"/>
          <p:nvPr/>
        </p:nvSpPr>
        <p:spPr>
          <a:xfrm>
            <a:off x="2219508" y="1467312"/>
            <a:ext cx="1539875" cy="425131"/>
          </a:xfrm>
          <a:prstGeom prst="rect">
            <a:avLst/>
          </a:prstGeom>
        </p:spPr>
        <p:txBody>
          <a:bodyPr vert="horz" wrap="square" lIns="0" tIns="64022" rIns="0" bIns="0" rtlCol="0">
            <a:spAutoFit/>
          </a:bodyPr>
          <a:lstStyle/>
          <a:p>
            <a:pPr marL="12677">
              <a:spcBef>
                <a:spcPts val="505"/>
              </a:spcBef>
            </a:pPr>
            <a:r>
              <a:rPr sz="1000" dirty="0">
                <a:solidFill>
                  <a:srgbClr val="231F20"/>
                </a:solidFill>
                <a:latin typeface="Calibri"/>
                <a:cs typeface="Calibri"/>
              </a:rPr>
              <a:t>Chebyshev’s inequality</a:t>
            </a:r>
            <a:r>
              <a:rPr sz="1000" spc="-50" dirty="0">
                <a:solidFill>
                  <a:srgbClr val="231F20"/>
                </a:solidFill>
                <a:latin typeface="Calibri"/>
                <a:cs typeface="Calibri"/>
              </a:rPr>
              <a:t> </a:t>
            </a:r>
            <a:r>
              <a:rPr sz="1000" spc="4" dirty="0">
                <a:solidFill>
                  <a:srgbClr val="231F20"/>
                </a:solidFill>
                <a:latin typeface="Calibri"/>
                <a:cs typeface="Calibri"/>
              </a:rPr>
              <a:t>rule</a:t>
            </a:r>
            <a:endParaRPr sz="1000">
              <a:solidFill>
                <a:prstClr val="black"/>
              </a:solidFill>
              <a:latin typeface="Calibri"/>
              <a:cs typeface="Calibri"/>
            </a:endParaRPr>
          </a:p>
          <a:p>
            <a:pPr marL="761939">
              <a:spcBef>
                <a:spcPts val="411"/>
              </a:spcBef>
            </a:pPr>
            <a:r>
              <a:rPr sz="1000" dirty="0">
                <a:solidFill>
                  <a:srgbClr val="231F20"/>
                </a:solidFill>
                <a:latin typeface="Calibri"/>
                <a:cs typeface="Calibri"/>
              </a:rPr>
              <a:t>empirical</a:t>
            </a:r>
            <a:r>
              <a:rPr sz="1000" spc="-50" dirty="0">
                <a:solidFill>
                  <a:srgbClr val="231F20"/>
                </a:solidFill>
                <a:latin typeface="Calibri"/>
                <a:cs typeface="Calibri"/>
              </a:rPr>
              <a:t> </a:t>
            </a:r>
            <a:r>
              <a:rPr sz="1000" spc="4" dirty="0">
                <a:solidFill>
                  <a:srgbClr val="231F20"/>
                </a:solidFill>
                <a:latin typeface="Calibri"/>
                <a:cs typeface="Calibri"/>
              </a:rPr>
              <a:t>rule</a:t>
            </a:r>
            <a:endParaRPr sz="1000">
              <a:solidFill>
                <a:prstClr val="black"/>
              </a:solidFill>
              <a:latin typeface="Calibri"/>
              <a:cs typeface="Calibri"/>
            </a:endParaRPr>
          </a:p>
        </p:txBody>
      </p:sp>
      <p:sp>
        <p:nvSpPr>
          <p:cNvPr id="70" name="object 70"/>
          <p:cNvSpPr txBox="1"/>
          <p:nvPr/>
        </p:nvSpPr>
        <p:spPr>
          <a:xfrm>
            <a:off x="4856741" y="2770506"/>
            <a:ext cx="790577" cy="169893"/>
          </a:xfrm>
          <a:prstGeom prst="rect">
            <a:avLst/>
          </a:prstGeom>
        </p:spPr>
        <p:txBody>
          <a:bodyPr vert="horz" wrap="square" lIns="0" tIns="15850" rIns="0" bIns="0" rtlCol="0">
            <a:spAutoFit/>
          </a:bodyPr>
          <a:lstStyle/>
          <a:p>
            <a:pPr marL="12677">
              <a:spcBef>
                <a:spcPts val="125"/>
              </a:spcBef>
            </a:pPr>
            <a:r>
              <a:rPr sz="1000" dirty="0">
                <a:solidFill>
                  <a:srgbClr val="231F20"/>
                </a:solidFill>
                <a:latin typeface="Calibri"/>
                <a:cs typeface="Calibri"/>
              </a:rPr>
              <a:t>analysis</a:t>
            </a:r>
            <a:r>
              <a:rPr sz="1000" spc="-70" dirty="0">
                <a:solidFill>
                  <a:srgbClr val="231F20"/>
                </a:solidFill>
                <a:latin typeface="Calibri"/>
                <a:cs typeface="Calibri"/>
              </a:rPr>
              <a:t> </a:t>
            </a:r>
            <a:r>
              <a:rPr sz="1000" spc="4" dirty="0">
                <a:solidFill>
                  <a:srgbClr val="231F20"/>
                </a:solidFill>
                <a:latin typeface="Calibri"/>
                <a:cs typeface="Calibri"/>
              </a:rPr>
              <a:t>types</a:t>
            </a:r>
            <a:endParaRPr sz="1000">
              <a:solidFill>
                <a:prstClr val="black"/>
              </a:solidFill>
              <a:latin typeface="Calibri"/>
              <a:cs typeface="Calibri"/>
            </a:endParaRPr>
          </a:p>
        </p:txBody>
      </p:sp>
      <p:sp>
        <p:nvSpPr>
          <p:cNvPr id="71" name="object 71"/>
          <p:cNvSpPr txBox="1"/>
          <p:nvPr/>
        </p:nvSpPr>
        <p:spPr>
          <a:xfrm>
            <a:off x="4418659" y="986414"/>
            <a:ext cx="1216661" cy="169893"/>
          </a:xfrm>
          <a:prstGeom prst="rect">
            <a:avLst/>
          </a:prstGeom>
        </p:spPr>
        <p:txBody>
          <a:bodyPr vert="horz" wrap="square" lIns="0" tIns="15850" rIns="0" bIns="0" rtlCol="0">
            <a:spAutoFit/>
          </a:bodyPr>
          <a:lstStyle/>
          <a:p>
            <a:pPr marL="12677">
              <a:spcBef>
                <a:spcPts val="125"/>
              </a:spcBef>
            </a:pPr>
            <a:r>
              <a:rPr sz="1000" dirty="0">
                <a:solidFill>
                  <a:srgbClr val="231F20"/>
                </a:solidFill>
                <a:latin typeface="Calibri"/>
                <a:cs typeface="Calibri"/>
              </a:rPr>
              <a:t>numerical</a:t>
            </a:r>
            <a:r>
              <a:rPr sz="1000" spc="-66" dirty="0">
                <a:solidFill>
                  <a:srgbClr val="231F20"/>
                </a:solidFill>
                <a:latin typeface="Calibri"/>
                <a:cs typeface="Calibri"/>
              </a:rPr>
              <a:t> </a:t>
            </a:r>
            <a:r>
              <a:rPr sz="1000" dirty="0">
                <a:solidFill>
                  <a:srgbClr val="231F20"/>
                </a:solidFill>
                <a:latin typeface="Calibri"/>
                <a:cs typeface="Calibri"/>
              </a:rPr>
              <a:t>summaries</a:t>
            </a:r>
            <a:endParaRPr sz="1000">
              <a:solidFill>
                <a:prstClr val="black"/>
              </a:solidFill>
              <a:latin typeface="Calibri"/>
              <a:cs typeface="Calibri"/>
            </a:endParaRPr>
          </a:p>
        </p:txBody>
      </p:sp>
      <p:sp>
        <p:nvSpPr>
          <p:cNvPr id="72" name="object 72"/>
          <p:cNvSpPr txBox="1"/>
          <p:nvPr/>
        </p:nvSpPr>
        <p:spPr>
          <a:xfrm>
            <a:off x="5342130" y="1634622"/>
            <a:ext cx="298450" cy="169893"/>
          </a:xfrm>
          <a:prstGeom prst="rect">
            <a:avLst/>
          </a:prstGeom>
        </p:spPr>
        <p:txBody>
          <a:bodyPr vert="horz" wrap="square" lIns="0" tIns="15850" rIns="0" bIns="0" rtlCol="0">
            <a:spAutoFit/>
          </a:bodyPr>
          <a:lstStyle/>
          <a:p>
            <a:pPr marL="12677">
              <a:spcBef>
                <a:spcPts val="125"/>
              </a:spcBef>
            </a:pPr>
            <a:r>
              <a:rPr sz="1000" spc="4" dirty="0">
                <a:solidFill>
                  <a:srgbClr val="231F20"/>
                </a:solidFill>
                <a:latin typeface="Calibri"/>
                <a:cs typeface="Calibri"/>
              </a:rPr>
              <a:t>rules</a:t>
            </a:r>
            <a:endParaRPr sz="1000">
              <a:solidFill>
                <a:prstClr val="black"/>
              </a:solidFill>
              <a:latin typeface="Calibri"/>
              <a:cs typeface="Calibri"/>
            </a:endParaRPr>
          </a:p>
        </p:txBody>
      </p:sp>
      <p:sp>
        <p:nvSpPr>
          <p:cNvPr id="73" name="object 73"/>
          <p:cNvSpPr/>
          <p:nvPr/>
        </p:nvSpPr>
        <p:spPr>
          <a:xfrm>
            <a:off x="5884734" y="2613640"/>
            <a:ext cx="325756" cy="0"/>
          </a:xfrm>
          <a:custGeom>
            <a:avLst/>
            <a:gdLst/>
            <a:ahLst/>
            <a:cxnLst/>
            <a:rect l="l" t="t" r="r" b="b"/>
            <a:pathLst>
              <a:path w="325754">
                <a:moveTo>
                  <a:pt x="325234"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74" name="object 74"/>
          <p:cNvSpPr/>
          <p:nvPr/>
        </p:nvSpPr>
        <p:spPr>
          <a:xfrm>
            <a:off x="5881393" y="1101875"/>
            <a:ext cx="0" cy="1780539"/>
          </a:xfrm>
          <a:custGeom>
            <a:avLst/>
            <a:gdLst/>
            <a:ahLst/>
            <a:cxnLst/>
            <a:rect l="l" t="t" r="r" b="b"/>
            <a:pathLst>
              <a:path h="1780539">
                <a:moveTo>
                  <a:pt x="0" y="1780286"/>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75" name="object 75"/>
          <p:cNvSpPr/>
          <p:nvPr/>
        </p:nvSpPr>
        <p:spPr>
          <a:xfrm>
            <a:off x="5728364" y="1099695"/>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76" name="object 76"/>
          <p:cNvSpPr/>
          <p:nvPr/>
        </p:nvSpPr>
        <p:spPr>
          <a:xfrm>
            <a:off x="5728211" y="1735202"/>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77" name="object 77"/>
          <p:cNvSpPr/>
          <p:nvPr/>
        </p:nvSpPr>
        <p:spPr>
          <a:xfrm>
            <a:off x="5731192" y="2873118"/>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1" name="object 81"/>
          <p:cNvSpPr/>
          <p:nvPr/>
        </p:nvSpPr>
        <p:spPr>
          <a:xfrm>
            <a:off x="2362271" y="6073646"/>
            <a:ext cx="481965" cy="0"/>
          </a:xfrm>
          <a:custGeom>
            <a:avLst/>
            <a:gdLst/>
            <a:ahLst/>
            <a:cxnLst/>
            <a:rect l="l" t="t" r="r" b="b"/>
            <a:pathLst>
              <a:path w="481964">
                <a:moveTo>
                  <a:pt x="481888"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2" name="object 82"/>
          <p:cNvSpPr/>
          <p:nvPr/>
        </p:nvSpPr>
        <p:spPr>
          <a:xfrm>
            <a:off x="2515533" y="5439223"/>
            <a:ext cx="0" cy="1923413"/>
          </a:xfrm>
          <a:custGeom>
            <a:avLst/>
            <a:gdLst/>
            <a:ahLst/>
            <a:cxnLst/>
            <a:rect l="l" t="t" r="r" b="b"/>
            <a:pathLst>
              <a:path h="1923415">
                <a:moveTo>
                  <a:pt x="0" y="192297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3" name="object 83"/>
          <p:cNvSpPr/>
          <p:nvPr/>
        </p:nvSpPr>
        <p:spPr>
          <a:xfrm>
            <a:off x="2362506" y="5864270"/>
            <a:ext cx="153672" cy="0"/>
          </a:xfrm>
          <a:custGeom>
            <a:avLst/>
            <a:gdLst/>
            <a:ahLst/>
            <a:cxnLst/>
            <a:rect l="l" t="t" r="r" b="b"/>
            <a:pathLst>
              <a:path w="153669">
                <a:moveTo>
                  <a:pt x="15354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4" name="object 84"/>
          <p:cNvSpPr/>
          <p:nvPr/>
        </p:nvSpPr>
        <p:spPr>
          <a:xfrm>
            <a:off x="2362353" y="5439856"/>
            <a:ext cx="153672" cy="0"/>
          </a:xfrm>
          <a:custGeom>
            <a:avLst/>
            <a:gdLst/>
            <a:ahLst/>
            <a:cxnLst/>
            <a:rect l="l" t="t" r="r" b="b"/>
            <a:pathLst>
              <a:path w="153669">
                <a:moveTo>
                  <a:pt x="15354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5" name="object 85"/>
          <p:cNvSpPr/>
          <p:nvPr/>
        </p:nvSpPr>
        <p:spPr>
          <a:xfrm>
            <a:off x="2362976" y="6713096"/>
            <a:ext cx="153672" cy="0"/>
          </a:xfrm>
          <a:custGeom>
            <a:avLst/>
            <a:gdLst/>
            <a:ahLst/>
            <a:cxnLst/>
            <a:rect l="l" t="t" r="r" b="b"/>
            <a:pathLst>
              <a:path w="153669">
                <a:moveTo>
                  <a:pt x="15354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6" name="object 86"/>
          <p:cNvSpPr/>
          <p:nvPr/>
        </p:nvSpPr>
        <p:spPr>
          <a:xfrm>
            <a:off x="2364238" y="6288682"/>
            <a:ext cx="150493" cy="0"/>
          </a:xfrm>
          <a:custGeom>
            <a:avLst/>
            <a:gdLst/>
            <a:ahLst/>
            <a:cxnLst/>
            <a:rect l="l" t="t" r="r" b="b"/>
            <a:pathLst>
              <a:path w="150494">
                <a:moveTo>
                  <a:pt x="150444"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7" name="object 87"/>
          <p:cNvSpPr/>
          <p:nvPr/>
        </p:nvSpPr>
        <p:spPr>
          <a:xfrm>
            <a:off x="2364238" y="5652061"/>
            <a:ext cx="150493" cy="0"/>
          </a:xfrm>
          <a:custGeom>
            <a:avLst/>
            <a:gdLst/>
            <a:ahLst/>
            <a:cxnLst/>
            <a:rect l="l" t="t" r="r" b="b"/>
            <a:pathLst>
              <a:path w="150494">
                <a:moveTo>
                  <a:pt x="150444"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8" name="object 88"/>
          <p:cNvSpPr/>
          <p:nvPr/>
        </p:nvSpPr>
        <p:spPr>
          <a:xfrm>
            <a:off x="2365328" y="6500887"/>
            <a:ext cx="153672" cy="0"/>
          </a:xfrm>
          <a:custGeom>
            <a:avLst/>
            <a:gdLst/>
            <a:ahLst/>
            <a:cxnLst/>
            <a:rect l="l" t="t" r="r" b="b"/>
            <a:pathLst>
              <a:path w="153669">
                <a:moveTo>
                  <a:pt x="15354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9" name="object 89"/>
          <p:cNvSpPr/>
          <p:nvPr/>
        </p:nvSpPr>
        <p:spPr>
          <a:xfrm>
            <a:off x="2365328" y="6288682"/>
            <a:ext cx="153672" cy="0"/>
          </a:xfrm>
          <a:custGeom>
            <a:avLst/>
            <a:gdLst/>
            <a:ahLst/>
            <a:cxnLst/>
            <a:rect l="l" t="t" r="r" b="b"/>
            <a:pathLst>
              <a:path w="153669">
                <a:moveTo>
                  <a:pt x="15354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0" name="object 90"/>
          <p:cNvSpPr/>
          <p:nvPr/>
        </p:nvSpPr>
        <p:spPr>
          <a:xfrm>
            <a:off x="2365328" y="5652061"/>
            <a:ext cx="153672" cy="0"/>
          </a:xfrm>
          <a:custGeom>
            <a:avLst/>
            <a:gdLst/>
            <a:ahLst/>
            <a:cxnLst/>
            <a:rect l="l" t="t" r="r" b="b"/>
            <a:pathLst>
              <a:path w="153669">
                <a:moveTo>
                  <a:pt x="15354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1" name="object 91"/>
          <p:cNvSpPr txBox="1"/>
          <p:nvPr/>
        </p:nvSpPr>
        <p:spPr>
          <a:xfrm>
            <a:off x="775437" y="5275278"/>
            <a:ext cx="1497964" cy="1858127"/>
          </a:xfrm>
          <a:prstGeom prst="rect">
            <a:avLst/>
          </a:prstGeom>
        </p:spPr>
        <p:txBody>
          <a:bodyPr vert="horz" wrap="square" lIns="0" tIns="12042" rIns="0" bIns="0" rtlCol="0">
            <a:spAutoFit/>
          </a:bodyPr>
          <a:lstStyle/>
          <a:p>
            <a:pPr marL="398725" marR="5080" indent="580014" algn="r">
              <a:lnSpc>
                <a:spcPct val="132800"/>
              </a:lnSpc>
              <a:spcBef>
                <a:spcPts val="93"/>
              </a:spcBef>
            </a:pPr>
            <a:r>
              <a:rPr sz="1000" dirty="0">
                <a:solidFill>
                  <a:srgbClr val="231F20"/>
                </a:solidFill>
                <a:latin typeface="Calibri"/>
                <a:cs typeface="Calibri"/>
              </a:rPr>
              <a:t>bar</a:t>
            </a:r>
            <a:r>
              <a:rPr sz="1000" spc="-80" dirty="0">
                <a:solidFill>
                  <a:srgbClr val="231F20"/>
                </a:solidFill>
                <a:latin typeface="Calibri"/>
                <a:cs typeface="Calibri"/>
              </a:rPr>
              <a:t> </a:t>
            </a:r>
            <a:r>
              <a:rPr sz="1000" spc="4" dirty="0">
                <a:solidFill>
                  <a:srgbClr val="231F20"/>
                </a:solidFill>
                <a:latin typeface="Calibri"/>
                <a:cs typeface="Calibri"/>
              </a:rPr>
              <a:t>chart </a:t>
            </a:r>
            <a:r>
              <a:rPr sz="1000" dirty="0">
                <a:solidFill>
                  <a:srgbClr val="231F20"/>
                </a:solidFill>
                <a:latin typeface="Calibri"/>
                <a:cs typeface="Calibri"/>
              </a:rPr>
              <a:t> line</a:t>
            </a:r>
            <a:r>
              <a:rPr sz="1000" spc="-85" dirty="0">
                <a:solidFill>
                  <a:srgbClr val="231F20"/>
                </a:solidFill>
                <a:latin typeface="Calibri"/>
                <a:cs typeface="Calibri"/>
              </a:rPr>
              <a:t> </a:t>
            </a:r>
            <a:r>
              <a:rPr sz="1000" dirty="0">
                <a:solidFill>
                  <a:srgbClr val="231F20"/>
                </a:solidFill>
                <a:latin typeface="Calibri"/>
                <a:cs typeface="Calibri"/>
              </a:rPr>
              <a:t>graph  hi</a:t>
            </a:r>
            <a:r>
              <a:rPr sz="1000" spc="-10" dirty="0">
                <a:solidFill>
                  <a:srgbClr val="231F20"/>
                </a:solidFill>
                <a:latin typeface="Calibri"/>
                <a:cs typeface="Calibri"/>
              </a:rPr>
              <a:t>st</a:t>
            </a:r>
            <a:r>
              <a:rPr sz="1000" dirty="0">
                <a:solidFill>
                  <a:srgbClr val="231F20"/>
                </a:solidFill>
                <a:latin typeface="Calibri"/>
                <a:cs typeface="Calibri"/>
              </a:rPr>
              <a:t>og</a:t>
            </a:r>
            <a:r>
              <a:rPr sz="1000" spc="-22" dirty="0">
                <a:solidFill>
                  <a:srgbClr val="231F20"/>
                </a:solidFill>
                <a:latin typeface="Calibri"/>
                <a:cs typeface="Calibri"/>
              </a:rPr>
              <a:t>r</a:t>
            </a:r>
            <a:r>
              <a:rPr sz="1000" spc="4" dirty="0">
                <a:solidFill>
                  <a:srgbClr val="231F20"/>
                </a:solidFill>
                <a:latin typeface="Calibri"/>
                <a:cs typeface="Calibri"/>
              </a:rPr>
              <a:t>am  </a:t>
            </a:r>
            <a:r>
              <a:rPr sz="1000" dirty="0">
                <a:solidFill>
                  <a:srgbClr val="231F20"/>
                </a:solidFill>
                <a:latin typeface="Calibri"/>
                <a:cs typeface="Calibri"/>
              </a:rPr>
              <a:t>frequency</a:t>
            </a:r>
            <a:r>
              <a:rPr sz="1000" spc="-70" dirty="0">
                <a:solidFill>
                  <a:srgbClr val="231F20"/>
                </a:solidFill>
                <a:latin typeface="Calibri"/>
                <a:cs typeface="Calibri"/>
              </a:rPr>
              <a:t> </a:t>
            </a:r>
            <a:r>
              <a:rPr sz="1000" dirty="0">
                <a:solidFill>
                  <a:srgbClr val="231F20"/>
                </a:solidFill>
                <a:latin typeface="Calibri"/>
                <a:cs typeface="Calibri"/>
              </a:rPr>
              <a:t>polygons</a:t>
            </a:r>
            <a:endParaRPr sz="1000">
              <a:solidFill>
                <a:prstClr val="black"/>
              </a:solidFill>
              <a:latin typeface="Calibri"/>
              <a:cs typeface="Calibri"/>
            </a:endParaRPr>
          </a:p>
          <a:p>
            <a:pPr marL="481757" marR="5080" indent="373999" algn="r">
              <a:lnSpc>
                <a:spcPct val="132800"/>
              </a:lnSpc>
            </a:pPr>
            <a:r>
              <a:rPr sz="1000" spc="-4" dirty="0">
                <a:solidFill>
                  <a:srgbClr val="231F20"/>
                </a:solidFill>
                <a:latin typeface="Calibri"/>
                <a:cs typeface="Calibri"/>
              </a:rPr>
              <a:t>scatter</a:t>
            </a:r>
            <a:r>
              <a:rPr sz="1000" spc="-70" dirty="0">
                <a:solidFill>
                  <a:srgbClr val="231F20"/>
                </a:solidFill>
                <a:latin typeface="Calibri"/>
                <a:cs typeface="Calibri"/>
              </a:rPr>
              <a:t> </a:t>
            </a:r>
            <a:r>
              <a:rPr sz="1000" dirty="0">
                <a:solidFill>
                  <a:srgbClr val="231F20"/>
                </a:solidFill>
                <a:latin typeface="Calibri"/>
                <a:cs typeface="Calibri"/>
              </a:rPr>
              <a:t>plot  stem </a:t>
            </a:r>
            <a:r>
              <a:rPr sz="1000" spc="4" dirty="0">
                <a:solidFill>
                  <a:srgbClr val="231F20"/>
                </a:solidFill>
                <a:latin typeface="Calibri"/>
                <a:cs typeface="Calibri"/>
              </a:rPr>
              <a:t>and</a:t>
            </a:r>
            <a:r>
              <a:rPr sz="1000" spc="-40" dirty="0">
                <a:solidFill>
                  <a:srgbClr val="231F20"/>
                </a:solidFill>
                <a:latin typeface="Calibri"/>
                <a:cs typeface="Calibri"/>
              </a:rPr>
              <a:t> </a:t>
            </a:r>
            <a:r>
              <a:rPr sz="1000" dirty="0">
                <a:solidFill>
                  <a:srgbClr val="231F20"/>
                </a:solidFill>
                <a:latin typeface="Calibri"/>
                <a:cs typeface="Calibri"/>
              </a:rPr>
              <a:t>leaf</a:t>
            </a:r>
            <a:r>
              <a:rPr sz="1000" spc="-22" dirty="0">
                <a:solidFill>
                  <a:srgbClr val="231F20"/>
                </a:solidFill>
                <a:latin typeface="Calibri"/>
                <a:cs typeface="Calibri"/>
              </a:rPr>
              <a:t> </a:t>
            </a:r>
            <a:r>
              <a:rPr sz="1000" dirty="0">
                <a:solidFill>
                  <a:srgbClr val="231F20"/>
                </a:solidFill>
                <a:latin typeface="Calibri"/>
                <a:cs typeface="Calibri"/>
              </a:rPr>
              <a:t>plot  </a:t>
            </a:r>
            <a:r>
              <a:rPr sz="1000" spc="4" dirty="0">
                <a:solidFill>
                  <a:srgbClr val="231F20"/>
                </a:solidFill>
                <a:latin typeface="Calibri"/>
                <a:cs typeface="Calibri"/>
              </a:rPr>
              <a:t>c</a:t>
            </a:r>
            <a:r>
              <a:rPr sz="1000" spc="-14" dirty="0">
                <a:solidFill>
                  <a:srgbClr val="231F20"/>
                </a:solidFill>
                <a:latin typeface="Calibri"/>
                <a:cs typeface="Calibri"/>
              </a:rPr>
              <a:t>r</a:t>
            </a:r>
            <a:r>
              <a:rPr sz="1000" dirty="0">
                <a:solidFill>
                  <a:srgbClr val="231F20"/>
                </a:solidFill>
                <a:latin typeface="Calibri"/>
                <a:cs typeface="Calibri"/>
              </a:rPr>
              <a:t>oss-</a:t>
            </a:r>
            <a:r>
              <a:rPr sz="1000" spc="-10" dirty="0">
                <a:solidFill>
                  <a:srgbClr val="231F20"/>
                </a:solidFill>
                <a:latin typeface="Calibri"/>
                <a:cs typeface="Calibri"/>
              </a:rPr>
              <a:t>t</a:t>
            </a:r>
            <a:r>
              <a:rPr sz="1000" spc="4" dirty="0">
                <a:solidFill>
                  <a:srgbClr val="231F20"/>
                </a:solidFill>
                <a:latin typeface="Calibri"/>
                <a:cs typeface="Calibri"/>
              </a:rPr>
              <a:t>abul</a:t>
            </a:r>
            <a:r>
              <a:rPr sz="1000" spc="-4" dirty="0">
                <a:solidFill>
                  <a:srgbClr val="231F20"/>
                </a:solidFill>
                <a:latin typeface="Calibri"/>
                <a:cs typeface="Calibri"/>
              </a:rPr>
              <a:t>a</a:t>
            </a:r>
            <a:r>
              <a:rPr sz="1000" dirty="0">
                <a:solidFill>
                  <a:srgbClr val="231F20"/>
                </a:solidFill>
                <a:latin typeface="Calibri"/>
                <a:cs typeface="Calibri"/>
              </a:rPr>
              <a:t>tion</a:t>
            </a:r>
            <a:endParaRPr sz="1000">
              <a:solidFill>
                <a:prstClr val="black"/>
              </a:solidFill>
              <a:latin typeface="Calibri"/>
              <a:cs typeface="Calibri"/>
            </a:endParaRPr>
          </a:p>
          <a:p>
            <a:pPr marR="5080" algn="r">
              <a:spcBef>
                <a:spcPts val="411"/>
              </a:spcBef>
            </a:pPr>
            <a:r>
              <a:rPr sz="1000" dirty="0">
                <a:solidFill>
                  <a:srgbClr val="231F20"/>
                </a:solidFill>
                <a:latin typeface="Calibri"/>
                <a:cs typeface="Calibri"/>
              </a:rPr>
              <a:t>box </a:t>
            </a:r>
            <a:r>
              <a:rPr sz="1000" spc="4" dirty="0">
                <a:solidFill>
                  <a:srgbClr val="231F20"/>
                </a:solidFill>
                <a:latin typeface="Calibri"/>
                <a:cs typeface="Calibri"/>
              </a:rPr>
              <a:t>and </a:t>
            </a:r>
            <a:r>
              <a:rPr sz="1000" dirty="0">
                <a:solidFill>
                  <a:srgbClr val="231F20"/>
                </a:solidFill>
                <a:latin typeface="Calibri"/>
                <a:cs typeface="Calibri"/>
              </a:rPr>
              <a:t>whisker</a:t>
            </a:r>
            <a:r>
              <a:rPr sz="1000" spc="-70" dirty="0">
                <a:solidFill>
                  <a:srgbClr val="231F20"/>
                </a:solidFill>
                <a:latin typeface="Calibri"/>
                <a:cs typeface="Calibri"/>
              </a:rPr>
              <a:t> </a:t>
            </a:r>
            <a:r>
              <a:rPr sz="1000" dirty="0">
                <a:solidFill>
                  <a:srgbClr val="231F20"/>
                </a:solidFill>
                <a:latin typeface="Calibri"/>
                <a:cs typeface="Calibri"/>
              </a:rPr>
              <a:t>plot</a:t>
            </a:r>
            <a:endParaRPr sz="1000">
              <a:solidFill>
                <a:prstClr val="black"/>
              </a:solidFill>
              <a:latin typeface="Calibri"/>
              <a:cs typeface="Calibri"/>
            </a:endParaRPr>
          </a:p>
          <a:p>
            <a:pPr marR="5080" algn="r">
              <a:spcBef>
                <a:spcPts val="411"/>
              </a:spcBef>
            </a:pPr>
            <a:r>
              <a:rPr sz="1000" dirty="0">
                <a:solidFill>
                  <a:srgbClr val="231F20"/>
                </a:solidFill>
                <a:latin typeface="Calibri"/>
                <a:cs typeface="Calibri"/>
              </a:rPr>
              <a:t>quantile-quantile</a:t>
            </a:r>
            <a:r>
              <a:rPr sz="1000" spc="-14" dirty="0">
                <a:solidFill>
                  <a:srgbClr val="231F20"/>
                </a:solidFill>
                <a:latin typeface="Calibri"/>
                <a:cs typeface="Calibri"/>
              </a:rPr>
              <a:t> </a:t>
            </a:r>
            <a:r>
              <a:rPr sz="1000" dirty="0">
                <a:solidFill>
                  <a:srgbClr val="231F20"/>
                </a:solidFill>
                <a:latin typeface="Calibri"/>
                <a:cs typeface="Calibri"/>
              </a:rPr>
              <a:t>(q-q)plot</a:t>
            </a:r>
            <a:endParaRPr sz="1000">
              <a:solidFill>
                <a:prstClr val="black"/>
              </a:solidFill>
              <a:latin typeface="Calibri"/>
              <a:cs typeface="Calibri"/>
            </a:endParaRPr>
          </a:p>
          <a:p>
            <a:pPr marR="5080" algn="r">
              <a:spcBef>
                <a:spcPts val="411"/>
              </a:spcBef>
            </a:pPr>
            <a:r>
              <a:rPr sz="1000" spc="-4" dirty="0">
                <a:solidFill>
                  <a:srgbClr val="231F20"/>
                </a:solidFill>
                <a:latin typeface="Calibri"/>
                <a:cs typeface="Calibri"/>
              </a:rPr>
              <a:t>lattice</a:t>
            </a:r>
            <a:r>
              <a:rPr sz="1000" spc="-60" dirty="0">
                <a:solidFill>
                  <a:srgbClr val="231F20"/>
                </a:solidFill>
                <a:latin typeface="Calibri"/>
                <a:cs typeface="Calibri"/>
              </a:rPr>
              <a:t> </a:t>
            </a:r>
            <a:r>
              <a:rPr sz="1000" dirty="0">
                <a:solidFill>
                  <a:srgbClr val="231F20"/>
                </a:solidFill>
                <a:latin typeface="Calibri"/>
                <a:cs typeface="Calibri"/>
              </a:rPr>
              <a:t>plot</a:t>
            </a:r>
            <a:endParaRPr sz="1000">
              <a:solidFill>
                <a:prstClr val="black"/>
              </a:solidFill>
              <a:latin typeface="Calibri"/>
              <a:cs typeface="Calibri"/>
            </a:endParaRPr>
          </a:p>
        </p:txBody>
      </p:sp>
      <p:sp>
        <p:nvSpPr>
          <p:cNvPr id="92" name="object 92"/>
          <p:cNvSpPr/>
          <p:nvPr/>
        </p:nvSpPr>
        <p:spPr>
          <a:xfrm>
            <a:off x="2359157" y="6935598"/>
            <a:ext cx="153672" cy="0"/>
          </a:xfrm>
          <a:custGeom>
            <a:avLst/>
            <a:gdLst/>
            <a:ahLst/>
            <a:cxnLst/>
            <a:rect l="l" t="t" r="r" b="b"/>
            <a:pathLst>
              <a:path w="153669">
                <a:moveTo>
                  <a:pt x="15354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3" name="object 93"/>
          <p:cNvSpPr/>
          <p:nvPr/>
        </p:nvSpPr>
        <p:spPr>
          <a:xfrm>
            <a:off x="2359157" y="7141338"/>
            <a:ext cx="153672" cy="0"/>
          </a:xfrm>
          <a:custGeom>
            <a:avLst/>
            <a:gdLst/>
            <a:ahLst/>
            <a:cxnLst/>
            <a:rect l="l" t="t" r="r" b="b"/>
            <a:pathLst>
              <a:path w="153669">
                <a:moveTo>
                  <a:pt x="15354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4" name="object 94"/>
          <p:cNvSpPr/>
          <p:nvPr/>
        </p:nvSpPr>
        <p:spPr>
          <a:xfrm>
            <a:off x="2359157" y="7359776"/>
            <a:ext cx="153672" cy="0"/>
          </a:xfrm>
          <a:custGeom>
            <a:avLst/>
            <a:gdLst/>
            <a:ahLst/>
            <a:cxnLst/>
            <a:rect l="l" t="t" r="r" b="b"/>
            <a:pathLst>
              <a:path w="153669">
                <a:moveTo>
                  <a:pt x="15354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5" name="object 95"/>
          <p:cNvSpPr/>
          <p:nvPr/>
        </p:nvSpPr>
        <p:spPr>
          <a:xfrm>
            <a:off x="14069284" y="7516834"/>
            <a:ext cx="153672" cy="0"/>
          </a:xfrm>
          <a:custGeom>
            <a:avLst/>
            <a:gdLst/>
            <a:ahLst/>
            <a:cxnLst/>
            <a:rect l="l" t="t" r="r" b="b"/>
            <a:pathLst>
              <a:path w="153669">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6" name="object 96"/>
          <p:cNvSpPr/>
          <p:nvPr/>
        </p:nvSpPr>
        <p:spPr>
          <a:xfrm>
            <a:off x="11079593" y="9179963"/>
            <a:ext cx="156210" cy="0"/>
          </a:xfrm>
          <a:custGeom>
            <a:avLst/>
            <a:gdLst/>
            <a:ahLst/>
            <a:cxnLst/>
            <a:rect l="l" t="t" r="r" b="b"/>
            <a:pathLst>
              <a:path w="156209">
                <a:moveTo>
                  <a:pt x="0" y="0"/>
                </a:moveTo>
                <a:lnTo>
                  <a:pt x="155956"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7" name="object 97"/>
          <p:cNvSpPr/>
          <p:nvPr/>
        </p:nvSpPr>
        <p:spPr>
          <a:xfrm>
            <a:off x="12148895" y="4563696"/>
            <a:ext cx="185421" cy="0"/>
          </a:xfrm>
          <a:custGeom>
            <a:avLst/>
            <a:gdLst/>
            <a:ahLst/>
            <a:cxnLst/>
            <a:rect l="l" t="t" r="r" b="b"/>
            <a:pathLst>
              <a:path w="185420">
                <a:moveTo>
                  <a:pt x="0" y="0"/>
                </a:moveTo>
                <a:lnTo>
                  <a:pt x="185343" y="0"/>
                </a:lnTo>
              </a:path>
            </a:pathLst>
          </a:custGeom>
          <a:ln w="3479">
            <a:solidFill>
              <a:srgbClr val="231F20"/>
            </a:solidFill>
          </a:ln>
        </p:spPr>
        <p:txBody>
          <a:bodyPr wrap="square" lIns="0" tIns="0" rIns="0" bIns="0" rtlCol="0"/>
          <a:lstStyle/>
          <a:p>
            <a:endParaRPr>
              <a:solidFill>
                <a:prstClr val="black"/>
              </a:solidFill>
              <a:latin typeface="Calibri"/>
            </a:endParaRPr>
          </a:p>
        </p:txBody>
      </p:sp>
      <p:sp>
        <p:nvSpPr>
          <p:cNvPr id="98" name="object 98"/>
          <p:cNvSpPr/>
          <p:nvPr/>
        </p:nvSpPr>
        <p:spPr>
          <a:xfrm>
            <a:off x="11274603" y="4560676"/>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9" name="object 99"/>
          <p:cNvSpPr/>
          <p:nvPr/>
        </p:nvSpPr>
        <p:spPr>
          <a:xfrm>
            <a:off x="11274603" y="5197296"/>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0" name="object 100"/>
          <p:cNvSpPr/>
          <p:nvPr/>
        </p:nvSpPr>
        <p:spPr>
          <a:xfrm>
            <a:off x="11274756" y="4985089"/>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1" name="object 101"/>
          <p:cNvSpPr/>
          <p:nvPr/>
        </p:nvSpPr>
        <p:spPr>
          <a:xfrm>
            <a:off x="11274756" y="5396802"/>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2" name="object 102"/>
          <p:cNvSpPr/>
          <p:nvPr/>
        </p:nvSpPr>
        <p:spPr>
          <a:xfrm>
            <a:off x="12335185" y="4893473"/>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3" name="object 103"/>
          <p:cNvSpPr/>
          <p:nvPr/>
        </p:nvSpPr>
        <p:spPr>
          <a:xfrm>
            <a:off x="11275984" y="4772882"/>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4" name="object 104"/>
          <p:cNvSpPr/>
          <p:nvPr/>
        </p:nvSpPr>
        <p:spPr>
          <a:xfrm>
            <a:off x="11275984" y="5197296"/>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5" name="object 105"/>
          <p:cNvSpPr/>
          <p:nvPr/>
        </p:nvSpPr>
        <p:spPr>
          <a:xfrm>
            <a:off x="12336433" y="4679617"/>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6" name="object 106"/>
          <p:cNvSpPr/>
          <p:nvPr/>
        </p:nvSpPr>
        <p:spPr>
          <a:xfrm>
            <a:off x="11274721" y="4772882"/>
            <a:ext cx="151130" cy="0"/>
          </a:xfrm>
          <a:custGeom>
            <a:avLst/>
            <a:gdLst/>
            <a:ahLst/>
            <a:cxnLst/>
            <a:rect l="l" t="t" r="r" b="b"/>
            <a:pathLst>
              <a:path w="151129">
                <a:moveTo>
                  <a:pt x="0" y="0"/>
                </a:moveTo>
                <a:lnTo>
                  <a:pt x="150609"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7" name="object 107"/>
          <p:cNvSpPr/>
          <p:nvPr/>
        </p:nvSpPr>
        <p:spPr>
          <a:xfrm>
            <a:off x="12335185" y="4679504"/>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8" name="object 108"/>
          <p:cNvSpPr/>
          <p:nvPr/>
        </p:nvSpPr>
        <p:spPr>
          <a:xfrm>
            <a:off x="13213691" y="4878103"/>
            <a:ext cx="607062" cy="0"/>
          </a:xfrm>
          <a:custGeom>
            <a:avLst/>
            <a:gdLst/>
            <a:ahLst/>
            <a:cxnLst/>
            <a:rect l="l" t="t" r="r" b="b"/>
            <a:pathLst>
              <a:path w="607059">
                <a:moveTo>
                  <a:pt x="0" y="0"/>
                </a:moveTo>
                <a:lnTo>
                  <a:pt x="606501"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9" name="object 109"/>
          <p:cNvSpPr/>
          <p:nvPr/>
        </p:nvSpPr>
        <p:spPr>
          <a:xfrm>
            <a:off x="13669219" y="4878103"/>
            <a:ext cx="0" cy="217804"/>
          </a:xfrm>
          <a:custGeom>
            <a:avLst/>
            <a:gdLst/>
            <a:ahLst/>
            <a:cxnLst/>
            <a:rect l="l" t="t" r="r" b="b"/>
            <a:pathLst>
              <a:path h="217804">
                <a:moveTo>
                  <a:pt x="0" y="217677"/>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10" name="object 110"/>
          <p:cNvSpPr/>
          <p:nvPr/>
        </p:nvSpPr>
        <p:spPr>
          <a:xfrm>
            <a:off x="13666812" y="5093364"/>
            <a:ext cx="153672" cy="0"/>
          </a:xfrm>
          <a:custGeom>
            <a:avLst/>
            <a:gdLst/>
            <a:ahLst/>
            <a:cxnLst/>
            <a:rect l="l" t="t" r="r" b="b"/>
            <a:pathLst>
              <a:path w="153669">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11" name="object 111"/>
          <p:cNvSpPr txBox="1"/>
          <p:nvPr/>
        </p:nvSpPr>
        <p:spPr>
          <a:xfrm>
            <a:off x="13913229" y="4718564"/>
            <a:ext cx="1035050" cy="412474"/>
          </a:xfrm>
          <a:prstGeom prst="rect">
            <a:avLst/>
          </a:prstGeom>
        </p:spPr>
        <p:txBody>
          <a:bodyPr vert="horz" wrap="square" lIns="0" tIns="12042" rIns="0" bIns="0" rtlCol="0">
            <a:spAutoFit/>
          </a:bodyPr>
          <a:lstStyle/>
          <a:p>
            <a:pPr marL="12677" marR="5080">
              <a:lnSpc>
                <a:spcPct val="132800"/>
              </a:lnSpc>
              <a:spcBef>
                <a:spcPts val="93"/>
              </a:spcBef>
            </a:pPr>
            <a:r>
              <a:rPr sz="1000" dirty="0">
                <a:solidFill>
                  <a:srgbClr val="231F20"/>
                </a:solidFill>
                <a:latin typeface="Calibri"/>
                <a:cs typeface="Calibri"/>
              </a:rPr>
              <a:t>positively skewed  negatively</a:t>
            </a:r>
            <a:r>
              <a:rPr sz="1000" spc="-50" dirty="0">
                <a:solidFill>
                  <a:srgbClr val="231F20"/>
                </a:solidFill>
                <a:latin typeface="Calibri"/>
                <a:cs typeface="Calibri"/>
              </a:rPr>
              <a:t> </a:t>
            </a:r>
            <a:r>
              <a:rPr sz="1000" dirty="0">
                <a:solidFill>
                  <a:srgbClr val="231F20"/>
                </a:solidFill>
                <a:latin typeface="Calibri"/>
                <a:cs typeface="Calibri"/>
              </a:rPr>
              <a:t>skewed</a:t>
            </a:r>
            <a:endParaRPr sz="1000">
              <a:solidFill>
                <a:prstClr val="black"/>
              </a:solidFill>
              <a:latin typeface="Calibri"/>
              <a:cs typeface="Calibri"/>
            </a:endParaRPr>
          </a:p>
        </p:txBody>
      </p:sp>
      <p:sp>
        <p:nvSpPr>
          <p:cNvPr id="112" name="object 112"/>
          <p:cNvSpPr/>
          <p:nvPr/>
        </p:nvSpPr>
        <p:spPr>
          <a:xfrm>
            <a:off x="13857107" y="4557502"/>
            <a:ext cx="153672" cy="0"/>
          </a:xfrm>
          <a:custGeom>
            <a:avLst/>
            <a:gdLst/>
            <a:ahLst/>
            <a:cxnLst/>
            <a:rect l="l" t="t" r="r" b="b"/>
            <a:pathLst>
              <a:path w="153669">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13" name="object 113"/>
          <p:cNvSpPr/>
          <p:nvPr/>
        </p:nvSpPr>
        <p:spPr>
          <a:xfrm>
            <a:off x="8010756" y="1311633"/>
            <a:ext cx="1757044" cy="346710"/>
          </a:xfrm>
          <a:custGeom>
            <a:avLst/>
            <a:gdLst/>
            <a:ahLst/>
            <a:cxnLst/>
            <a:rect l="l" t="t" r="r" b="b"/>
            <a:pathLst>
              <a:path w="1757045" h="346710">
                <a:moveTo>
                  <a:pt x="1722577" y="0"/>
                </a:moveTo>
                <a:lnTo>
                  <a:pt x="34302" y="0"/>
                </a:lnTo>
                <a:lnTo>
                  <a:pt x="14471" y="535"/>
                </a:lnTo>
                <a:lnTo>
                  <a:pt x="4287" y="4287"/>
                </a:lnTo>
                <a:lnTo>
                  <a:pt x="535" y="14471"/>
                </a:lnTo>
                <a:lnTo>
                  <a:pt x="0" y="34302"/>
                </a:lnTo>
                <a:lnTo>
                  <a:pt x="0" y="311861"/>
                </a:lnTo>
                <a:lnTo>
                  <a:pt x="535" y="331692"/>
                </a:lnTo>
                <a:lnTo>
                  <a:pt x="4287" y="341876"/>
                </a:lnTo>
                <a:lnTo>
                  <a:pt x="14471" y="345627"/>
                </a:lnTo>
                <a:lnTo>
                  <a:pt x="34302" y="346163"/>
                </a:lnTo>
                <a:lnTo>
                  <a:pt x="1722577" y="346163"/>
                </a:lnTo>
                <a:lnTo>
                  <a:pt x="1742401" y="345627"/>
                </a:lnTo>
                <a:lnTo>
                  <a:pt x="1752580" y="341876"/>
                </a:lnTo>
                <a:lnTo>
                  <a:pt x="1756331" y="331692"/>
                </a:lnTo>
                <a:lnTo>
                  <a:pt x="1756867" y="311861"/>
                </a:lnTo>
                <a:lnTo>
                  <a:pt x="1756867" y="34302"/>
                </a:lnTo>
                <a:lnTo>
                  <a:pt x="1756331" y="14471"/>
                </a:lnTo>
                <a:lnTo>
                  <a:pt x="1752580" y="4287"/>
                </a:lnTo>
                <a:lnTo>
                  <a:pt x="1742401" y="535"/>
                </a:lnTo>
                <a:lnTo>
                  <a:pt x="1722577"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114" name="object 114"/>
          <p:cNvSpPr txBox="1"/>
          <p:nvPr/>
        </p:nvSpPr>
        <p:spPr>
          <a:xfrm>
            <a:off x="8124593" y="1343576"/>
            <a:ext cx="1529080"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Statistics</a:t>
            </a:r>
            <a:r>
              <a:rPr sz="1300" spc="-55" dirty="0">
                <a:solidFill>
                  <a:srgbClr val="FFFFFF"/>
                </a:solidFill>
                <a:latin typeface="Calibri"/>
                <a:cs typeface="Calibri"/>
              </a:rPr>
              <a:t> </a:t>
            </a:r>
            <a:r>
              <a:rPr sz="1300" spc="-10" dirty="0">
                <a:solidFill>
                  <a:srgbClr val="FFFFFF"/>
                </a:solidFill>
                <a:latin typeface="Calibri"/>
                <a:cs typeface="Calibri"/>
              </a:rPr>
              <a:t>Mathematics</a:t>
            </a:r>
            <a:endParaRPr sz="1300">
              <a:solidFill>
                <a:prstClr val="black"/>
              </a:solidFill>
              <a:latin typeface="Calibri"/>
              <a:cs typeface="Calibri"/>
            </a:endParaRPr>
          </a:p>
        </p:txBody>
      </p:sp>
      <p:sp>
        <p:nvSpPr>
          <p:cNvPr id="115" name="object 115"/>
          <p:cNvSpPr/>
          <p:nvPr/>
        </p:nvSpPr>
        <p:spPr>
          <a:xfrm>
            <a:off x="9767624" y="1487482"/>
            <a:ext cx="224154" cy="0"/>
          </a:xfrm>
          <a:custGeom>
            <a:avLst/>
            <a:gdLst/>
            <a:ahLst/>
            <a:cxnLst/>
            <a:rect l="l" t="t" r="r" b="b"/>
            <a:pathLst>
              <a:path w="224154">
                <a:moveTo>
                  <a:pt x="0" y="0"/>
                </a:moveTo>
                <a:lnTo>
                  <a:pt x="22363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16" name="object 116"/>
          <p:cNvSpPr/>
          <p:nvPr/>
        </p:nvSpPr>
        <p:spPr>
          <a:xfrm>
            <a:off x="9994597" y="516178"/>
            <a:ext cx="0" cy="3194685"/>
          </a:xfrm>
          <a:custGeom>
            <a:avLst/>
            <a:gdLst/>
            <a:ahLst/>
            <a:cxnLst/>
            <a:rect l="l" t="t" r="r" b="b"/>
            <a:pathLst>
              <a:path h="3194685">
                <a:moveTo>
                  <a:pt x="0" y="0"/>
                </a:moveTo>
                <a:lnTo>
                  <a:pt x="0" y="3194481"/>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17" name="object 117"/>
          <p:cNvSpPr/>
          <p:nvPr/>
        </p:nvSpPr>
        <p:spPr>
          <a:xfrm>
            <a:off x="9994081" y="1588145"/>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18" name="object 118"/>
          <p:cNvSpPr/>
          <p:nvPr/>
        </p:nvSpPr>
        <p:spPr>
          <a:xfrm>
            <a:off x="9994081" y="3074044"/>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19" name="object 119"/>
          <p:cNvSpPr/>
          <p:nvPr/>
        </p:nvSpPr>
        <p:spPr>
          <a:xfrm>
            <a:off x="12335054" y="4467411"/>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0" name="object 120"/>
          <p:cNvSpPr/>
          <p:nvPr/>
        </p:nvSpPr>
        <p:spPr>
          <a:xfrm>
            <a:off x="9994081" y="2224766"/>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1" name="object 121"/>
          <p:cNvSpPr/>
          <p:nvPr/>
        </p:nvSpPr>
        <p:spPr>
          <a:xfrm>
            <a:off x="11088899" y="3711396"/>
            <a:ext cx="339725" cy="0"/>
          </a:xfrm>
          <a:custGeom>
            <a:avLst/>
            <a:gdLst/>
            <a:ahLst/>
            <a:cxnLst/>
            <a:rect l="l" t="t" r="r" b="b"/>
            <a:pathLst>
              <a:path w="339725">
                <a:moveTo>
                  <a:pt x="0" y="0"/>
                </a:moveTo>
                <a:lnTo>
                  <a:pt x="339255"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2" name="object 122"/>
          <p:cNvSpPr/>
          <p:nvPr/>
        </p:nvSpPr>
        <p:spPr>
          <a:xfrm>
            <a:off x="9992182" y="3710664"/>
            <a:ext cx="155576" cy="0"/>
          </a:xfrm>
          <a:custGeom>
            <a:avLst/>
            <a:gdLst/>
            <a:ahLst/>
            <a:cxnLst/>
            <a:rect l="l" t="t" r="r" b="b"/>
            <a:pathLst>
              <a:path w="155575">
                <a:moveTo>
                  <a:pt x="0" y="0"/>
                </a:moveTo>
                <a:lnTo>
                  <a:pt x="155448"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3" name="object 123"/>
          <p:cNvSpPr/>
          <p:nvPr/>
        </p:nvSpPr>
        <p:spPr>
          <a:xfrm>
            <a:off x="9994234" y="1375940"/>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4" name="object 124"/>
          <p:cNvSpPr/>
          <p:nvPr/>
        </p:nvSpPr>
        <p:spPr>
          <a:xfrm>
            <a:off x="9994234" y="2861839"/>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5" name="object 125"/>
          <p:cNvSpPr/>
          <p:nvPr/>
        </p:nvSpPr>
        <p:spPr>
          <a:xfrm>
            <a:off x="11274756" y="4348472"/>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6" name="object 126"/>
          <p:cNvSpPr/>
          <p:nvPr/>
        </p:nvSpPr>
        <p:spPr>
          <a:xfrm>
            <a:off x="12334187" y="4262179"/>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7" name="object 127"/>
          <p:cNvSpPr/>
          <p:nvPr/>
        </p:nvSpPr>
        <p:spPr>
          <a:xfrm>
            <a:off x="9994234" y="2012557"/>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8" name="object 128"/>
          <p:cNvSpPr/>
          <p:nvPr/>
        </p:nvSpPr>
        <p:spPr>
          <a:xfrm>
            <a:off x="9994234" y="3498458"/>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9" name="object 129"/>
          <p:cNvSpPr/>
          <p:nvPr/>
        </p:nvSpPr>
        <p:spPr>
          <a:xfrm>
            <a:off x="9993610" y="739320"/>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0" name="object 130"/>
          <p:cNvSpPr/>
          <p:nvPr/>
        </p:nvSpPr>
        <p:spPr>
          <a:xfrm>
            <a:off x="9995461" y="1163731"/>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1" name="object 131"/>
          <p:cNvSpPr/>
          <p:nvPr/>
        </p:nvSpPr>
        <p:spPr>
          <a:xfrm>
            <a:off x="9995461" y="2649632"/>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2" name="object 132"/>
          <p:cNvSpPr/>
          <p:nvPr/>
        </p:nvSpPr>
        <p:spPr>
          <a:xfrm>
            <a:off x="11275984" y="4136264"/>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3" name="object 133"/>
          <p:cNvSpPr/>
          <p:nvPr/>
        </p:nvSpPr>
        <p:spPr>
          <a:xfrm>
            <a:off x="9995461" y="1800351"/>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4" name="object 134"/>
          <p:cNvSpPr/>
          <p:nvPr/>
        </p:nvSpPr>
        <p:spPr>
          <a:xfrm>
            <a:off x="9995461" y="3286253"/>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5" name="object 135"/>
          <p:cNvSpPr/>
          <p:nvPr/>
        </p:nvSpPr>
        <p:spPr>
          <a:xfrm>
            <a:off x="9995455" y="951525"/>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6" name="object 136"/>
          <p:cNvSpPr/>
          <p:nvPr/>
        </p:nvSpPr>
        <p:spPr>
          <a:xfrm>
            <a:off x="9994596" y="2436971"/>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7" name="object 137"/>
          <p:cNvSpPr/>
          <p:nvPr/>
        </p:nvSpPr>
        <p:spPr>
          <a:xfrm>
            <a:off x="11274721" y="3924058"/>
            <a:ext cx="151130" cy="0"/>
          </a:xfrm>
          <a:custGeom>
            <a:avLst/>
            <a:gdLst/>
            <a:ahLst/>
            <a:cxnLst/>
            <a:rect l="l" t="t" r="r" b="b"/>
            <a:pathLst>
              <a:path w="151129">
                <a:moveTo>
                  <a:pt x="0" y="0"/>
                </a:moveTo>
                <a:lnTo>
                  <a:pt x="150609"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8" name="object 138"/>
          <p:cNvSpPr/>
          <p:nvPr/>
        </p:nvSpPr>
        <p:spPr>
          <a:xfrm>
            <a:off x="9993902" y="1163731"/>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9" name="object 139"/>
          <p:cNvSpPr/>
          <p:nvPr/>
        </p:nvSpPr>
        <p:spPr>
          <a:xfrm>
            <a:off x="9993406" y="2649420"/>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40" name="object 140"/>
          <p:cNvSpPr/>
          <p:nvPr/>
        </p:nvSpPr>
        <p:spPr>
          <a:xfrm>
            <a:off x="11274721" y="4136264"/>
            <a:ext cx="151130" cy="0"/>
          </a:xfrm>
          <a:custGeom>
            <a:avLst/>
            <a:gdLst/>
            <a:ahLst/>
            <a:cxnLst/>
            <a:rect l="l" t="t" r="r" b="b"/>
            <a:pathLst>
              <a:path w="151129">
                <a:moveTo>
                  <a:pt x="0" y="0"/>
                </a:moveTo>
                <a:lnTo>
                  <a:pt x="150609"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41" name="object 141"/>
          <p:cNvSpPr/>
          <p:nvPr/>
        </p:nvSpPr>
        <p:spPr>
          <a:xfrm>
            <a:off x="9995455" y="1800351"/>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42" name="object 142"/>
          <p:cNvSpPr/>
          <p:nvPr/>
        </p:nvSpPr>
        <p:spPr>
          <a:xfrm>
            <a:off x="9993902" y="3286253"/>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43" name="object 143"/>
          <p:cNvSpPr txBox="1"/>
          <p:nvPr/>
        </p:nvSpPr>
        <p:spPr>
          <a:xfrm>
            <a:off x="10243923" y="358989"/>
            <a:ext cx="1376045" cy="3071214"/>
          </a:xfrm>
          <a:prstGeom prst="rect">
            <a:avLst/>
          </a:prstGeom>
        </p:spPr>
        <p:txBody>
          <a:bodyPr vert="horz" wrap="square" lIns="0" tIns="64022" rIns="0" bIns="0" rtlCol="0">
            <a:spAutoFit/>
          </a:bodyPr>
          <a:lstStyle/>
          <a:p>
            <a:pPr marL="12677">
              <a:spcBef>
                <a:spcPts val="505"/>
              </a:spcBef>
            </a:pPr>
            <a:r>
              <a:rPr sz="1000" dirty="0">
                <a:solidFill>
                  <a:srgbClr val="231F20"/>
                </a:solidFill>
                <a:latin typeface="Calibri"/>
                <a:cs typeface="Calibri"/>
              </a:rPr>
              <a:t>interquartile range</a:t>
            </a:r>
            <a:r>
              <a:rPr sz="1000" spc="-50" dirty="0">
                <a:solidFill>
                  <a:srgbClr val="231F20"/>
                </a:solidFill>
                <a:latin typeface="Calibri"/>
                <a:cs typeface="Calibri"/>
              </a:rPr>
              <a:t> </a:t>
            </a:r>
            <a:r>
              <a:rPr sz="1000" dirty="0">
                <a:solidFill>
                  <a:srgbClr val="231F20"/>
                </a:solidFill>
                <a:latin typeface="Calibri"/>
                <a:cs typeface="Calibri"/>
              </a:rPr>
              <a:t>(IQR)</a:t>
            </a:r>
            <a:endParaRPr sz="1000">
              <a:solidFill>
                <a:prstClr val="black"/>
              </a:solidFill>
              <a:latin typeface="Calibri"/>
              <a:cs typeface="Calibri"/>
            </a:endParaRPr>
          </a:p>
          <a:p>
            <a:pPr marL="12677" marR="748626">
              <a:lnSpc>
                <a:spcPct val="132800"/>
              </a:lnSpc>
            </a:pPr>
            <a:r>
              <a:rPr sz="1000" spc="10" dirty="0">
                <a:solidFill>
                  <a:srgbClr val="231F20"/>
                </a:solidFill>
                <a:latin typeface="Calibri"/>
                <a:cs typeface="Calibri"/>
              </a:rPr>
              <a:t>mean  </a:t>
            </a:r>
            <a:r>
              <a:rPr sz="1000" spc="4" dirty="0">
                <a:solidFill>
                  <a:srgbClr val="231F20"/>
                </a:solidFill>
                <a:latin typeface="Calibri"/>
                <a:cs typeface="Calibri"/>
              </a:rPr>
              <a:t>median  </a:t>
            </a:r>
            <a:r>
              <a:rPr sz="1000" spc="10" dirty="0">
                <a:solidFill>
                  <a:srgbClr val="231F20"/>
                </a:solidFill>
                <a:latin typeface="Calibri"/>
                <a:cs typeface="Calibri"/>
              </a:rPr>
              <a:t>mode  </a:t>
            </a:r>
            <a:r>
              <a:rPr sz="1000" spc="-14" dirty="0">
                <a:solidFill>
                  <a:srgbClr val="231F20"/>
                </a:solidFill>
                <a:latin typeface="Calibri"/>
                <a:cs typeface="Calibri"/>
              </a:rPr>
              <a:t>r</a:t>
            </a:r>
            <a:r>
              <a:rPr sz="1000" dirty="0">
                <a:solidFill>
                  <a:srgbClr val="231F20"/>
                </a:solidFill>
                <a:latin typeface="Calibri"/>
                <a:cs typeface="Calibri"/>
              </a:rPr>
              <a:t>obu</a:t>
            </a:r>
            <a:r>
              <a:rPr sz="1000" spc="-4" dirty="0">
                <a:solidFill>
                  <a:srgbClr val="231F20"/>
                </a:solidFill>
                <a:latin typeface="Calibri"/>
                <a:cs typeface="Calibri"/>
              </a:rPr>
              <a:t>s</a:t>
            </a:r>
            <a:r>
              <a:rPr sz="1000" spc="4" dirty="0">
                <a:solidFill>
                  <a:srgbClr val="231F20"/>
                </a:solidFill>
                <a:latin typeface="Calibri"/>
                <a:cs typeface="Calibri"/>
              </a:rPr>
              <a:t>tn</a:t>
            </a:r>
            <a:r>
              <a:rPr sz="1000" dirty="0">
                <a:solidFill>
                  <a:srgbClr val="231F20"/>
                </a:solidFill>
                <a:latin typeface="Calibri"/>
                <a:cs typeface="Calibri"/>
              </a:rPr>
              <a:t>ess  range  quantile  quintile  quartile  percentile  population  bias  variance</a:t>
            </a:r>
            <a:endParaRPr sz="1000">
              <a:solidFill>
                <a:prstClr val="black"/>
              </a:solidFill>
              <a:latin typeface="Calibri"/>
              <a:cs typeface="Calibri"/>
            </a:endParaRPr>
          </a:p>
          <a:p>
            <a:pPr marL="12677" marR="319486">
              <a:lnSpc>
                <a:spcPct val="132800"/>
              </a:lnSpc>
            </a:pPr>
            <a:r>
              <a:rPr sz="1000" dirty="0">
                <a:solidFill>
                  <a:srgbClr val="231F20"/>
                </a:solidFill>
                <a:latin typeface="Calibri"/>
                <a:cs typeface="Calibri"/>
              </a:rPr>
              <a:t>standard</a:t>
            </a:r>
            <a:r>
              <a:rPr sz="1000" spc="-75" dirty="0">
                <a:solidFill>
                  <a:srgbClr val="231F20"/>
                </a:solidFill>
                <a:latin typeface="Calibri"/>
                <a:cs typeface="Calibri"/>
              </a:rPr>
              <a:t> </a:t>
            </a:r>
            <a:r>
              <a:rPr sz="1000" dirty="0">
                <a:solidFill>
                  <a:srgbClr val="231F20"/>
                </a:solidFill>
                <a:latin typeface="Calibri"/>
                <a:cs typeface="Calibri"/>
              </a:rPr>
              <a:t>deviation  z-score</a:t>
            </a:r>
            <a:endParaRPr sz="1000">
              <a:solidFill>
                <a:prstClr val="black"/>
              </a:solidFill>
              <a:latin typeface="Calibri"/>
              <a:cs typeface="Calibri"/>
            </a:endParaRPr>
          </a:p>
        </p:txBody>
      </p:sp>
      <p:sp>
        <p:nvSpPr>
          <p:cNvPr id="144" name="object 144"/>
          <p:cNvSpPr txBox="1"/>
          <p:nvPr/>
        </p:nvSpPr>
        <p:spPr>
          <a:xfrm>
            <a:off x="10243924" y="3594250"/>
            <a:ext cx="722628" cy="169893"/>
          </a:xfrm>
          <a:prstGeom prst="rect">
            <a:avLst/>
          </a:prstGeom>
        </p:spPr>
        <p:txBody>
          <a:bodyPr vert="horz" wrap="square" lIns="0" tIns="15850" rIns="0" bIns="0" rtlCol="0">
            <a:spAutoFit/>
          </a:bodyPr>
          <a:lstStyle/>
          <a:p>
            <a:pPr marL="12677">
              <a:spcBef>
                <a:spcPts val="125"/>
              </a:spcBef>
            </a:pPr>
            <a:r>
              <a:rPr sz="1000" dirty="0">
                <a:solidFill>
                  <a:srgbClr val="231F20"/>
                </a:solidFill>
                <a:latin typeface="Calibri"/>
                <a:cs typeface="Calibri"/>
              </a:rPr>
              <a:t>distributions</a:t>
            </a:r>
            <a:endParaRPr sz="1000">
              <a:solidFill>
                <a:prstClr val="black"/>
              </a:solidFill>
              <a:latin typeface="Calibri"/>
              <a:cs typeface="Calibri"/>
            </a:endParaRPr>
          </a:p>
        </p:txBody>
      </p:sp>
      <p:sp>
        <p:nvSpPr>
          <p:cNvPr id="145" name="object 145"/>
          <p:cNvSpPr/>
          <p:nvPr/>
        </p:nvSpPr>
        <p:spPr>
          <a:xfrm>
            <a:off x="11274721" y="3713553"/>
            <a:ext cx="0" cy="1685925"/>
          </a:xfrm>
          <a:custGeom>
            <a:avLst/>
            <a:gdLst/>
            <a:ahLst/>
            <a:cxnLst/>
            <a:rect l="l" t="t" r="r" b="b"/>
            <a:pathLst>
              <a:path h="1685925">
                <a:moveTo>
                  <a:pt x="0" y="0"/>
                </a:moveTo>
                <a:lnTo>
                  <a:pt x="0" y="1685658"/>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46" name="object 146"/>
          <p:cNvSpPr/>
          <p:nvPr/>
        </p:nvSpPr>
        <p:spPr>
          <a:xfrm>
            <a:off x="12335171" y="4259767"/>
            <a:ext cx="0" cy="635636"/>
          </a:xfrm>
          <a:custGeom>
            <a:avLst/>
            <a:gdLst/>
            <a:ahLst/>
            <a:cxnLst/>
            <a:rect l="l" t="t" r="r" b="b"/>
            <a:pathLst>
              <a:path h="635635">
                <a:moveTo>
                  <a:pt x="0" y="0"/>
                </a:moveTo>
                <a:lnTo>
                  <a:pt x="0" y="635508"/>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47" name="object 147"/>
          <p:cNvSpPr txBox="1"/>
          <p:nvPr/>
        </p:nvSpPr>
        <p:spPr>
          <a:xfrm>
            <a:off x="11520710" y="3550692"/>
            <a:ext cx="625473" cy="616838"/>
          </a:xfrm>
          <a:prstGeom prst="rect">
            <a:avLst/>
          </a:prstGeom>
        </p:spPr>
        <p:txBody>
          <a:bodyPr vert="horz" wrap="square" lIns="0" tIns="12042" rIns="0" bIns="0" rtlCol="0">
            <a:spAutoFit/>
          </a:bodyPr>
          <a:lstStyle/>
          <a:p>
            <a:pPr marL="12677" marR="5080">
              <a:lnSpc>
                <a:spcPct val="132800"/>
              </a:lnSpc>
              <a:spcBef>
                <a:spcPts val="93"/>
              </a:spcBef>
            </a:pPr>
            <a:r>
              <a:rPr sz="1000" dirty="0">
                <a:solidFill>
                  <a:srgbClr val="231F20"/>
                </a:solidFill>
                <a:latin typeface="Calibri"/>
                <a:cs typeface="Calibri"/>
              </a:rPr>
              <a:t>frequency  p</a:t>
            </a:r>
            <a:r>
              <a:rPr sz="1000" spc="-14" dirty="0">
                <a:solidFill>
                  <a:srgbClr val="231F20"/>
                </a:solidFill>
                <a:latin typeface="Calibri"/>
                <a:cs typeface="Calibri"/>
              </a:rPr>
              <a:t>r</a:t>
            </a:r>
            <a:r>
              <a:rPr sz="1000" dirty="0">
                <a:solidFill>
                  <a:srgbClr val="231F20"/>
                </a:solidFill>
                <a:latin typeface="Calibri"/>
                <a:cs typeface="Calibri"/>
              </a:rPr>
              <a:t>obability  discrete</a:t>
            </a:r>
            <a:endParaRPr sz="1000">
              <a:solidFill>
                <a:prstClr val="black"/>
              </a:solidFill>
              <a:latin typeface="Calibri"/>
              <a:cs typeface="Calibri"/>
            </a:endParaRPr>
          </a:p>
        </p:txBody>
      </p:sp>
      <p:sp>
        <p:nvSpPr>
          <p:cNvPr id="148" name="object 148"/>
          <p:cNvSpPr txBox="1"/>
          <p:nvPr/>
        </p:nvSpPr>
        <p:spPr>
          <a:xfrm>
            <a:off x="11520705" y="4188054"/>
            <a:ext cx="641985" cy="616838"/>
          </a:xfrm>
          <a:prstGeom prst="rect">
            <a:avLst/>
          </a:prstGeom>
        </p:spPr>
        <p:txBody>
          <a:bodyPr vert="horz" wrap="square" lIns="0" tIns="12042" rIns="0" bIns="0" rtlCol="0">
            <a:spAutoFit/>
          </a:bodyPr>
          <a:lstStyle/>
          <a:p>
            <a:pPr marL="12677" marR="5080">
              <a:lnSpc>
                <a:spcPct val="132800"/>
              </a:lnSpc>
              <a:spcBef>
                <a:spcPts val="93"/>
              </a:spcBef>
            </a:pPr>
            <a:r>
              <a:rPr sz="1000" dirty="0">
                <a:solidFill>
                  <a:srgbClr val="231F20"/>
                </a:solidFill>
                <a:latin typeface="Calibri"/>
                <a:cs typeface="Calibri"/>
              </a:rPr>
              <a:t>continuous  sampling  binomial</a:t>
            </a:r>
            <a:endParaRPr sz="1000">
              <a:solidFill>
                <a:prstClr val="black"/>
              </a:solidFill>
              <a:latin typeface="Calibri"/>
              <a:cs typeface="Calibri"/>
            </a:endParaRPr>
          </a:p>
        </p:txBody>
      </p:sp>
      <p:sp>
        <p:nvSpPr>
          <p:cNvPr id="149" name="object 149"/>
          <p:cNvSpPr txBox="1"/>
          <p:nvPr/>
        </p:nvSpPr>
        <p:spPr>
          <a:xfrm>
            <a:off x="11520701" y="4825416"/>
            <a:ext cx="588010" cy="616838"/>
          </a:xfrm>
          <a:prstGeom prst="rect">
            <a:avLst/>
          </a:prstGeom>
        </p:spPr>
        <p:txBody>
          <a:bodyPr vert="horz" wrap="square" lIns="0" tIns="12042" rIns="0" bIns="0" rtlCol="0">
            <a:spAutoFit/>
          </a:bodyPr>
          <a:lstStyle/>
          <a:p>
            <a:pPr marL="12677" marR="5080">
              <a:lnSpc>
                <a:spcPct val="132800"/>
              </a:lnSpc>
              <a:spcBef>
                <a:spcPts val="93"/>
              </a:spcBef>
            </a:pPr>
            <a:r>
              <a:rPr sz="1000" dirty="0">
                <a:solidFill>
                  <a:srgbClr val="231F20"/>
                </a:solidFill>
                <a:latin typeface="Calibri"/>
                <a:cs typeface="Calibri"/>
              </a:rPr>
              <a:t>g</a:t>
            </a:r>
            <a:r>
              <a:rPr sz="1000" spc="10" dirty="0">
                <a:solidFill>
                  <a:srgbClr val="231F20"/>
                </a:solidFill>
                <a:latin typeface="Calibri"/>
                <a:cs typeface="Calibri"/>
              </a:rPr>
              <a:t>eom</a:t>
            </a:r>
            <a:r>
              <a:rPr sz="1000" dirty="0">
                <a:solidFill>
                  <a:srgbClr val="231F20"/>
                </a:solidFill>
                <a:latin typeface="Calibri"/>
                <a:cs typeface="Calibri"/>
              </a:rPr>
              <a:t>etric  normal  uniform</a:t>
            </a:r>
            <a:endParaRPr sz="1000">
              <a:solidFill>
                <a:prstClr val="black"/>
              </a:solidFill>
              <a:latin typeface="Calibri"/>
              <a:cs typeface="Calibri"/>
            </a:endParaRPr>
          </a:p>
        </p:txBody>
      </p:sp>
      <p:sp>
        <p:nvSpPr>
          <p:cNvPr id="150" name="object 150"/>
          <p:cNvSpPr txBox="1"/>
          <p:nvPr/>
        </p:nvSpPr>
        <p:spPr>
          <a:xfrm>
            <a:off x="12582980" y="4077615"/>
            <a:ext cx="1108075" cy="616838"/>
          </a:xfrm>
          <a:prstGeom prst="rect">
            <a:avLst/>
          </a:prstGeom>
        </p:spPr>
        <p:txBody>
          <a:bodyPr vert="horz" wrap="square" lIns="0" tIns="12042" rIns="0" bIns="0" rtlCol="0">
            <a:spAutoFit/>
          </a:bodyPr>
          <a:lstStyle/>
          <a:p>
            <a:pPr marL="12677" marR="5080">
              <a:lnSpc>
                <a:spcPct val="132800"/>
              </a:lnSpc>
              <a:spcBef>
                <a:spcPts val="93"/>
              </a:spcBef>
            </a:pPr>
            <a:r>
              <a:rPr sz="1000" dirty="0">
                <a:solidFill>
                  <a:srgbClr val="231F20"/>
                </a:solidFill>
                <a:latin typeface="Calibri"/>
                <a:cs typeface="Calibri"/>
              </a:rPr>
              <a:t>standard error  statistical</a:t>
            </a:r>
            <a:r>
              <a:rPr sz="1000" spc="-55" dirty="0">
                <a:solidFill>
                  <a:srgbClr val="231F20"/>
                </a:solidFill>
                <a:latin typeface="Calibri"/>
                <a:cs typeface="Calibri"/>
              </a:rPr>
              <a:t> </a:t>
            </a:r>
            <a:r>
              <a:rPr sz="1000" dirty="0">
                <a:solidFill>
                  <a:srgbClr val="231F20"/>
                </a:solidFill>
                <a:latin typeface="Calibri"/>
                <a:cs typeface="Calibri"/>
              </a:rPr>
              <a:t>estimator  confidence</a:t>
            </a:r>
            <a:r>
              <a:rPr sz="1000" spc="-66" dirty="0">
                <a:solidFill>
                  <a:srgbClr val="231F20"/>
                </a:solidFill>
                <a:latin typeface="Calibri"/>
                <a:cs typeface="Calibri"/>
              </a:rPr>
              <a:t> </a:t>
            </a:r>
            <a:r>
              <a:rPr sz="1000" dirty="0">
                <a:solidFill>
                  <a:srgbClr val="231F20"/>
                </a:solidFill>
                <a:latin typeface="Calibri"/>
                <a:cs typeface="Calibri"/>
              </a:rPr>
              <a:t>interval</a:t>
            </a:r>
            <a:endParaRPr sz="1000">
              <a:solidFill>
                <a:prstClr val="black"/>
              </a:solidFill>
              <a:latin typeface="Calibri"/>
              <a:cs typeface="Calibri"/>
            </a:endParaRPr>
          </a:p>
        </p:txBody>
      </p:sp>
      <p:sp>
        <p:nvSpPr>
          <p:cNvPr id="151" name="object 151"/>
          <p:cNvSpPr txBox="1"/>
          <p:nvPr/>
        </p:nvSpPr>
        <p:spPr>
          <a:xfrm>
            <a:off x="12582980" y="4763398"/>
            <a:ext cx="548639" cy="169893"/>
          </a:xfrm>
          <a:prstGeom prst="rect">
            <a:avLst/>
          </a:prstGeom>
        </p:spPr>
        <p:txBody>
          <a:bodyPr vert="horz" wrap="square" lIns="0" tIns="15850" rIns="0" bIns="0" rtlCol="0">
            <a:spAutoFit/>
          </a:bodyPr>
          <a:lstStyle/>
          <a:p>
            <a:pPr marL="12677">
              <a:spcBef>
                <a:spcPts val="125"/>
              </a:spcBef>
            </a:pPr>
            <a:r>
              <a:rPr sz="1000" dirty="0">
                <a:solidFill>
                  <a:srgbClr val="231F20"/>
                </a:solidFill>
                <a:latin typeface="Calibri"/>
                <a:cs typeface="Calibri"/>
              </a:rPr>
              <a:t>skewness</a:t>
            </a:r>
            <a:endParaRPr sz="1000">
              <a:solidFill>
                <a:prstClr val="black"/>
              </a:solidFill>
              <a:latin typeface="Calibri"/>
              <a:cs typeface="Calibri"/>
            </a:endParaRPr>
          </a:p>
        </p:txBody>
      </p:sp>
      <p:sp>
        <p:nvSpPr>
          <p:cNvPr id="152" name="object 152"/>
          <p:cNvSpPr/>
          <p:nvPr/>
        </p:nvSpPr>
        <p:spPr>
          <a:xfrm>
            <a:off x="9997010" y="518590"/>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3" name="object 153"/>
          <p:cNvSpPr/>
          <p:nvPr/>
        </p:nvSpPr>
        <p:spPr>
          <a:xfrm>
            <a:off x="13857103" y="4335636"/>
            <a:ext cx="0" cy="224790"/>
          </a:xfrm>
          <a:custGeom>
            <a:avLst/>
            <a:gdLst/>
            <a:ahLst/>
            <a:cxnLst/>
            <a:rect l="l" t="t" r="r" b="b"/>
            <a:pathLst>
              <a:path h="224789">
                <a:moveTo>
                  <a:pt x="0" y="224282"/>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4" name="object 154"/>
          <p:cNvSpPr/>
          <p:nvPr/>
        </p:nvSpPr>
        <p:spPr>
          <a:xfrm>
            <a:off x="13856741" y="4338045"/>
            <a:ext cx="153672" cy="0"/>
          </a:xfrm>
          <a:custGeom>
            <a:avLst/>
            <a:gdLst/>
            <a:ahLst/>
            <a:cxnLst/>
            <a:rect l="l" t="t" r="r" b="b"/>
            <a:pathLst>
              <a:path w="153669">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5" name="object 155"/>
          <p:cNvSpPr txBox="1"/>
          <p:nvPr/>
        </p:nvSpPr>
        <p:spPr>
          <a:xfrm>
            <a:off x="14092177" y="4176984"/>
            <a:ext cx="1009650" cy="412474"/>
          </a:xfrm>
          <a:prstGeom prst="rect">
            <a:avLst/>
          </a:prstGeom>
        </p:spPr>
        <p:txBody>
          <a:bodyPr vert="horz" wrap="square" lIns="0" tIns="12042" rIns="0" bIns="0" rtlCol="0">
            <a:spAutoFit/>
          </a:bodyPr>
          <a:lstStyle/>
          <a:p>
            <a:pPr marL="12677" marR="5080">
              <a:lnSpc>
                <a:spcPct val="132800"/>
              </a:lnSpc>
              <a:spcBef>
                <a:spcPts val="93"/>
              </a:spcBef>
            </a:pPr>
            <a:r>
              <a:rPr sz="1000" dirty="0">
                <a:solidFill>
                  <a:srgbClr val="231F20"/>
                </a:solidFill>
                <a:latin typeface="Calibri"/>
                <a:cs typeface="Calibri"/>
              </a:rPr>
              <a:t>point estimator  interval</a:t>
            </a:r>
            <a:r>
              <a:rPr sz="1000" spc="-40" dirty="0">
                <a:solidFill>
                  <a:srgbClr val="231F20"/>
                </a:solidFill>
                <a:latin typeface="Calibri"/>
                <a:cs typeface="Calibri"/>
              </a:rPr>
              <a:t> </a:t>
            </a:r>
            <a:r>
              <a:rPr sz="1000" dirty="0">
                <a:solidFill>
                  <a:srgbClr val="231F20"/>
                </a:solidFill>
                <a:latin typeface="Calibri"/>
                <a:cs typeface="Calibri"/>
              </a:rPr>
              <a:t>estimator</a:t>
            </a:r>
            <a:endParaRPr sz="1000">
              <a:solidFill>
                <a:prstClr val="black"/>
              </a:solidFill>
              <a:latin typeface="Calibri"/>
              <a:cs typeface="Calibri"/>
            </a:endParaRPr>
          </a:p>
        </p:txBody>
      </p:sp>
      <p:sp>
        <p:nvSpPr>
          <p:cNvPr id="156" name="object 156"/>
          <p:cNvSpPr/>
          <p:nvPr/>
        </p:nvSpPr>
        <p:spPr>
          <a:xfrm>
            <a:off x="13782746" y="4443836"/>
            <a:ext cx="74928" cy="0"/>
          </a:xfrm>
          <a:custGeom>
            <a:avLst/>
            <a:gdLst/>
            <a:ahLst/>
            <a:cxnLst/>
            <a:rect l="l" t="t" r="r" b="b"/>
            <a:pathLst>
              <a:path w="74930">
                <a:moveTo>
                  <a:pt x="0" y="0"/>
                </a:moveTo>
                <a:lnTo>
                  <a:pt x="74358"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7" name="object 157"/>
          <p:cNvSpPr/>
          <p:nvPr/>
        </p:nvSpPr>
        <p:spPr>
          <a:xfrm>
            <a:off x="4850898" y="4246713"/>
            <a:ext cx="654050" cy="0"/>
          </a:xfrm>
          <a:custGeom>
            <a:avLst/>
            <a:gdLst/>
            <a:ahLst/>
            <a:cxnLst/>
            <a:rect l="l" t="t" r="r" b="b"/>
            <a:pathLst>
              <a:path w="654050">
                <a:moveTo>
                  <a:pt x="653796"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8" name="object 158"/>
          <p:cNvSpPr/>
          <p:nvPr/>
        </p:nvSpPr>
        <p:spPr>
          <a:xfrm>
            <a:off x="5003449" y="4244365"/>
            <a:ext cx="0" cy="1061085"/>
          </a:xfrm>
          <a:custGeom>
            <a:avLst/>
            <a:gdLst/>
            <a:ahLst/>
            <a:cxnLst/>
            <a:rect l="l" t="t" r="r" b="b"/>
            <a:pathLst>
              <a:path h="1061085">
                <a:moveTo>
                  <a:pt x="0" y="0"/>
                </a:moveTo>
                <a:lnTo>
                  <a:pt x="0" y="1061034"/>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9" name="object 159"/>
          <p:cNvSpPr/>
          <p:nvPr/>
        </p:nvSpPr>
        <p:spPr>
          <a:xfrm>
            <a:off x="4850425" y="5095536"/>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60" name="object 160"/>
          <p:cNvSpPr/>
          <p:nvPr/>
        </p:nvSpPr>
        <p:spPr>
          <a:xfrm>
            <a:off x="4850425" y="5307745"/>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61" name="object 161"/>
          <p:cNvSpPr/>
          <p:nvPr/>
        </p:nvSpPr>
        <p:spPr>
          <a:xfrm>
            <a:off x="4850269" y="4883334"/>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62" name="object 162"/>
          <p:cNvSpPr/>
          <p:nvPr/>
        </p:nvSpPr>
        <p:spPr>
          <a:xfrm>
            <a:off x="4852157" y="4671125"/>
            <a:ext cx="150493" cy="0"/>
          </a:xfrm>
          <a:custGeom>
            <a:avLst/>
            <a:gdLst/>
            <a:ahLst/>
            <a:cxnLst/>
            <a:rect l="l" t="t" r="r" b="b"/>
            <a:pathLst>
              <a:path w="150495">
                <a:moveTo>
                  <a:pt x="150444"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63" name="object 163"/>
          <p:cNvSpPr/>
          <p:nvPr/>
        </p:nvSpPr>
        <p:spPr>
          <a:xfrm>
            <a:off x="4853247" y="4458920"/>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64" name="object 164"/>
          <p:cNvSpPr/>
          <p:nvPr/>
        </p:nvSpPr>
        <p:spPr>
          <a:xfrm>
            <a:off x="4853247" y="4671125"/>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65" name="object 165"/>
          <p:cNvSpPr txBox="1"/>
          <p:nvPr/>
        </p:nvSpPr>
        <p:spPr>
          <a:xfrm>
            <a:off x="3033785" y="4078861"/>
            <a:ext cx="1722120" cy="1229929"/>
          </a:xfrm>
          <a:prstGeom prst="rect">
            <a:avLst/>
          </a:prstGeom>
        </p:spPr>
        <p:txBody>
          <a:bodyPr vert="horz" wrap="square" lIns="0" tIns="12042" rIns="0" bIns="0" rtlCol="0">
            <a:spAutoFit/>
          </a:bodyPr>
          <a:lstStyle/>
          <a:p>
            <a:pPr marL="602196" marR="5080" indent="183828" algn="r">
              <a:lnSpc>
                <a:spcPct val="132800"/>
              </a:lnSpc>
              <a:spcBef>
                <a:spcPts val="93"/>
              </a:spcBef>
            </a:pPr>
            <a:r>
              <a:rPr sz="1000" dirty="0">
                <a:solidFill>
                  <a:srgbClr val="231F20"/>
                </a:solidFill>
                <a:latin typeface="Calibri"/>
                <a:cs typeface="Calibri"/>
              </a:rPr>
              <a:t>linear</a:t>
            </a:r>
            <a:r>
              <a:rPr sz="1000" spc="-60" dirty="0">
                <a:solidFill>
                  <a:srgbClr val="231F20"/>
                </a:solidFill>
                <a:latin typeface="Calibri"/>
                <a:cs typeface="Calibri"/>
              </a:rPr>
              <a:t> </a:t>
            </a:r>
            <a:r>
              <a:rPr sz="1000" dirty="0">
                <a:solidFill>
                  <a:srgbClr val="231F20"/>
                </a:solidFill>
                <a:latin typeface="Calibri"/>
                <a:cs typeface="Calibri"/>
              </a:rPr>
              <a:t>regression  </a:t>
            </a:r>
            <a:r>
              <a:rPr sz="1000" spc="10" dirty="0">
                <a:solidFill>
                  <a:srgbClr val="231F20"/>
                </a:solidFill>
                <a:latin typeface="Calibri"/>
                <a:cs typeface="Calibri"/>
              </a:rPr>
              <a:t>mean </a:t>
            </a:r>
            <a:r>
              <a:rPr sz="1000" dirty="0">
                <a:solidFill>
                  <a:srgbClr val="231F20"/>
                </a:solidFill>
                <a:latin typeface="Calibri"/>
                <a:cs typeface="Calibri"/>
              </a:rPr>
              <a:t>squared</a:t>
            </a:r>
            <a:r>
              <a:rPr sz="1000" spc="-66" dirty="0">
                <a:solidFill>
                  <a:srgbClr val="231F20"/>
                </a:solidFill>
                <a:latin typeface="Calibri"/>
                <a:cs typeface="Calibri"/>
              </a:rPr>
              <a:t> </a:t>
            </a:r>
            <a:r>
              <a:rPr sz="1000" dirty="0">
                <a:solidFill>
                  <a:srgbClr val="231F20"/>
                </a:solidFill>
                <a:latin typeface="Calibri"/>
                <a:cs typeface="Calibri"/>
              </a:rPr>
              <a:t>error</a:t>
            </a:r>
            <a:endParaRPr sz="1000" dirty="0">
              <a:solidFill>
                <a:prstClr val="black"/>
              </a:solidFill>
              <a:latin typeface="Calibri"/>
              <a:cs typeface="Calibri"/>
            </a:endParaRPr>
          </a:p>
          <a:p>
            <a:pPr marL="1267157" marR="5080" indent="-141991" algn="r">
              <a:lnSpc>
                <a:spcPct val="132800"/>
              </a:lnSpc>
            </a:pPr>
            <a:r>
              <a:rPr sz="1000" dirty="0">
                <a:solidFill>
                  <a:srgbClr val="231F20"/>
                </a:solidFill>
                <a:latin typeface="Calibri"/>
                <a:cs typeface="Calibri"/>
              </a:rPr>
              <a:t>error</a:t>
            </a:r>
            <a:r>
              <a:rPr sz="1000" spc="-80" dirty="0">
                <a:solidFill>
                  <a:srgbClr val="231F20"/>
                </a:solidFill>
                <a:latin typeface="Calibri"/>
                <a:cs typeface="Calibri"/>
              </a:rPr>
              <a:t> </a:t>
            </a:r>
            <a:r>
              <a:rPr sz="1000" dirty="0">
                <a:solidFill>
                  <a:srgbClr val="231F20"/>
                </a:solidFill>
                <a:latin typeface="Calibri"/>
                <a:cs typeface="Calibri"/>
              </a:rPr>
              <a:t>term  </a:t>
            </a:r>
            <a:r>
              <a:rPr sz="1000" spc="-10" dirty="0">
                <a:solidFill>
                  <a:srgbClr val="231F20"/>
                </a:solidFill>
                <a:latin typeface="Calibri"/>
                <a:cs typeface="Calibri"/>
              </a:rPr>
              <a:t>r</a:t>
            </a:r>
            <a:r>
              <a:rPr sz="1000" dirty="0">
                <a:solidFill>
                  <a:srgbClr val="231F20"/>
                </a:solidFill>
                <a:latin typeface="Calibri"/>
                <a:cs typeface="Calibri"/>
              </a:rPr>
              <a:t>esidual</a:t>
            </a:r>
            <a:endParaRPr sz="1000" dirty="0">
              <a:solidFill>
                <a:prstClr val="black"/>
              </a:solidFill>
              <a:latin typeface="Calibri"/>
              <a:cs typeface="Calibri"/>
            </a:endParaRPr>
          </a:p>
          <a:p>
            <a:pPr marL="251025" marR="5080" indent="-238982" algn="r">
              <a:lnSpc>
                <a:spcPct val="132800"/>
              </a:lnSpc>
            </a:pPr>
            <a:r>
              <a:rPr sz="1000" dirty="0">
                <a:solidFill>
                  <a:srgbClr val="231F20"/>
                </a:solidFill>
                <a:latin typeface="Calibri"/>
                <a:cs typeface="Calibri"/>
              </a:rPr>
              <a:t>coefficient of</a:t>
            </a:r>
            <a:r>
              <a:rPr sz="1000" spc="-10" dirty="0">
                <a:solidFill>
                  <a:srgbClr val="231F20"/>
                </a:solidFill>
                <a:latin typeface="Calibri"/>
                <a:cs typeface="Calibri"/>
              </a:rPr>
              <a:t> </a:t>
            </a:r>
            <a:r>
              <a:rPr sz="1000" dirty="0">
                <a:solidFill>
                  <a:srgbClr val="231F20"/>
                </a:solidFill>
                <a:latin typeface="Calibri"/>
                <a:cs typeface="Calibri"/>
              </a:rPr>
              <a:t>determination</a:t>
            </a:r>
            <a:r>
              <a:rPr sz="1000" spc="-4" dirty="0">
                <a:solidFill>
                  <a:srgbClr val="231F20"/>
                </a:solidFill>
                <a:latin typeface="Calibri"/>
                <a:cs typeface="Calibri"/>
              </a:rPr>
              <a:t> </a:t>
            </a:r>
            <a:r>
              <a:rPr sz="1000" spc="4" dirty="0">
                <a:solidFill>
                  <a:srgbClr val="231F20"/>
                </a:solidFill>
                <a:latin typeface="Calibri"/>
                <a:cs typeface="Calibri"/>
              </a:rPr>
              <a:t>R</a:t>
            </a:r>
            <a:r>
              <a:rPr sz="1000" spc="6" baseline="32407" dirty="0">
                <a:solidFill>
                  <a:srgbClr val="231F20"/>
                </a:solidFill>
                <a:latin typeface="Calibri"/>
                <a:cs typeface="Calibri"/>
              </a:rPr>
              <a:t>2 </a:t>
            </a:r>
            <a:r>
              <a:rPr sz="1000" baseline="32407" dirty="0">
                <a:solidFill>
                  <a:srgbClr val="231F20"/>
                </a:solidFill>
                <a:latin typeface="Calibri"/>
                <a:cs typeface="Calibri"/>
              </a:rPr>
              <a:t> </a:t>
            </a:r>
            <a:r>
              <a:rPr sz="1000" dirty="0">
                <a:solidFill>
                  <a:srgbClr val="231F20"/>
                </a:solidFill>
                <a:latin typeface="Calibri"/>
                <a:cs typeface="Calibri"/>
              </a:rPr>
              <a:t>standard error of</a:t>
            </a:r>
            <a:r>
              <a:rPr sz="1000" spc="-55" dirty="0">
                <a:solidFill>
                  <a:srgbClr val="231F20"/>
                </a:solidFill>
                <a:latin typeface="Calibri"/>
                <a:cs typeface="Calibri"/>
              </a:rPr>
              <a:t> </a:t>
            </a:r>
            <a:r>
              <a:rPr sz="1000" dirty="0">
                <a:solidFill>
                  <a:srgbClr val="231F20"/>
                </a:solidFill>
                <a:latin typeface="Calibri"/>
                <a:cs typeface="Calibri"/>
              </a:rPr>
              <a:t>estimate</a:t>
            </a:r>
            <a:endParaRPr sz="1000" dirty="0">
              <a:solidFill>
                <a:prstClr val="black"/>
              </a:solidFill>
              <a:latin typeface="Calibri"/>
              <a:cs typeface="Calibri"/>
            </a:endParaRPr>
          </a:p>
        </p:txBody>
      </p:sp>
      <p:sp>
        <p:nvSpPr>
          <p:cNvPr id="166" name="object 166"/>
          <p:cNvSpPr/>
          <p:nvPr/>
        </p:nvSpPr>
        <p:spPr>
          <a:xfrm>
            <a:off x="5446146" y="4087756"/>
            <a:ext cx="1490980" cy="346710"/>
          </a:xfrm>
          <a:custGeom>
            <a:avLst/>
            <a:gdLst/>
            <a:ahLst/>
            <a:cxnLst/>
            <a:rect l="l" t="t" r="r" b="b"/>
            <a:pathLst>
              <a:path w="1490979" h="346710">
                <a:moveTo>
                  <a:pt x="1456118" y="0"/>
                </a:moveTo>
                <a:lnTo>
                  <a:pt x="34302" y="0"/>
                </a:lnTo>
                <a:lnTo>
                  <a:pt x="14471" y="535"/>
                </a:lnTo>
                <a:lnTo>
                  <a:pt x="4287" y="4287"/>
                </a:lnTo>
                <a:lnTo>
                  <a:pt x="535" y="14471"/>
                </a:lnTo>
                <a:lnTo>
                  <a:pt x="0" y="34302"/>
                </a:lnTo>
                <a:lnTo>
                  <a:pt x="0" y="311861"/>
                </a:lnTo>
                <a:lnTo>
                  <a:pt x="535" y="331692"/>
                </a:lnTo>
                <a:lnTo>
                  <a:pt x="4287" y="341876"/>
                </a:lnTo>
                <a:lnTo>
                  <a:pt x="14471" y="345627"/>
                </a:lnTo>
                <a:lnTo>
                  <a:pt x="34302" y="346163"/>
                </a:lnTo>
                <a:lnTo>
                  <a:pt x="1456118" y="346163"/>
                </a:lnTo>
                <a:lnTo>
                  <a:pt x="1475949" y="345627"/>
                </a:lnTo>
                <a:lnTo>
                  <a:pt x="1486133" y="341876"/>
                </a:lnTo>
                <a:lnTo>
                  <a:pt x="1489885" y="331692"/>
                </a:lnTo>
                <a:lnTo>
                  <a:pt x="1490421" y="311861"/>
                </a:lnTo>
                <a:lnTo>
                  <a:pt x="1490421" y="34302"/>
                </a:lnTo>
                <a:lnTo>
                  <a:pt x="1489885" y="14471"/>
                </a:lnTo>
                <a:lnTo>
                  <a:pt x="1486133" y="4287"/>
                </a:lnTo>
                <a:lnTo>
                  <a:pt x="1475949" y="535"/>
                </a:lnTo>
                <a:lnTo>
                  <a:pt x="1456118"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167" name="object 167"/>
          <p:cNvSpPr txBox="1"/>
          <p:nvPr/>
        </p:nvSpPr>
        <p:spPr>
          <a:xfrm>
            <a:off x="5597118" y="4119699"/>
            <a:ext cx="1201419" cy="212856"/>
          </a:xfrm>
          <a:prstGeom prst="rect">
            <a:avLst/>
          </a:prstGeom>
        </p:spPr>
        <p:txBody>
          <a:bodyPr vert="horz" wrap="square" lIns="0" tIns="12677" rIns="0" bIns="0" rtlCol="0">
            <a:spAutoFit/>
          </a:bodyPr>
          <a:lstStyle/>
          <a:p>
            <a:pPr marL="12677">
              <a:spcBef>
                <a:spcPts val="101"/>
              </a:spcBef>
            </a:pPr>
            <a:r>
              <a:rPr sz="1300" spc="-14" dirty="0">
                <a:solidFill>
                  <a:srgbClr val="FFFFFF"/>
                </a:solidFill>
                <a:latin typeface="Calibri"/>
                <a:cs typeface="Calibri"/>
              </a:rPr>
              <a:t>Statistical</a:t>
            </a:r>
            <a:r>
              <a:rPr sz="1300" spc="-55" dirty="0">
                <a:solidFill>
                  <a:srgbClr val="FFFFFF"/>
                </a:solidFill>
                <a:latin typeface="Calibri"/>
                <a:cs typeface="Calibri"/>
              </a:rPr>
              <a:t> </a:t>
            </a:r>
            <a:r>
              <a:rPr sz="1300" dirty="0">
                <a:solidFill>
                  <a:srgbClr val="FFFFFF"/>
                </a:solidFill>
                <a:latin typeface="Calibri"/>
                <a:cs typeface="Calibri"/>
              </a:rPr>
              <a:t>Models</a:t>
            </a:r>
            <a:endParaRPr sz="1300">
              <a:solidFill>
                <a:prstClr val="black"/>
              </a:solidFill>
              <a:latin typeface="Calibri"/>
              <a:cs typeface="Calibri"/>
            </a:endParaRPr>
          </a:p>
        </p:txBody>
      </p:sp>
      <p:pic>
        <p:nvPicPr>
          <p:cNvPr id="184" name="Picture 183"/>
          <p:cNvPicPr>
            <a:picLocks noChangeAspect="1"/>
          </p:cNvPicPr>
          <p:nvPr/>
        </p:nvPicPr>
        <p:blipFill>
          <a:blip r:embed="rId2"/>
          <a:stretch>
            <a:fillRect/>
          </a:stretch>
        </p:blipFill>
        <p:spPr>
          <a:xfrm>
            <a:off x="13716000" y="304800"/>
            <a:ext cx="1270000" cy="952500"/>
          </a:xfrm>
          <a:prstGeom prst="rect">
            <a:avLst/>
          </a:prstGeom>
        </p:spPr>
      </p:pic>
      <p:cxnSp>
        <p:nvCxnSpPr>
          <p:cNvPr id="185" name="Straight Connector 18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86" name="TextBox 18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168" name="Rectangle 167"/>
          <p:cNvSpPr/>
          <p:nvPr/>
        </p:nvSpPr>
        <p:spPr>
          <a:xfrm>
            <a:off x="12801600" y="8915400"/>
            <a:ext cx="2826221" cy="384721"/>
          </a:xfrm>
          <a:prstGeom prst="rect">
            <a:avLst/>
          </a:prstGeom>
        </p:spPr>
        <p:txBody>
          <a:bodyPr wrap="none">
            <a:spAutoFit/>
          </a:bodyPr>
          <a:lstStyle/>
          <a:p>
            <a:r>
              <a:rPr lang="en-US" dirty="0" smtClean="0"/>
              <a:t>Source: </a:t>
            </a:r>
            <a:r>
              <a:rPr lang="en-US" dirty="0" err="1" smtClean="0"/>
              <a:t>www.arcitura.com</a:t>
            </a:r>
            <a:endParaRPr lang="en-US" dirty="0"/>
          </a:p>
        </p:txBody>
      </p:sp>
    </p:spTree>
    <p:extLst>
      <p:ext uri="{BB962C8B-B14F-4D97-AF65-F5344CB8AC3E}">
        <p14:creationId xmlns:p14="http://schemas.microsoft.com/office/powerpoint/2010/main" val="335347377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2" name="Straight Connector 181"/>
          <p:cNvCxnSpPr/>
          <p:nvPr/>
        </p:nvCxnSpPr>
        <p:spPr>
          <a:xfrm flipH="1">
            <a:off x="4648200" y="4495799"/>
            <a:ext cx="1447800" cy="685800"/>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 name="object 2"/>
          <p:cNvSpPr txBox="1"/>
          <p:nvPr/>
        </p:nvSpPr>
        <p:spPr>
          <a:xfrm>
            <a:off x="6211437" y="4224404"/>
            <a:ext cx="2609216" cy="412910"/>
          </a:xfrm>
          <a:prstGeom prst="rect">
            <a:avLst/>
          </a:prstGeom>
        </p:spPr>
        <p:txBody>
          <a:bodyPr vert="horz" wrap="square" lIns="0" tIns="12677" rIns="0" bIns="0" rtlCol="0">
            <a:spAutoFit/>
          </a:bodyPr>
          <a:lstStyle/>
          <a:p>
            <a:pPr algn="ctr">
              <a:spcBef>
                <a:spcPts val="101"/>
              </a:spcBef>
            </a:pPr>
            <a:r>
              <a:rPr lang="en-US" sz="1300" b="1" spc="-4" dirty="0" smtClean="0">
                <a:solidFill>
                  <a:srgbClr val="FFFFFF"/>
                </a:solidFill>
                <a:latin typeface="Calibri"/>
                <a:cs typeface="Calibri"/>
              </a:rPr>
              <a:t>Core Topic </a:t>
            </a:r>
            <a:r>
              <a:rPr lang="en-US" sz="1300" b="1" dirty="0" smtClean="0">
                <a:solidFill>
                  <a:srgbClr val="FFFFFF"/>
                </a:solidFill>
                <a:latin typeface="Calibri"/>
                <a:cs typeface="Calibri"/>
              </a:rPr>
              <a:t>4</a:t>
            </a:r>
            <a:endParaRPr sz="1300" dirty="0">
              <a:solidFill>
                <a:prstClr val="black"/>
              </a:solidFill>
              <a:latin typeface="Calibri"/>
              <a:cs typeface="Calibri"/>
            </a:endParaRPr>
          </a:p>
          <a:p>
            <a:pPr algn="ctr"/>
            <a:r>
              <a:rPr sz="1300" b="1" spc="-4" dirty="0">
                <a:solidFill>
                  <a:srgbClr val="FFFFFF"/>
                </a:solidFill>
                <a:latin typeface="Calibri"/>
                <a:cs typeface="Calibri"/>
              </a:rPr>
              <a:t>Advanced </a:t>
            </a:r>
            <a:r>
              <a:rPr sz="1300" b="1" dirty="0">
                <a:solidFill>
                  <a:srgbClr val="FFFFFF"/>
                </a:solidFill>
                <a:latin typeface="Calibri"/>
                <a:cs typeface="Calibri"/>
              </a:rPr>
              <a:t>Big </a:t>
            </a:r>
            <a:r>
              <a:rPr sz="1300" b="1" spc="-10" dirty="0">
                <a:solidFill>
                  <a:srgbClr val="FFFFFF"/>
                </a:solidFill>
                <a:latin typeface="Calibri"/>
                <a:cs typeface="Calibri"/>
              </a:rPr>
              <a:t>Data </a:t>
            </a:r>
            <a:r>
              <a:rPr sz="1300" b="1" spc="-4" dirty="0">
                <a:solidFill>
                  <a:srgbClr val="FFFFFF"/>
                </a:solidFill>
                <a:latin typeface="Calibri"/>
                <a:cs typeface="Calibri"/>
              </a:rPr>
              <a:t>Analysis </a:t>
            </a:r>
            <a:r>
              <a:rPr sz="1300" b="1" dirty="0">
                <a:solidFill>
                  <a:srgbClr val="FFFFFF"/>
                </a:solidFill>
                <a:latin typeface="Calibri"/>
                <a:cs typeface="Calibri"/>
              </a:rPr>
              <a:t>&amp;</a:t>
            </a:r>
            <a:r>
              <a:rPr sz="1300" b="1" spc="-30" dirty="0">
                <a:solidFill>
                  <a:srgbClr val="FFFFFF"/>
                </a:solidFill>
                <a:latin typeface="Calibri"/>
                <a:cs typeface="Calibri"/>
              </a:rPr>
              <a:t> </a:t>
            </a:r>
            <a:r>
              <a:rPr sz="1300" b="1" dirty="0">
                <a:solidFill>
                  <a:srgbClr val="FFFFFF"/>
                </a:solidFill>
                <a:latin typeface="Calibri"/>
                <a:cs typeface="Calibri"/>
              </a:rPr>
              <a:t>Science</a:t>
            </a:r>
            <a:endParaRPr sz="1300" dirty="0">
              <a:solidFill>
                <a:prstClr val="black"/>
              </a:solidFill>
              <a:latin typeface="Calibri"/>
              <a:cs typeface="Calibri"/>
            </a:endParaRPr>
          </a:p>
        </p:txBody>
      </p:sp>
      <p:sp>
        <p:nvSpPr>
          <p:cNvPr id="3" name="object 3"/>
          <p:cNvSpPr/>
          <p:nvPr/>
        </p:nvSpPr>
        <p:spPr>
          <a:xfrm>
            <a:off x="6073903" y="4092703"/>
            <a:ext cx="2895602" cy="730250"/>
          </a:xfrm>
          <a:custGeom>
            <a:avLst/>
            <a:gdLst/>
            <a:ahLst/>
            <a:cxnLst/>
            <a:rect l="l" t="t" r="r" b="b"/>
            <a:pathLst>
              <a:path w="2895600" h="730250">
                <a:moveTo>
                  <a:pt x="111099" y="0"/>
                </a:move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2784475" y="729996"/>
                </a:lnTo>
                <a:lnTo>
                  <a:pt x="2848704" y="728260"/>
                </a:lnTo>
                <a:lnTo>
                  <a:pt x="2881687" y="716108"/>
                </a:lnTo>
                <a:lnTo>
                  <a:pt x="2893838" y="683125"/>
                </a:lnTo>
                <a:lnTo>
                  <a:pt x="2895574" y="618896"/>
                </a:lnTo>
                <a:lnTo>
                  <a:pt x="2895574" y="111099"/>
                </a:lnTo>
                <a:lnTo>
                  <a:pt x="2893838" y="46870"/>
                </a:lnTo>
                <a:lnTo>
                  <a:pt x="2881687" y="13887"/>
                </a:lnTo>
                <a:lnTo>
                  <a:pt x="2848704" y="1735"/>
                </a:lnTo>
                <a:lnTo>
                  <a:pt x="2784475" y="0"/>
                </a:lnTo>
                <a:lnTo>
                  <a:pt x="111099" y="0"/>
                </a:lnTo>
                <a:close/>
              </a:path>
            </a:pathLst>
          </a:custGeom>
          <a:ln w="38099">
            <a:solidFill>
              <a:srgbClr val="B1BA1C"/>
            </a:solidFill>
          </a:ln>
        </p:spPr>
        <p:txBody>
          <a:bodyPr wrap="square" lIns="0" tIns="0" rIns="0" bIns="0" rtlCol="0"/>
          <a:lstStyle/>
          <a:p>
            <a:endParaRPr>
              <a:solidFill>
                <a:prstClr val="black"/>
              </a:solidFill>
              <a:latin typeface="Calibri"/>
            </a:endParaRPr>
          </a:p>
        </p:txBody>
      </p:sp>
      <p:sp>
        <p:nvSpPr>
          <p:cNvPr id="5" name="object 5"/>
          <p:cNvSpPr/>
          <p:nvPr/>
        </p:nvSpPr>
        <p:spPr>
          <a:xfrm>
            <a:off x="11424614" y="7433926"/>
            <a:ext cx="325756" cy="0"/>
          </a:xfrm>
          <a:custGeom>
            <a:avLst/>
            <a:gdLst/>
            <a:ahLst/>
            <a:cxnLst/>
            <a:rect l="l" t="t" r="r" b="b"/>
            <a:pathLst>
              <a:path w="325754">
                <a:moveTo>
                  <a:pt x="0" y="0"/>
                </a:moveTo>
                <a:lnTo>
                  <a:pt x="32523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 name="object 6"/>
          <p:cNvSpPr/>
          <p:nvPr/>
        </p:nvSpPr>
        <p:spPr>
          <a:xfrm>
            <a:off x="11753188" y="6480150"/>
            <a:ext cx="0" cy="1908811"/>
          </a:xfrm>
          <a:custGeom>
            <a:avLst/>
            <a:gdLst/>
            <a:ahLst/>
            <a:cxnLst/>
            <a:rect l="l" t="t" r="r" b="b"/>
            <a:pathLst>
              <a:path h="1908809">
                <a:moveTo>
                  <a:pt x="0" y="0"/>
                </a:moveTo>
                <a:lnTo>
                  <a:pt x="0" y="190839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7" name="object 7"/>
          <p:cNvSpPr/>
          <p:nvPr/>
        </p:nvSpPr>
        <p:spPr>
          <a:xfrm>
            <a:off x="11752677" y="7331389"/>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 name="object 8"/>
          <p:cNvSpPr/>
          <p:nvPr/>
        </p:nvSpPr>
        <p:spPr>
          <a:xfrm>
            <a:off x="11752677" y="7968008"/>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 name="object 9"/>
          <p:cNvSpPr/>
          <p:nvPr/>
        </p:nvSpPr>
        <p:spPr>
          <a:xfrm>
            <a:off x="11752830" y="7119182"/>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 name="object 10"/>
          <p:cNvSpPr/>
          <p:nvPr/>
        </p:nvSpPr>
        <p:spPr>
          <a:xfrm>
            <a:off x="11752830" y="7755802"/>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1" name="object 11"/>
          <p:cNvSpPr/>
          <p:nvPr/>
        </p:nvSpPr>
        <p:spPr>
          <a:xfrm>
            <a:off x="11752201" y="6482564"/>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 name="object 12"/>
          <p:cNvSpPr/>
          <p:nvPr/>
        </p:nvSpPr>
        <p:spPr>
          <a:xfrm>
            <a:off x="11754055" y="6906978"/>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 name="object 13"/>
          <p:cNvSpPr/>
          <p:nvPr/>
        </p:nvSpPr>
        <p:spPr>
          <a:xfrm>
            <a:off x="11754055" y="8392877"/>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4" name="object 14"/>
          <p:cNvSpPr/>
          <p:nvPr/>
        </p:nvSpPr>
        <p:spPr>
          <a:xfrm>
            <a:off x="11754055" y="7543596"/>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 name="object 15"/>
          <p:cNvSpPr/>
          <p:nvPr/>
        </p:nvSpPr>
        <p:spPr>
          <a:xfrm>
            <a:off x="11749855" y="6694770"/>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6" name="object 16"/>
          <p:cNvSpPr/>
          <p:nvPr/>
        </p:nvSpPr>
        <p:spPr>
          <a:xfrm>
            <a:off x="11749855" y="8180672"/>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7" name="object 17"/>
          <p:cNvSpPr/>
          <p:nvPr/>
        </p:nvSpPr>
        <p:spPr>
          <a:xfrm>
            <a:off x="11749855" y="6906978"/>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8" name="object 18"/>
          <p:cNvSpPr/>
          <p:nvPr/>
        </p:nvSpPr>
        <p:spPr>
          <a:xfrm>
            <a:off x="11749855" y="8392877"/>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9" name="object 19"/>
          <p:cNvSpPr/>
          <p:nvPr/>
        </p:nvSpPr>
        <p:spPr>
          <a:xfrm>
            <a:off x="11749855" y="7543596"/>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20" name="object 20"/>
          <p:cNvSpPr txBox="1"/>
          <p:nvPr/>
        </p:nvSpPr>
        <p:spPr>
          <a:xfrm>
            <a:off x="12002518" y="6306113"/>
            <a:ext cx="955675" cy="2047383"/>
          </a:xfrm>
          <a:prstGeom prst="rect">
            <a:avLst/>
          </a:prstGeom>
        </p:spPr>
        <p:txBody>
          <a:bodyPr vert="horz" wrap="square" lIns="0" tIns="12042" rIns="0" bIns="0" rtlCol="0">
            <a:spAutoFit/>
          </a:bodyPr>
          <a:lstStyle/>
          <a:p>
            <a:pPr marL="12677" marR="379066">
              <a:lnSpc>
                <a:spcPct val="132800"/>
              </a:lnSpc>
              <a:spcBef>
                <a:spcPts val="93"/>
              </a:spcBef>
            </a:pPr>
            <a:r>
              <a:rPr sz="1000" dirty="0">
                <a:solidFill>
                  <a:srgbClr val="231F20"/>
                </a:solidFill>
                <a:latin typeface="Calibri"/>
                <a:cs typeface="Calibri"/>
              </a:rPr>
              <a:t>sensitivity  specificity  recall  precision  accuracy  error </a:t>
            </a:r>
            <a:r>
              <a:rPr sz="1000" spc="-4" dirty="0">
                <a:solidFill>
                  <a:srgbClr val="231F20"/>
                </a:solidFill>
                <a:latin typeface="Calibri"/>
                <a:cs typeface="Calibri"/>
              </a:rPr>
              <a:t>rate  </a:t>
            </a:r>
            <a:r>
              <a:rPr sz="1000" dirty="0">
                <a:solidFill>
                  <a:srgbClr val="231F20"/>
                </a:solidFill>
                <a:latin typeface="Calibri"/>
                <a:cs typeface="Calibri"/>
              </a:rPr>
              <a:t>f-score</a:t>
            </a:r>
            <a:endParaRPr sz="1000">
              <a:solidFill>
                <a:prstClr val="black"/>
              </a:solidFill>
              <a:latin typeface="Calibri"/>
              <a:cs typeface="Calibri"/>
            </a:endParaRPr>
          </a:p>
          <a:p>
            <a:pPr marL="12677" marR="5080">
              <a:lnSpc>
                <a:spcPct val="132800"/>
              </a:lnSpc>
            </a:pPr>
            <a:r>
              <a:rPr sz="1000" dirty="0">
                <a:solidFill>
                  <a:srgbClr val="231F20"/>
                </a:solidFill>
                <a:latin typeface="Calibri"/>
                <a:cs typeface="Calibri"/>
              </a:rPr>
              <a:t>confusion</a:t>
            </a:r>
            <a:r>
              <a:rPr sz="1000" spc="-55" dirty="0">
                <a:solidFill>
                  <a:srgbClr val="231F20"/>
                </a:solidFill>
                <a:latin typeface="Calibri"/>
                <a:cs typeface="Calibri"/>
              </a:rPr>
              <a:t> </a:t>
            </a:r>
            <a:r>
              <a:rPr sz="1000" dirty="0">
                <a:solidFill>
                  <a:srgbClr val="231F20"/>
                </a:solidFill>
                <a:latin typeface="Calibri"/>
                <a:cs typeface="Calibri"/>
              </a:rPr>
              <a:t>matrix  cross-validation  bias-variance</a:t>
            </a:r>
            <a:endParaRPr sz="1000">
              <a:solidFill>
                <a:prstClr val="black"/>
              </a:solidFill>
              <a:latin typeface="Calibri"/>
              <a:cs typeface="Calibri"/>
            </a:endParaRPr>
          </a:p>
        </p:txBody>
      </p:sp>
      <p:sp>
        <p:nvSpPr>
          <p:cNvPr id="21" name="object 21"/>
          <p:cNvSpPr/>
          <p:nvPr/>
        </p:nvSpPr>
        <p:spPr>
          <a:xfrm>
            <a:off x="9312145" y="7258079"/>
            <a:ext cx="2112646" cy="346710"/>
          </a:xfrm>
          <a:custGeom>
            <a:avLst/>
            <a:gdLst/>
            <a:ahLst/>
            <a:cxnLst/>
            <a:rect l="l" t="t" r="r" b="b"/>
            <a:pathLst>
              <a:path w="2112645" h="346709">
                <a:moveTo>
                  <a:pt x="2078177" y="0"/>
                </a:moveTo>
                <a:lnTo>
                  <a:pt x="34302" y="0"/>
                </a:lnTo>
                <a:lnTo>
                  <a:pt x="14471" y="535"/>
                </a:lnTo>
                <a:lnTo>
                  <a:pt x="4287" y="4287"/>
                </a:lnTo>
                <a:lnTo>
                  <a:pt x="535" y="14471"/>
                </a:lnTo>
                <a:lnTo>
                  <a:pt x="0" y="34302"/>
                </a:lnTo>
                <a:lnTo>
                  <a:pt x="0" y="311861"/>
                </a:lnTo>
                <a:lnTo>
                  <a:pt x="535" y="331692"/>
                </a:lnTo>
                <a:lnTo>
                  <a:pt x="4287" y="341876"/>
                </a:lnTo>
                <a:lnTo>
                  <a:pt x="14471" y="345627"/>
                </a:lnTo>
                <a:lnTo>
                  <a:pt x="34302" y="346163"/>
                </a:lnTo>
                <a:lnTo>
                  <a:pt x="2078177" y="346163"/>
                </a:lnTo>
                <a:lnTo>
                  <a:pt x="2098001" y="345627"/>
                </a:lnTo>
                <a:lnTo>
                  <a:pt x="2108180" y="341876"/>
                </a:lnTo>
                <a:lnTo>
                  <a:pt x="2111931" y="331692"/>
                </a:lnTo>
                <a:lnTo>
                  <a:pt x="2112467" y="311861"/>
                </a:lnTo>
                <a:lnTo>
                  <a:pt x="2112467" y="34302"/>
                </a:lnTo>
                <a:lnTo>
                  <a:pt x="2111931" y="14471"/>
                </a:lnTo>
                <a:lnTo>
                  <a:pt x="2108180" y="4287"/>
                </a:lnTo>
                <a:lnTo>
                  <a:pt x="2098001" y="535"/>
                </a:lnTo>
                <a:lnTo>
                  <a:pt x="2078177"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22" name="object 22"/>
          <p:cNvSpPr txBox="1"/>
          <p:nvPr/>
        </p:nvSpPr>
        <p:spPr>
          <a:xfrm>
            <a:off x="9425056" y="7290019"/>
            <a:ext cx="1887855"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Model </a:t>
            </a:r>
            <a:r>
              <a:rPr sz="1300" spc="-10" dirty="0">
                <a:solidFill>
                  <a:srgbClr val="FFFFFF"/>
                </a:solidFill>
                <a:latin typeface="Calibri"/>
                <a:cs typeface="Calibri"/>
              </a:rPr>
              <a:t>Evaluation</a:t>
            </a:r>
            <a:r>
              <a:rPr sz="1300" spc="-80" dirty="0">
                <a:solidFill>
                  <a:srgbClr val="FFFFFF"/>
                </a:solidFill>
                <a:latin typeface="Calibri"/>
                <a:cs typeface="Calibri"/>
              </a:rPr>
              <a:t> </a:t>
            </a:r>
            <a:r>
              <a:rPr sz="1300" spc="-4" dirty="0">
                <a:solidFill>
                  <a:srgbClr val="FFFFFF"/>
                </a:solidFill>
                <a:latin typeface="Calibri"/>
                <a:cs typeface="Calibri"/>
              </a:rPr>
              <a:t>Measures</a:t>
            </a:r>
            <a:endParaRPr sz="1300">
              <a:solidFill>
                <a:prstClr val="black"/>
              </a:solidFill>
              <a:latin typeface="Calibri"/>
              <a:cs typeface="Calibri"/>
            </a:endParaRPr>
          </a:p>
        </p:txBody>
      </p:sp>
      <p:sp>
        <p:nvSpPr>
          <p:cNvPr id="24" name="object 24"/>
          <p:cNvSpPr/>
          <p:nvPr/>
        </p:nvSpPr>
        <p:spPr>
          <a:xfrm>
            <a:off x="10958746" y="2174162"/>
            <a:ext cx="325756" cy="0"/>
          </a:xfrm>
          <a:custGeom>
            <a:avLst/>
            <a:gdLst/>
            <a:ahLst/>
            <a:cxnLst/>
            <a:rect l="l" t="t" r="r" b="b"/>
            <a:pathLst>
              <a:path w="325754">
                <a:moveTo>
                  <a:pt x="0" y="0"/>
                </a:moveTo>
                <a:lnTo>
                  <a:pt x="32523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25" name="object 25"/>
          <p:cNvSpPr/>
          <p:nvPr/>
        </p:nvSpPr>
        <p:spPr>
          <a:xfrm>
            <a:off x="11287315" y="1002043"/>
            <a:ext cx="0" cy="2543175"/>
          </a:xfrm>
          <a:custGeom>
            <a:avLst/>
            <a:gdLst/>
            <a:ahLst/>
            <a:cxnLst/>
            <a:rect l="l" t="t" r="r" b="b"/>
            <a:pathLst>
              <a:path h="2543175">
                <a:moveTo>
                  <a:pt x="0" y="0"/>
                </a:moveTo>
                <a:lnTo>
                  <a:pt x="0" y="2542844"/>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26" name="object 26"/>
          <p:cNvSpPr/>
          <p:nvPr/>
        </p:nvSpPr>
        <p:spPr>
          <a:xfrm>
            <a:off x="11286803" y="1853217"/>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27" name="object 27"/>
          <p:cNvSpPr/>
          <p:nvPr/>
        </p:nvSpPr>
        <p:spPr>
          <a:xfrm>
            <a:off x="11286803" y="2489834"/>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28" name="object 28"/>
          <p:cNvSpPr/>
          <p:nvPr/>
        </p:nvSpPr>
        <p:spPr>
          <a:xfrm>
            <a:off x="11286803" y="2905326"/>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29" name="object 29"/>
          <p:cNvSpPr/>
          <p:nvPr/>
        </p:nvSpPr>
        <p:spPr>
          <a:xfrm>
            <a:off x="11286956" y="1641011"/>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0" name="object 30"/>
          <p:cNvSpPr/>
          <p:nvPr/>
        </p:nvSpPr>
        <p:spPr>
          <a:xfrm>
            <a:off x="11286956" y="2277629"/>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1" name="object 31"/>
          <p:cNvSpPr/>
          <p:nvPr/>
        </p:nvSpPr>
        <p:spPr>
          <a:xfrm>
            <a:off x="11286333" y="1004392"/>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2" name="object 32"/>
          <p:cNvSpPr/>
          <p:nvPr/>
        </p:nvSpPr>
        <p:spPr>
          <a:xfrm>
            <a:off x="11288184" y="1428806"/>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3" name="object 33"/>
          <p:cNvSpPr/>
          <p:nvPr/>
        </p:nvSpPr>
        <p:spPr>
          <a:xfrm>
            <a:off x="11288184" y="3330196"/>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4" name="object 34"/>
          <p:cNvSpPr/>
          <p:nvPr/>
        </p:nvSpPr>
        <p:spPr>
          <a:xfrm>
            <a:off x="11288184" y="2065423"/>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5" name="object 35"/>
          <p:cNvSpPr/>
          <p:nvPr/>
        </p:nvSpPr>
        <p:spPr>
          <a:xfrm>
            <a:off x="11288066" y="1216597"/>
            <a:ext cx="149860" cy="0"/>
          </a:xfrm>
          <a:custGeom>
            <a:avLst/>
            <a:gdLst/>
            <a:ahLst/>
            <a:cxnLst/>
            <a:rect l="l" t="t" r="r" b="b"/>
            <a:pathLst>
              <a:path w="149859">
                <a:moveTo>
                  <a:pt x="0" y="0"/>
                </a:moveTo>
                <a:lnTo>
                  <a:pt x="149466"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6" name="object 36"/>
          <p:cNvSpPr/>
          <p:nvPr/>
        </p:nvSpPr>
        <p:spPr>
          <a:xfrm>
            <a:off x="11287155" y="2702498"/>
            <a:ext cx="150493" cy="0"/>
          </a:xfrm>
          <a:custGeom>
            <a:avLst/>
            <a:gdLst/>
            <a:ahLst/>
            <a:cxnLst/>
            <a:rect l="l" t="t" r="r" b="b"/>
            <a:pathLst>
              <a:path w="150495">
                <a:moveTo>
                  <a:pt x="0" y="0"/>
                </a:moveTo>
                <a:lnTo>
                  <a:pt x="15038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7" name="object 37"/>
          <p:cNvSpPr/>
          <p:nvPr/>
        </p:nvSpPr>
        <p:spPr>
          <a:xfrm>
            <a:off x="11287155" y="3117990"/>
            <a:ext cx="150493" cy="0"/>
          </a:xfrm>
          <a:custGeom>
            <a:avLst/>
            <a:gdLst/>
            <a:ahLst/>
            <a:cxnLst/>
            <a:rect l="l" t="t" r="r" b="b"/>
            <a:pathLst>
              <a:path w="150495">
                <a:moveTo>
                  <a:pt x="0" y="0"/>
                </a:moveTo>
                <a:lnTo>
                  <a:pt x="15038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8" name="object 38"/>
          <p:cNvSpPr/>
          <p:nvPr/>
        </p:nvSpPr>
        <p:spPr>
          <a:xfrm>
            <a:off x="11287155" y="1428806"/>
            <a:ext cx="150493" cy="0"/>
          </a:xfrm>
          <a:custGeom>
            <a:avLst/>
            <a:gdLst/>
            <a:ahLst/>
            <a:cxnLst/>
            <a:rect l="l" t="t" r="r" b="b"/>
            <a:pathLst>
              <a:path w="150495">
                <a:moveTo>
                  <a:pt x="0" y="0"/>
                </a:moveTo>
                <a:lnTo>
                  <a:pt x="15038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39" name="object 39"/>
          <p:cNvSpPr/>
          <p:nvPr/>
        </p:nvSpPr>
        <p:spPr>
          <a:xfrm>
            <a:off x="11288066" y="3330196"/>
            <a:ext cx="149860" cy="0"/>
          </a:xfrm>
          <a:custGeom>
            <a:avLst/>
            <a:gdLst/>
            <a:ahLst/>
            <a:cxnLst/>
            <a:rect l="l" t="t" r="r" b="b"/>
            <a:pathLst>
              <a:path w="149859">
                <a:moveTo>
                  <a:pt x="0" y="0"/>
                </a:moveTo>
                <a:lnTo>
                  <a:pt x="149466"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40" name="object 40"/>
          <p:cNvSpPr/>
          <p:nvPr/>
        </p:nvSpPr>
        <p:spPr>
          <a:xfrm>
            <a:off x="11287155" y="2065423"/>
            <a:ext cx="150493" cy="0"/>
          </a:xfrm>
          <a:custGeom>
            <a:avLst/>
            <a:gdLst/>
            <a:ahLst/>
            <a:cxnLst/>
            <a:rect l="l" t="t" r="r" b="b"/>
            <a:pathLst>
              <a:path w="150495">
                <a:moveTo>
                  <a:pt x="0" y="0"/>
                </a:moveTo>
                <a:lnTo>
                  <a:pt x="15038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41" name="object 41"/>
          <p:cNvSpPr/>
          <p:nvPr/>
        </p:nvSpPr>
        <p:spPr>
          <a:xfrm>
            <a:off x="9824245" y="1998315"/>
            <a:ext cx="1134745" cy="346710"/>
          </a:xfrm>
          <a:custGeom>
            <a:avLst/>
            <a:gdLst/>
            <a:ahLst/>
            <a:cxnLst/>
            <a:rect l="l" t="t" r="r" b="b"/>
            <a:pathLst>
              <a:path w="1134745" h="346710">
                <a:moveTo>
                  <a:pt x="1100277" y="0"/>
                </a:moveTo>
                <a:lnTo>
                  <a:pt x="34302" y="0"/>
                </a:lnTo>
                <a:lnTo>
                  <a:pt x="14471" y="535"/>
                </a:lnTo>
                <a:lnTo>
                  <a:pt x="4287" y="4286"/>
                </a:lnTo>
                <a:lnTo>
                  <a:pt x="535" y="14466"/>
                </a:lnTo>
                <a:lnTo>
                  <a:pt x="0" y="34290"/>
                </a:lnTo>
                <a:lnTo>
                  <a:pt x="0" y="311861"/>
                </a:lnTo>
                <a:lnTo>
                  <a:pt x="535" y="331692"/>
                </a:lnTo>
                <a:lnTo>
                  <a:pt x="4287" y="341876"/>
                </a:lnTo>
                <a:lnTo>
                  <a:pt x="14471" y="345627"/>
                </a:lnTo>
                <a:lnTo>
                  <a:pt x="34302" y="346163"/>
                </a:lnTo>
                <a:lnTo>
                  <a:pt x="1100277" y="346163"/>
                </a:lnTo>
                <a:lnTo>
                  <a:pt x="1120101" y="345627"/>
                </a:lnTo>
                <a:lnTo>
                  <a:pt x="1130280" y="341876"/>
                </a:lnTo>
                <a:lnTo>
                  <a:pt x="1134031" y="331692"/>
                </a:lnTo>
                <a:lnTo>
                  <a:pt x="1134567" y="311861"/>
                </a:lnTo>
                <a:lnTo>
                  <a:pt x="1134567" y="34289"/>
                </a:lnTo>
                <a:lnTo>
                  <a:pt x="1134031" y="14466"/>
                </a:lnTo>
                <a:lnTo>
                  <a:pt x="1130280" y="4286"/>
                </a:lnTo>
                <a:lnTo>
                  <a:pt x="1120101" y="535"/>
                </a:lnTo>
                <a:lnTo>
                  <a:pt x="1100277"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42" name="object 42"/>
          <p:cNvSpPr txBox="1"/>
          <p:nvPr/>
        </p:nvSpPr>
        <p:spPr>
          <a:xfrm>
            <a:off x="9943233" y="2030256"/>
            <a:ext cx="896619"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Classification</a:t>
            </a:r>
            <a:endParaRPr sz="1300">
              <a:solidFill>
                <a:prstClr val="black"/>
              </a:solidFill>
              <a:latin typeface="Calibri"/>
              <a:cs typeface="Calibri"/>
            </a:endParaRPr>
          </a:p>
        </p:txBody>
      </p:sp>
      <p:sp>
        <p:nvSpPr>
          <p:cNvPr id="43" name="object 43"/>
          <p:cNvSpPr txBox="1"/>
          <p:nvPr/>
        </p:nvSpPr>
        <p:spPr>
          <a:xfrm>
            <a:off x="11536644" y="827938"/>
            <a:ext cx="1064260" cy="2671006"/>
          </a:xfrm>
          <a:prstGeom prst="rect">
            <a:avLst/>
          </a:prstGeom>
        </p:spPr>
        <p:txBody>
          <a:bodyPr vert="horz" wrap="square" lIns="0" tIns="12042" rIns="0" bIns="0" rtlCol="0">
            <a:spAutoFit/>
          </a:bodyPr>
          <a:lstStyle/>
          <a:p>
            <a:pPr marL="12677" marR="53247">
              <a:lnSpc>
                <a:spcPct val="132800"/>
              </a:lnSpc>
              <a:spcBef>
                <a:spcPts val="93"/>
              </a:spcBef>
            </a:pPr>
            <a:r>
              <a:rPr sz="1000" dirty="0">
                <a:solidFill>
                  <a:srgbClr val="231F20"/>
                </a:solidFill>
                <a:latin typeface="Calibri"/>
                <a:cs typeface="Calibri"/>
              </a:rPr>
              <a:t>logistic</a:t>
            </a:r>
            <a:r>
              <a:rPr sz="1000" spc="-34" dirty="0">
                <a:solidFill>
                  <a:srgbClr val="231F20"/>
                </a:solidFill>
                <a:latin typeface="Calibri"/>
                <a:cs typeface="Calibri"/>
              </a:rPr>
              <a:t> </a:t>
            </a:r>
            <a:r>
              <a:rPr sz="1000" dirty="0">
                <a:solidFill>
                  <a:srgbClr val="231F20"/>
                </a:solidFill>
                <a:latin typeface="Calibri"/>
                <a:cs typeface="Calibri"/>
              </a:rPr>
              <a:t>regression  linear regression  decision</a:t>
            </a:r>
            <a:r>
              <a:rPr sz="1000" spc="-50" dirty="0">
                <a:solidFill>
                  <a:srgbClr val="231F20"/>
                </a:solidFill>
                <a:latin typeface="Calibri"/>
                <a:cs typeface="Calibri"/>
              </a:rPr>
              <a:t> </a:t>
            </a:r>
            <a:r>
              <a:rPr sz="1000" dirty="0">
                <a:solidFill>
                  <a:srgbClr val="231F20"/>
                </a:solidFill>
                <a:latin typeface="Calibri"/>
                <a:cs typeface="Calibri"/>
              </a:rPr>
              <a:t>trees</a:t>
            </a:r>
            <a:endParaRPr sz="1000">
              <a:solidFill>
                <a:prstClr val="black"/>
              </a:solidFill>
              <a:latin typeface="Calibri"/>
              <a:cs typeface="Calibri"/>
            </a:endParaRPr>
          </a:p>
          <a:p>
            <a:pPr marL="12677" marR="128045">
              <a:lnSpc>
                <a:spcPct val="132800"/>
              </a:lnSpc>
            </a:pPr>
            <a:r>
              <a:rPr sz="1000" dirty="0">
                <a:solidFill>
                  <a:srgbClr val="231F20"/>
                </a:solidFill>
                <a:latin typeface="Calibri"/>
                <a:cs typeface="Calibri"/>
              </a:rPr>
              <a:t>pre-pruning  post-pruning  feature </a:t>
            </a:r>
            <a:r>
              <a:rPr sz="1000" spc="-4" dirty="0">
                <a:solidFill>
                  <a:srgbClr val="231F20"/>
                </a:solidFill>
                <a:latin typeface="Calibri"/>
                <a:cs typeface="Calibri"/>
              </a:rPr>
              <a:t>splitting  </a:t>
            </a:r>
            <a:r>
              <a:rPr sz="1000" dirty="0">
                <a:solidFill>
                  <a:srgbClr val="231F20"/>
                </a:solidFill>
                <a:latin typeface="Calibri"/>
                <a:cs typeface="Calibri"/>
              </a:rPr>
              <a:t>entropy  information</a:t>
            </a:r>
            <a:r>
              <a:rPr sz="1000" spc="-45" dirty="0">
                <a:solidFill>
                  <a:srgbClr val="231F20"/>
                </a:solidFill>
                <a:latin typeface="Calibri"/>
                <a:cs typeface="Calibri"/>
              </a:rPr>
              <a:t> </a:t>
            </a:r>
            <a:r>
              <a:rPr sz="1000" dirty="0">
                <a:solidFill>
                  <a:srgbClr val="231F20"/>
                </a:solidFill>
                <a:latin typeface="Calibri"/>
                <a:cs typeface="Calibri"/>
              </a:rPr>
              <a:t>gain</a:t>
            </a:r>
            <a:endParaRPr sz="1000">
              <a:solidFill>
                <a:prstClr val="black"/>
              </a:solidFill>
              <a:latin typeface="Calibri"/>
              <a:cs typeface="Calibri"/>
            </a:endParaRPr>
          </a:p>
          <a:p>
            <a:pPr marL="12677" marR="33602">
              <a:lnSpc>
                <a:spcPct val="132800"/>
              </a:lnSpc>
            </a:pPr>
            <a:r>
              <a:rPr sz="1000" dirty="0">
                <a:solidFill>
                  <a:srgbClr val="231F20"/>
                </a:solidFill>
                <a:latin typeface="Calibri"/>
                <a:cs typeface="Calibri"/>
              </a:rPr>
              <a:t>classification</a:t>
            </a:r>
            <a:r>
              <a:rPr sz="1000" spc="-50" dirty="0">
                <a:solidFill>
                  <a:srgbClr val="231F20"/>
                </a:solidFill>
                <a:latin typeface="Calibri"/>
                <a:cs typeface="Calibri"/>
              </a:rPr>
              <a:t> </a:t>
            </a:r>
            <a:r>
              <a:rPr sz="1000" dirty="0">
                <a:solidFill>
                  <a:srgbClr val="231F20"/>
                </a:solidFill>
                <a:latin typeface="Calibri"/>
                <a:cs typeface="Calibri"/>
              </a:rPr>
              <a:t>rules  </a:t>
            </a:r>
            <a:r>
              <a:rPr sz="1000" spc="4" dirty="0">
                <a:solidFill>
                  <a:srgbClr val="231F20"/>
                </a:solidFill>
                <a:latin typeface="Calibri"/>
                <a:cs typeface="Calibri"/>
              </a:rPr>
              <a:t>rule-based model  </a:t>
            </a:r>
            <a:r>
              <a:rPr sz="1000" dirty="0">
                <a:solidFill>
                  <a:srgbClr val="231F20"/>
                </a:solidFill>
                <a:latin typeface="Calibri"/>
                <a:cs typeface="Calibri"/>
              </a:rPr>
              <a:t>naïve Bayes  Bayes’</a:t>
            </a:r>
            <a:r>
              <a:rPr sz="1000" spc="-90" dirty="0">
                <a:solidFill>
                  <a:srgbClr val="231F20"/>
                </a:solidFill>
                <a:latin typeface="Calibri"/>
                <a:cs typeface="Calibri"/>
              </a:rPr>
              <a:t> </a:t>
            </a:r>
            <a:r>
              <a:rPr sz="1000" spc="4" dirty="0">
                <a:solidFill>
                  <a:srgbClr val="231F20"/>
                </a:solidFill>
                <a:latin typeface="Calibri"/>
                <a:cs typeface="Calibri"/>
              </a:rPr>
              <a:t>theorem</a:t>
            </a:r>
            <a:endParaRPr sz="1000">
              <a:solidFill>
                <a:prstClr val="black"/>
              </a:solidFill>
              <a:latin typeface="Calibri"/>
              <a:cs typeface="Calibri"/>
            </a:endParaRPr>
          </a:p>
          <a:p>
            <a:pPr marL="12677">
              <a:spcBef>
                <a:spcPts val="411"/>
              </a:spcBef>
            </a:pPr>
            <a:r>
              <a:rPr sz="1000" dirty="0">
                <a:solidFill>
                  <a:srgbClr val="231F20"/>
                </a:solidFill>
                <a:latin typeface="Calibri"/>
                <a:cs typeface="Calibri"/>
              </a:rPr>
              <a:t>Laplace</a:t>
            </a:r>
            <a:r>
              <a:rPr sz="1000" spc="-70" dirty="0">
                <a:solidFill>
                  <a:srgbClr val="231F20"/>
                </a:solidFill>
                <a:latin typeface="Calibri"/>
                <a:cs typeface="Calibri"/>
              </a:rPr>
              <a:t> </a:t>
            </a:r>
            <a:r>
              <a:rPr sz="1000" dirty="0">
                <a:solidFill>
                  <a:srgbClr val="231F20"/>
                </a:solidFill>
                <a:latin typeface="Calibri"/>
                <a:cs typeface="Calibri"/>
              </a:rPr>
              <a:t>smoothing</a:t>
            </a:r>
            <a:endParaRPr sz="1000">
              <a:solidFill>
                <a:prstClr val="black"/>
              </a:solidFill>
              <a:latin typeface="Calibri"/>
              <a:cs typeface="Calibri"/>
            </a:endParaRPr>
          </a:p>
        </p:txBody>
      </p:sp>
      <p:sp>
        <p:nvSpPr>
          <p:cNvPr id="44" name="object 44"/>
          <p:cNvSpPr/>
          <p:nvPr/>
        </p:nvSpPr>
        <p:spPr>
          <a:xfrm>
            <a:off x="12623767" y="2889072"/>
            <a:ext cx="327024" cy="0"/>
          </a:xfrm>
          <a:custGeom>
            <a:avLst/>
            <a:gdLst/>
            <a:ahLst/>
            <a:cxnLst/>
            <a:rect l="l" t="t" r="r" b="b"/>
            <a:pathLst>
              <a:path w="327025">
                <a:moveTo>
                  <a:pt x="0" y="0"/>
                </a:moveTo>
                <a:lnTo>
                  <a:pt x="326517"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45" name="object 45"/>
          <p:cNvSpPr/>
          <p:nvPr/>
        </p:nvSpPr>
        <p:spPr>
          <a:xfrm>
            <a:off x="12947336" y="2781762"/>
            <a:ext cx="0" cy="217804"/>
          </a:xfrm>
          <a:custGeom>
            <a:avLst/>
            <a:gdLst/>
            <a:ahLst/>
            <a:cxnLst/>
            <a:rect l="l" t="t" r="r" b="b"/>
            <a:pathLst>
              <a:path h="217805">
                <a:moveTo>
                  <a:pt x="0" y="0"/>
                </a:moveTo>
                <a:lnTo>
                  <a:pt x="0" y="217678"/>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46" name="object 46"/>
          <p:cNvSpPr/>
          <p:nvPr/>
        </p:nvSpPr>
        <p:spPr>
          <a:xfrm>
            <a:off x="12946825" y="2779342"/>
            <a:ext cx="153672" cy="0"/>
          </a:xfrm>
          <a:custGeom>
            <a:avLst/>
            <a:gdLst/>
            <a:ahLst/>
            <a:cxnLst/>
            <a:rect l="l" t="t" r="r" b="b"/>
            <a:pathLst>
              <a:path w="153669">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47" name="object 47"/>
          <p:cNvSpPr/>
          <p:nvPr/>
        </p:nvSpPr>
        <p:spPr>
          <a:xfrm>
            <a:off x="12946978" y="2998801"/>
            <a:ext cx="153672" cy="0"/>
          </a:xfrm>
          <a:custGeom>
            <a:avLst/>
            <a:gdLst/>
            <a:ahLst/>
            <a:cxnLst/>
            <a:rect l="l" t="t" r="r" b="b"/>
            <a:pathLst>
              <a:path w="153669">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48" name="object 48"/>
          <p:cNvSpPr txBox="1"/>
          <p:nvPr/>
        </p:nvSpPr>
        <p:spPr>
          <a:xfrm>
            <a:off x="13196356" y="2628076"/>
            <a:ext cx="1415415" cy="425131"/>
          </a:xfrm>
          <a:prstGeom prst="rect">
            <a:avLst/>
          </a:prstGeom>
        </p:spPr>
        <p:txBody>
          <a:bodyPr vert="horz" wrap="square" lIns="0" tIns="64022" rIns="0" bIns="0" rtlCol="0">
            <a:spAutoFit/>
          </a:bodyPr>
          <a:lstStyle/>
          <a:p>
            <a:pPr marL="12677">
              <a:spcBef>
                <a:spcPts val="505"/>
              </a:spcBef>
            </a:pPr>
            <a:r>
              <a:rPr sz="1000" spc="4" dirty="0">
                <a:solidFill>
                  <a:srgbClr val="231F20"/>
                </a:solidFill>
                <a:latin typeface="Calibri"/>
                <a:cs typeface="Calibri"/>
              </a:rPr>
              <a:t>one rule </a:t>
            </a:r>
            <a:r>
              <a:rPr sz="1000" dirty="0">
                <a:solidFill>
                  <a:srgbClr val="231F20"/>
                </a:solidFill>
                <a:latin typeface="Calibri"/>
                <a:cs typeface="Calibri"/>
              </a:rPr>
              <a:t>(1R)</a:t>
            </a:r>
            <a:r>
              <a:rPr sz="1000" spc="-80" dirty="0">
                <a:solidFill>
                  <a:srgbClr val="231F20"/>
                </a:solidFill>
                <a:latin typeface="Calibri"/>
                <a:cs typeface="Calibri"/>
              </a:rPr>
              <a:t> </a:t>
            </a:r>
            <a:r>
              <a:rPr sz="1000" dirty="0">
                <a:solidFill>
                  <a:srgbClr val="231F20"/>
                </a:solidFill>
                <a:latin typeface="Calibri"/>
                <a:cs typeface="Calibri"/>
              </a:rPr>
              <a:t>algorithm</a:t>
            </a:r>
            <a:endParaRPr sz="1000">
              <a:solidFill>
                <a:prstClr val="black"/>
              </a:solidFill>
              <a:latin typeface="Calibri"/>
              <a:cs typeface="Calibri"/>
            </a:endParaRPr>
          </a:p>
          <a:p>
            <a:pPr marL="12677">
              <a:spcBef>
                <a:spcPts val="411"/>
              </a:spcBef>
            </a:pPr>
            <a:r>
              <a:rPr sz="1000" spc="4" dirty="0">
                <a:solidFill>
                  <a:srgbClr val="231F20"/>
                </a:solidFill>
                <a:latin typeface="Calibri"/>
                <a:cs typeface="Calibri"/>
              </a:rPr>
              <a:t>k </a:t>
            </a:r>
            <a:r>
              <a:rPr sz="1000" dirty="0">
                <a:solidFill>
                  <a:srgbClr val="231F20"/>
                </a:solidFill>
                <a:latin typeface="Calibri"/>
                <a:cs typeface="Calibri"/>
              </a:rPr>
              <a:t>nearest neighbor</a:t>
            </a:r>
            <a:r>
              <a:rPr sz="1000" spc="-66" dirty="0">
                <a:solidFill>
                  <a:srgbClr val="231F20"/>
                </a:solidFill>
                <a:latin typeface="Calibri"/>
                <a:cs typeface="Calibri"/>
              </a:rPr>
              <a:t> </a:t>
            </a:r>
            <a:r>
              <a:rPr sz="1000" dirty="0">
                <a:solidFill>
                  <a:srgbClr val="231F20"/>
                </a:solidFill>
                <a:latin typeface="Calibri"/>
                <a:cs typeface="Calibri"/>
              </a:rPr>
              <a:t>(kNN)</a:t>
            </a:r>
            <a:endParaRPr sz="1000">
              <a:solidFill>
                <a:prstClr val="black"/>
              </a:solidFill>
              <a:latin typeface="Calibri"/>
              <a:cs typeface="Calibri"/>
            </a:endParaRPr>
          </a:p>
        </p:txBody>
      </p:sp>
      <p:sp>
        <p:nvSpPr>
          <p:cNvPr id="49" name="object 49"/>
          <p:cNvSpPr/>
          <p:nvPr/>
        </p:nvSpPr>
        <p:spPr>
          <a:xfrm>
            <a:off x="6889998" y="6395314"/>
            <a:ext cx="1668145" cy="346710"/>
          </a:xfrm>
          <a:custGeom>
            <a:avLst/>
            <a:gdLst/>
            <a:ahLst/>
            <a:cxnLst/>
            <a:rect l="l" t="t" r="r" b="b"/>
            <a:pathLst>
              <a:path w="1668145" h="346709">
                <a:moveTo>
                  <a:pt x="1633677" y="0"/>
                </a:moveTo>
                <a:lnTo>
                  <a:pt x="34302" y="0"/>
                </a:lnTo>
                <a:lnTo>
                  <a:pt x="14471" y="535"/>
                </a:lnTo>
                <a:lnTo>
                  <a:pt x="4287" y="4287"/>
                </a:lnTo>
                <a:lnTo>
                  <a:pt x="535" y="14471"/>
                </a:lnTo>
                <a:lnTo>
                  <a:pt x="0" y="34302"/>
                </a:lnTo>
                <a:lnTo>
                  <a:pt x="0" y="311861"/>
                </a:lnTo>
                <a:lnTo>
                  <a:pt x="535" y="331692"/>
                </a:lnTo>
                <a:lnTo>
                  <a:pt x="4287" y="341876"/>
                </a:lnTo>
                <a:lnTo>
                  <a:pt x="14471" y="345627"/>
                </a:lnTo>
                <a:lnTo>
                  <a:pt x="34302" y="346163"/>
                </a:lnTo>
                <a:lnTo>
                  <a:pt x="1633677" y="346163"/>
                </a:lnTo>
                <a:lnTo>
                  <a:pt x="1653501" y="345627"/>
                </a:lnTo>
                <a:lnTo>
                  <a:pt x="1663680" y="341876"/>
                </a:lnTo>
                <a:lnTo>
                  <a:pt x="1667431" y="331692"/>
                </a:lnTo>
                <a:lnTo>
                  <a:pt x="1667967" y="311861"/>
                </a:lnTo>
                <a:lnTo>
                  <a:pt x="1667967" y="34302"/>
                </a:lnTo>
                <a:lnTo>
                  <a:pt x="1667431" y="14471"/>
                </a:lnTo>
                <a:lnTo>
                  <a:pt x="1663680" y="4287"/>
                </a:lnTo>
                <a:lnTo>
                  <a:pt x="1653501" y="535"/>
                </a:lnTo>
                <a:lnTo>
                  <a:pt x="1633677"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50" name="object 50"/>
          <p:cNvSpPr txBox="1"/>
          <p:nvPr/>
        </p:nvSpPr>
        <p:spPr>
          <a:xfrm>
            <a:off x="7004931" y="6427257"/>
            <a:ext cx="1438909" cy="212856"/>
          </a:xfrm>
          <a:prstGeom prst="rect">
            <a:avLst/>
          </a:prstGeom>
        </p:spPr>
        <p:txBody>
          <a:bodyPr vert="horz" wrap="square" lIns="0" tIns="12677" rIns="0" bIns="0" rtlCol="0">
            <a:spAutoFit/>
          </a:bodyPr>
          <a:lstStyle/>
          <a:p>
            <a:pPr marL="12677">
              <a:spcBef>
                <a:spcPts val="101"/>
              </a:spcBef>
            </a:pPr>
            <a:r>
              <a:rPr sz="1300" spc="-22" dirty="0">
                <a:solidFill>
                  <a:srgbClr val="FFFFFF"/>
                </a:solidFill>
                <a:latin typeface="Calibri"/>
                <a:cs typeface="Calibri"/>
              </a:rPr>
              <a:t>Pattern</a:t>
            </a:r>
            <a:r>
              <a:rPr sz="1300" spc="-40" dirty="0">
                <a:solidFill>
                  <a:srgbClr val="FFFFFF"/>
                </a:solidFill>
                <a:latin typeface="Calibri"/>
                <a:cs typeface="Calibri"/>
              </a:rPr>
              <a:t> </a:t>
            </a:r>
            <a:r>
              <a:rPr sz="1300" spc="-10" dirty="0">
                <a:solidFill>
                  <a:srgbClr val="FFFFFF"/>
                </a:solidFill>
                <a:latin typeface="Calibri"/>
                <a:cs typeface="Calibri"/>
              </a:rPr>
              <a:t>Identification</a:t>
            </a:r>
            <a:endParaRPr sz="1300">
              <a:solidFill>
                <a:prstClr val="black"/>
              </a:solidFill>
              <a:latin typeface="Calibri"/>
              <a:cs typeface="Calibri"/>
            </a:endParaRPr>
          </a:p>
        </p:txBody>
      </p:sp>
      <p:sp>
        <p:nvSpPr>
          <p:cNvPr id="51" name="object 51"/>
          <p:cNvSpPr/>
          <p:nvPr/>
        </p:nvSpPr>
        <p:spPr>
          <a:xfrm>
            <a:off x="6406892" y="6568522"/>
            <a:ext cx="480695" cy="0"/>
          </a:xfrm>
          <a:custGeom>
            <a:avLst/>
            <a:gdLst/>
            <a:ahLst/>
            <a:cxnLst/>
            <a:rect l="l" t="t" r="r" b="b"/>
            <a:pathLst>
              <a:path w="480695">
                <a:moveTo>
                  <a:pt x="480237"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52" name="object 52"/>
          <p:cNvSpPr/>
          <p:nvPr/>
        </p:nvSpPr>
        <p:spPr>
          <a:xfrm>
            <a:off x="6558558" y="5883296"/>
            <a:ext cx="0" cy="1417322"/>
          </a:xfrm>
          <a:custGeom>
            <a:avLst/>
            <a:gdLst/>
            <a:ahLst/>
            <a:cxnLst/>
            <a:rect l="l" t="t" r="r" b="b"/>
            <a:pathLst>
              <a:path h="1417320">
                <a:moveTo>
                  <a:pt x="0" y="1417319"/>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53" name="object 53"/>
          <p:cNvSpPr/>
          <p:nvPr/>
        </p:nvSpPr>
        <p:spPr>
          <a:xfrm>
            <a:off x="6405531" y="5885664"/>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54" name="object 54"/>
          <p:cNvSpPr/>
          <p:nvPr/>
        </p:nvSpPr>
        <p:spPr>
          <a:xfrm>
            <a:off x="6405378" y="6330672"/>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55" name="object 55"/>
          <p:cNvSpPr/>
          <p:nvPr/>
        </p:nvSpPr>
        <p:spPr>
          <a:xfrm>
            <a:off x="6405378" y="6331942"/>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56" name="object 56"/>
          <p:cNvSpPr/>
          <p:nvPr/>
        </p:nvSpPr>
        <p:spPr>
          <a:xfrm>
            <a:off x="6408348" y="7302985"/>
            <a:ext cx="153036" cy="0"/>
          </a:xfrm>
          <a:custGeom>
            <a:avLst/>
            <a:gdLst/>
            <a:ahLst/>
            <a:cxnLst/>
            <a:rect l="l" t="t" r="r" b="b"/>
            <a:pathLst>
              <a:path w="153034">
                <a:moveTo>
                  <a:pt x="152476"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59" name="object 59"/>
          <p:cNvSpPr/>
          <p:nvPr/>
        </p:nvSpPr>
        <p:spPr>
          <a:xfrm>
            <a:off x="11287152" y="3542402"/>
            <a:ext cx="159384" cy="0"/>
          </a:xfrm>
          <a:custGeom>
            <a:avLst/>
            <a:gdLst/>
            <a:ahLst/>
            <a:cxnLst/>
            <a:rect l="l" t="t" r="r" b="b"/>
            <a:pathLst>
              <a:path w="159384">
                <a:moveTo>
                  <a:pt x="0" y="0"/>
                </a:moveTo>
                <a:lnTo>
                  <a:pt x="158991"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0" name="object 60"/>
          <p:cNvSpPr txBox="1"/>
          <p:nvPr/>
        </p:nvSpPr>
        <p:spPr>
          <a:xfrm>
            <a:off x="2150833" y="3092912"/>
            <a:ext cx="1657350" cy="834077"/>
          </a:xfrm>
          <a:prstGeom prst="rect">
            <a:avLst/>
          </a:prstGeom>
        </p:spPr>
        <p:txBody>
          <a:bodyPr vert="horz" wrap="square" lIns="0" tIns="12042" rIns="0" bIns="0" rtlCol="0">
            <a:spAutoFit/>
          </a:bodyPr>
          <a:lstStyle/>
          <a:p>
            <a:pPr marL="778425" marR="5080" indent="256727">
              <a:lnSpc>
                <a:spcPct val="132800"/>
              </a:lnSpc>
              <a:spcBef>
                <a:spcPts val="93"/>
              </a:spcBef>
            </a:pPr>
            <a:r>
              <a:rPr sz="1000" dirty="0">
                <a:solidFill>
                  <a:srgbClr val="231F20"/>
                </a:solidFill>
                <a:latin typeface="Calibri"/>
                <a:cs typeface="Calibri"/>
              </a:rPr>
              <a:t>pa</a:t>
            </a:r>
            <a:r>
              <a:rPr sz="1000" spc="-22" dirty="0">
                <a:solidFill>
                  <a:srgbClr val="231F20"/>
                </a:solidFill>
                <a:latin typeface="Calibri"/>
                <a:cs typeface="Calibri"/>
              </a:rPr>
              <a:t>r</a:t>
            </a:r>
            <a:r>
              <a:rPr sz="1000" spc="10" dirty="0">
                <a:solidFill>
                  <a:srgbClr val="231F20"/>
                </a:solidFill>
                <a:latin typeface="Calibri"/>
                <a:cs typeface="Calibri"/>
              </a:rPr>
              <a:t>am</a:t>
            </a:r>
            <a:r>
              <a:rPr sz="1000" dirty="0">
                <a:solidFill>
                  <a:srgbClr val="231F20"/>
                </a:solidFill>
                <a:latin typeface="Calibri"/>
                <a:cs typeface="Calibri"/>
              </a:rPr>
              <a:t>etric  non-pa</a:t>
            </a:r>
            <a:r>
              <a:rPr sz="1000" spc="-22" dirty="0">
                <a:solidFill>
                  <a:srgbClr val="231F20"/>
                </a:solidFill>
                <a:latin typeface="Calibri"/>
                <a:cs typeface="Calibri"/>
              </a:rPr>
              <a:t>r</a:t>
            </a:r>
            <a:r>
              <a:rPr sz="1000" spc="10" dirty="0">
                <a:solidFill>
                  <a:srgbClr val="231F20"/>
                </a:solidFill>
                <a:latin typeface="Calibri"/>
                <a:cs typeface="Calibri"/>
              </a:rPr>
              <a:t>am</a:t>
            </a:r>
            <a:r>
              <a:rPr sz="1000" dirty="0">
                <a:solidFill>
                  <a:srgbClr val="231F20"/>
                </a:solidFill>
                <a:latin typeface="Calibri"/>
                <a:cs typeface="Calibri"/>
              </a:rPr>
              <a:t>etric</a:t>
            </a:r>
            <a:endParaRPr sz="1000">
              <a:solidFill>
                <a:prstClr val="black"/>
              </a:solidFill>
              <a:latin typeface="Calibri"/>
              <a:cs typeface="Calibri"/>
            </a:endParaRPr>
          </a:p>
          <a:p>
            <a:pPr marL="12677">
              <a:spcBef>
                <a:spcPts val="411"/>
              </a:spcBef>
            </a:pPr>
            <a:r>
              <a:rPr sz="1000" dirty="0">
                <a:solidFill>
                  <a:srgbClr val="231F20"/>
                </a:solidFill>
                <a:latin typeface="Calibri"/>
                <a:cs typeface="Calibri"/>
              </a:rPr>
              <a:t>distance-based/unsupervised</a:t>
            </a:r>
            <a:endParaRPr sz="1000">
              <a:solidFill>
                <a:prstClr val="black"/>
              </a:solidFill>
              <a:latin typeface="Calibri"/>
              <a:cs typeface="Calibri"/>
            </a:endParaRPr>
          </a:p>
          <a:p>
            <a:pPr marL="1041491">
              <a:spcBef>
                <a:spcPts val="411"/>
              </a:spcBef>
            </a:pPr>
            <a:r>
              <a:rPr sz="1000" dirty="0">
                <a:solidFill>
                  <a:srgbClr val="231F20"/>
                </a:solidFill>
                <a:latin typeface="Calibri"/>
                <a:cs typeface="Calibri"/>
              </a:rPr>
              <a:t>supe</a:t>
            </a:r>
            <a:r>
              <a:rPr sz="1000" spc="10" dirty="0">
                <a:solidFill>
                  <a:srgbClr val="231F20"/>
                </a:solidFill>
                <a:latin typeface="Calibri"/>
                <a:cs typeface="Calibri"/>
              </a:rPr>
              <a:t>r</a:t>
            </a:r>
            <a:r>
              <a:rPr sz="1000" spc="4" dirty="0">
                <a:solidFill>
                  <a:srgbClr val="231F20"/>
                </a:solidFill>
                <a:latin typeface="Calibri"/>
                <a:cs typeface="Calibri"/>
              </a:rPr>
              <a:t>vised</a:t>
            </a:r>
            <a:endParaRPr sz="1000">
              <a:solidFill>
                <a:prstClr val="black"/>
              </a:solidFill>
              <a:latin typeface="Calibri"/>
              <a:cs typeface="Calibri"/>
            </a:endParaRPr>
          </a:p>
        </p:txBody>
      </p:sp>
      <p:sp>
        <p:nvSpPr>
          <p:cNvPr id="61" name="object 61"/>
          <p:cNvSpPr txBox="1"/>
          <p:nvPr/>
        </p:nvSpPr>
        <p:spPr>
          <a:xfrm>
            <a:off x="2984417" y="4416073"/>
            <a:ext cx="823594" cy="169893"/>
          </a:xfrm>
          <a:prstGeom prst="rect">
            <a:avLst/>
          </a:prstGeom>
        </p:spPr>
        <p:txBody>
          <a:bodyPr vert="horz" wrap="square" lIns="0" tIns="15850" rIns="0" bIns="0" rtlCol="0">
            <a:spAutoFit/>
          </a:bodyPr>
          <a:lstStyle/>
          <a:p>
            <a:pPr marL="12677">
              <a:spcBef>
                <a:spcPts val="125"/>
              </a:spcBef>
            </a:pPr>
            <a:r>
              <a:rPr sz="1000" dirty="0">
                <a:solidFill>
                  <a:srgbClr val="231F20"/>
                </a:solidFill>
                <a:latin typeface="Calibri"/>
                <a:cs typeface="Calibri"/>
              </a:rPr>
              <a:t>non-clustering</a:t>
            </a:r>
            <a:endParaRPr sz="1000">
              <a:solidFill>
                <a:prstClr val="black"/>
              </a:solidFill>
              <a:latin typeface="Calibri"/>
              <a:cs typeface="Calibri"/>
            </a:endParaRPr>
          </a:p>
        </p:txBody>
      </p:sp>
      <p:sp>
        <p:nvSpPr>
          <p:cNvPr id="62" name="object 62"/>
          <p:cNvSpPr/>
          <p:nvPr/>
        </p:nvSpPr>
        <p:spPr>
          <a:xfrm>
            <a:off x="6254373" y="2898185"/>
            <a:ext cx="1414145" cy="346710"/>
          </a:xfrm>
          <a:custGeom>
            <a:avLst/>
            <a:gdLst/>
            <a:ahLst/>
            <a:cxnLst/>
            <a:rect l="l" t="t" r="r" b="b"/>
            <a:pathLst>
              <a:path w="1414145" h="346710">
                <a:moveTo>
                  <a:pt x="1379677" y="0"/>
                </a:moveTo>
                <a:lnTo>
                  <a:pt x="34302" y="0"/>
                </a:lnTo>
                <a:lnTo>
                  <a:pt x="14471" y="535"/>
                </a:lnTo>
                <a:lnTo>
                  <a:pt x="4287" y="4287"/>
                </a:lnTo>
                <a:lnTo>
                  <a:pt x="535" y="14471"/>
                </a:lnTo>
                <a:lnTo>
                  <a:pt x="0" y="34302"/>
                </a:lnTo>
                <a:lnTo>
                  <a:pt x="0" y="311861"/>
                </a:lnTo>
                <a:lnTo>
                  <a:pt x="535" y="331692"/>
                </a:lnTo>
                <a:lnTo>
                  <a:pt x="4287" y="341876"/>
                </a:lnTo>
                <a:lnTo>
                  <a:pt x="14471" y="345627"/>
                </a:lnTo>
                <a:lnTo>
                  <a:pt x="34302" y="346163"/>
                </a:lnTo>
                <a:lnTo>
                  <a:pt x="1379677" y="346163"/>
                </a:lnTo>
                <a:lnTo>
                  <a:pt x="1399501" y="345627"/>
                </a:lnTo>
                <a:lnTo>
                  <a:pt x="1409680" y="341876"/>
                </a:lnTo>
                <a:lnTo>
                  <a:pt x="1413431" y="331692"/>
                </a:lnTo>
                <a:lnTo>
                  <a:pt x="1413967" y="311861"/>
                </a:lnTo>
                <a:lnTo>
                  <a:pt x="1413967" y="34302"/>
                </a:lnTo>
                <a:lnTo>
                  <a:pt x="1413431" y="14471"/>
                </a:lnTo>
                <a:lnTo>
                  <a:pt x="1409680" y="4287"/>
                </a:lnTo>
                <a:lnTo>
                  <a:pt x="1399501" y="535"/>
                </a:lnTo>
                <a:lnTo>
                  <a:pt x="1379677"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63" name="object 63"/>
          <p:cNvSpPr txBox="1"/>
          <p:nvPr/>
        </p:nvSpPr>
        <p:spPr>
          <a:xfrm>
            <a:off x="6369496" y="2930128"/>
            <a:ext cx="1184276"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Outlier</a:t>
            </a:r>
            <a:r>
              <a:rPr sz="1300" spc="-93" dirty="0">
                <a:solidFill>
                  <a:srgbClr val="FFFFFF"/>
                </a:solidFill>
                <a:latin typeface="Calibri"/>
                <a:cs typeface="Calibri"/>
              </a:rPr>
              <a:t> </a:t>
            </a:r>
            <a:r>
              <a:rPr sz="1300" spc="-4" dirty="0">
                <a:solidFill>
                  <a:srgbClr val="FFFFFF"/>
                </a:solidFill>
                <a:latin typeface="Calibri"/>
                <a:cs typeface="Calibri"/>
              </a:rPr>
              <a:t>Detection</a:t>
            </a:r>
            <a:endParaRPr sz="1300">
              <a:solidFill>
                <a:prstClr val="black"/>
              </a:solidFill>
              <a:latin typeface="Calibri"/>
              <a:cs typeface="Calibri"/>
            </a:endParaRPr>
          </a:p>
        </p:txBody>
      </p:sp>
      <p:sp>
        <p:nvSpPr>
          <p:cNvPr id="64" name="object 64"/>
          <p:cNvSpPr/>
          <p:nvPr/>
        </p:nvSpPr>
        <p:spPr>
          <a:xfrm>
            <a:off x="5920567" y="3071395"/>
            <a:ext cx="331471" cy="0"/>
          </a:xfrm>
          <a:custGeom>
            <a:avLst/>
            <a:gdLst/>
            <a:ahLst/>
            <a:cxnLst/>
            <a:rect l="l" t="t" r="r" b="b"/>
            <a:pathLst>
              <a:path w="331470">
                <a:moveTo>
                  <a:pt x="330987"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5" name="object 65"/>
          <p:cNvSpPr/>
          <p:nvPr/>
        </p:nvSpPr>
        <p:spPr>
          <a:xfrm>
            <a:off x="5922907" y="2680649"/>
            <a:ext cx="0" cy="782955"/>
          </a:xfrm>
          <a:custGeom>
            <a:avLst/>
            <a:gdLst/>
            <a:ahLst/>
            <a:cxnLst/>
            <a:rect l="l" t="t" r="r" b="b"/>
            <a:pathLst>
              <a:path h="782954">
                <a:moveTo>
                  <a:pt x="0" y="782535"/>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6" name="object 66"/>
          <p:cNvSpPr/>
          <p:nvPr/>
        </p:nvSpPr>
        <p:spPr>
          <a:xfrm>
            <a:off x="5769365" y="2683006"/>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7" name="object 67"/>
          <p:cNvSpPr/>
          <p:nvPr/>
        </p:nvSpPr>
        <p:spPr>
          <a:xfrm>
            <a:off x="5766951" y="3460706"/>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8" name="object 68"/>
          <p:cNvSpPr/>
          <p:nvPr/>
        </p:nvSpPr>
        <p:spPr>
          <a:xfrm>
            <a:off x="3908514" y="2680590"/>
            <a:ext cx="944880" cy="0"/>
          </a:xfrm>
          <a:custGeom>
            <a:avLst/>
            <a:gdLst/>
            <a:ahLst/>
            <a:cxnLst/>
            <a:rect l="l" t="t" r="r" b="b"/>
            <a:pathLst>
              <a:path w="944879">
                <a:moveTo>
                  <a:pt x="944270"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69" name="object 69"/>
          <p:cNvSpPr/>
          <p:nvPr/>
        </p:nvSpPr>
        <p:spPr>
          <a:xfrm>
            <a:off x="3908513" y="3464940"/>
            <a:ext cx="480695" cy="0"/>
          </a:xfrm>
          <a:custGeom>
            <a:avLst/>
            <a:gdLst/>
            <a:ahLst/>
            <a:cxnLst/>
            <a:rect l="l" t="t" r="r" b="b"/>
            <a:pathLst>
              <a:path w="480695">
                <a:moveTo>
                  <a:pt x="48026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70" name="object 70"/>
          <p:cNvSpPr/>
          <p:nvPr/>
        </p:nvSpPr>
        <p:spPr>
          <a:xfrm>
            <a:off x="2542210" y="4311862"/>
            <a:ext cx="592455" cy="0"/>
          </a:xfrm>
          <a:custGeom>
            <a:avLst/>
            <a:gdLst/>
            <a:ahLst/>
            <a:cxnLst/>
            <a:rect l="l" t="t" r="r" b="b"/>
            <a:pathLst>
              <a:path w="592455">
                <a:moveTo>
                  <a:pt x="592226"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71" name="object 71"/>
          <p:cNvSpPr/>
          <p:nvPr/>
        </p:nvSpPr>
        <p:spPr>
          <a:xfrm>
            <a:off x="4060200" y="2469642"/>
            <a:ext cx="0" cy="427991"/>
          </a:xfrm>
          <a:custGeom>
            <a:avLst/>
            <a:gdLst/>
            <a:ahLst/>
            <a:cxnLst/>
            <a:rect l="l" t="t" r="r" b="b"/>
            <a:pathLst>
              <a:path h="427989">
                <a:moveTo>
                  <a:pt x="0" y="42799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72" name="object 72"/>
          <p:cNvSpPr/>
          <p:nvPr/>
        </p:nvSpPr>
        <p:spPr>
          <a:xfrm>
            <a:off x="4060200" y="3253998"/>
            <a:ext cx="0" cy="1276349"/>
          </a:xfrm>
          <a:custGeom>
            <a:avLst/>
            <a:gdLst/>
            <a:ahLst/>
            <a:cxnLst/>
            <a:rect l="l" t="t" r="r" b="b"/>
            <a:pathLst>
              <a:path h="1276350">
                <a:moveTo>
                  <a:pt x="0" y="1276286"/>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73" name="object 73"/>
          <p:cNvSpPr/>
          <p:nvPr/>
        </p:nvSpPr>
        <p:spPr>
          <a:xfrm>
            <a:off x="2693823" y="4100920"/>
            <a:ext cx="0" cy="204471"/>
          </a:xfrm>
          <a:custGeom>
            <a:avLst/>
            <a:gdLst/>
            <a:ahLst/>
            <a:cxnLst/>
            <a:rect l="l" t="t" r="r" b="b"/>
            <a:pathLst>
              <a:path h="204470">
                <a:moveTo>
                  <a:pt x="0" y="204457"/>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74" name="object 74"/>
          <p:cNvSpPr/>
          <p:nvPr/>
        </p:nvSpPr>
        <p:spPr>
          <a:xfrm>
            <a:off x="3907171" y="2894691"/>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75" name="object 75"/>
          <p:cNvSpPr/>
          <p:nvPr/>
        </p:nvSpPr>
        <p:spPr>
          <a:xfrm>
            <a:off x="3907171" y="3679042"/>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76" name="object 76"/>
          <p:cNvSpPr/>
          <p:nvPr/>
        </p:nvSpPr>
        <p:spPr>
          <a:xfrm>
            <a:off x="3907021" y="2470276"/>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77" name="object 77"/>
          <p:cNvSpPr/>
          <p:nvPr/>
        </p:nvSpPr>
        <p:spPr>
          <a:xfrm>
            <a:off x="3907021" y="3254630"/>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78" name="object 78"/>
          <p:cNvSpPr/>
          <p:nvPr/>
        </p:nvSpPr>
        <p:spPr>
          <a:xfrm>
            <a:off x="2540643" y="4101548"/>
            <a:ext cx="153672" cy="0"/>
          </a:xfrm>
          <a:custGeom>
            <a:avLst/>
            <a:gdLst/>
            <a:ahLst/>
            <a:cxnLst/>
            <a:rect l="l" t="t" r="r" b="b"/>
            <a:pathLst>
              <a:path w="153669">
                <a:moveTo>
                  <a:pt x="15354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79" name="object 79"/>
          <p:cNvSpPr txBox="1"/>
          <p:nvPr/>
        </p:nvSpPr>
        <p:spPr>
          <a:xfrm>
            <a:off x="3198790" y="2308573"/>
            <a:ext cx="609600" cy="616838"/>
          </a:xfrm>
          <a:prstGeom prst="rect">
            <a:avLst/>
          </a:prstGeom>
        </p:spPr>
        <p:txBody>
          <a:bodyPr vert="horz" wrap="square" lIns="0" tIns="12042" rIns="0" bIns="0" rtlCol="0">
            <a:spAutoFit/>
          </a:bodyPr>
          <a:lstStyle/>
          <a:p>
            <a:pPr marL="12677" marR="5080" indent="246586" algn="just">
              <a:lnSpc>
                <a:spcPct val="132800"/>
              </a:lnSpc>
              <a:spcBef>
                <a:spcPts val="93"/>
              </a:spcBef>
            </a:pPr>
            <a:r>
              <a:rPr sz="1000" dirty="0">
                <a:solidFill>
                  <a:srgbClr val="231F20"/>
                </a:solidFill>
                <a:latin typeface="Calibri"/>
                <a:cs typeface="Calibri"/>
              </a:rPr>
              <a:t>global  con</a:t>
            </a:r>
            <a:r>
              <a:rPr sz="1000" spc="-10" dirty="0">
                <a:solidFill>
                  <a:srgbClr val="231F20"/>
                </a:solidFill>
                <a:latin typeface="Calibri"/>
                <a:cs typeface="Calibri"/>
              </a:rPr>
              <a:t>te</a:t>
            </a:r>
            <a:r>
              <a:rPr sz="1000" dirty="0">
                <a:solidFill>
                  <a:srgbClr val="231F20"/>
                </a:solidFill>
                <a:latin typeface="Calibri"/>
                <a:cs typeface="Calibri"/>
              </a:rPr>
              <a:t>xtual  collective</a:t>
            </a:r>
            <a:endParaRPr sz="1000">
              <a:solidFill>
                <a:prstClr val="black"/>
              </a:solidFill>
              <a:latin typeface="Calibri"/>
              <a:cs typeface="Calibri"/>
            </a:endParaRPr>
          </a:p>
        </p:txBody>
      </p:sp>
      <p:sp>
        <p:nvSpPr>
          <p:cNvPr id="80" name="object 80"/>
          <p:cNvSpPr txBox="1"/>
          <p:nvPr/>
        </p:nvSpPr>
        <p:spPr>
          <a:xfrm>
            <a:off x="123335" y="3952535"/>
            <a:ext cx="3684905" cy="445649"/>
          </a:xfrm>
          <a:prstGeom prst="rect">
            <a:avLst/>
          </a:prstGeom>
        </p:spPr>
        <p:txBody>
          <a:bodyPr vert="horz" wrap="square" lIns="0" tIns="64022" rIns="0" bIns="0" rtlCol="0">
            <a:spAutoFit/>
          </a:bodyPr>
          <a:lstStyle/>
          <a:p>
            <a:pPr marL="1847810">
              <a:spcBef>
                <a:spcPts val="505"/>
              </a:spcBef>
              <a:tabLst>
                <a:tab pos="2762514" algn="l"/>
              </a:tabLst>
            </a:pPr>
            <a:r>
              <a:rPr sz="1000" dirty="0">
                <a:solidFill>
                  <a:srgbClr val="231F20"/>
                </a:solidFill>
                <a:latin typeface="Calibri"/>
                <a:cs typeface="Calibri"/>
              </a:rPr>
              <a:t>k-means	</a:t>
            </a:r>
            <a:r>
              <a:rPr sz="1600" baseline="5291" dirty="0">
                <a:solidFill>
                  <a:srgbClr val="231F20"/>
                </a:solidFill>
                <a:latin typeface="Calibri"/>
                <a:cs typeface="Calibri"/>
              </a:rPr>
              <a:t>semi-supervised</a:t>
            </a:r>
            <a:endParaRPr sz="1600" baseline="5291">
              <a:solidFill>
                <a:prstClr val="black"/>
              </a:solidFill>
              <a:latin typeface="Calibri"/>
              <a:cs typeface="Calibri"/>
            </a:endParaRPr>
          </a:p>
          <a:p>
            <a:pPr marL="12677">
              <a:spcBef>
                <a:spcPts val="411"/>
              </a:spcBef>
              <a:tabLst>
                <a:tab pos="3125734" algn="l"/>
              </a:tabLst>
            </a:pPr>
            <a:r>
              <a:rPr sz="1000" spc="4" dirty="0">
                <a:solidFill>
                  <a:srgbClr val="231F20"/>
                </a:solidFill>
                <a:latin typeface="Calibri"/>
                <a:cs typeface="Calibri"/>
              </a:rPr>
              <a:t>clu</a:t>
            </a:r>
            <a:r>
              <a:rPr sz="1000" spc="-10" dirty="0">
                <a:solidFill>
                  <a:srgbClr val="231F20"/>
                </a:solidFill>
                <a:latin typeface="Calibri"/>
                <a:cs typeface="Calibri"/>
              </a:rPr>
              <a:t>st</a:t>
            </a:r>
            <a:r>
              <a:rPr sz="1000" spc="4" dirty="0">
                <a:solidFill>
                  <a:srgbClr val="231F20"/>
                </a:solidFill>
                <a:latin typeface="Calibri"/>
                <a:cs typeface="Calibri"/>
              </a:rPr>
              <a:t>e</a:t>
            </a:r>
            <a:r>
              <a:rPr sz="1000" spc="-30" dirty="0">
                <a:solidFill>
                  <a:srgbClr val="231F20"/>
                </a:solidFill>
                <a:latin typeface="Calibri"/>
                <a:cs typeface="Calibri"/>
              </a:rPr>
              <a:t>r</a:t>
            </a:r>
            <a:r>
              <a:rPr sz="1000" dirty="0">
                <a:solidFill>
                  <a:srgbClr val="231F20"/>
                </a:solidFill>
                <a:latin typeface="Calibri"/>
                <a:cs typeface="Calibri"/>
              </a:rPr>
              <a:t>-base</a:t>
            </a:r>
            <a:r>
              <a:rPr sz="1000" spc="4" dirty="0">
                <a:solidFill>
                  <a:srgbClr val="231F20"/>
                </a:solidFill>
                <a:latin typeface="Calibri"/>
                <a:cs typeface="Calibri"/>
              </a:rPr>
              <a:t>d</a:t>
            </a:r>
            <a:r>
              <a:rPr sz="1000" dirty="0">
                <a:solidFill>
                  <a:srgbClr val="231F20"/>
                </a:solidFill>
                <a:latin typeface="Calibri"/>
                <a:cs typeface="Calibri"/>
              </a:rPr>
              <a:t> local outlier </a:t>
            </a:r>
            <a:r>
              <a:rPr sz="1000" spc="-22" dirty="0">
                <a:solidFill>
                  <a:srgbClr val="231F20"/>
                </a:solidFill>
                <a:latin typeface="Calibri"/>
                <a:cs typeface="Calibri"/>
              </a:rPr>
              <a:t>f</a:t>
            </a:r>
            <a:r>
              <a:rPr sz="1000" spc="4" dirty="0">
                <a:solidFill>
                  <a:srgbClr val="231F20"/>
                </a:solidFill>
                <a:latin typeface="Calibri"/>
                <a:cs typeface="Calibri"/>
              </a:rPr>
              <a:t>ac</a:t>
            </a:r>
            <a:r>
              <a:rPr sz="1000" spc="-10" dirty="0">
                <a:solidFill>
                  <a:srgbClr val="231F20"/>
                </a:solidFill>
                <a:latin typeface="Calibri"/>
                <a:cs typeface="Calibri"/>
              </a:rPr>
              <a:t>t</a:t>
            </a:r>
            <a:r>
              <a:rPr sz="1000" dirty="0">
                <a:solidFill>
                  <a:srgbClr val="231F20"/>
                </a:solidFill>
                <a:latin typeface="Calibri"/>
                <a:cs typeface="Calibri"/>
              </a:rPr>
              <a:t>o</a:t>
            </a:r>
            <a:r>
              <a:rPr sz="1000" spc="-14" dirty="0">
                <a:solidFill>
                  <a:srgbClr val="231F20"/>
                </a:solidFill>
                <a:latin typeface="Calibri"/>
                <a:cs typeface="Calibri"/>
              </a:rPr>
              <a:t>r</a:t>
            </a:r>
            <a:r>
              <a:rPr sz="1000" spc="4" dirty="0">
                <a:solidFill>
                  <a:srgbClr val="231F20"/>
                </a:solidFill>
                <a:latin typeface="Calibri"/>
                <a:cs typeface="Calibri"/>
              </a:rPr>
              <a:t>s</a:t>
            </a:r>
            <a:r>
              <a:rPr sz="1000" dirty="0">
                <a:solidFill>
                  <a:srgbClr val="231F20"/>
                </a:solidFill>
                <a:latin typeface="Calibri"/>
                <a:cs typeface="Calibri"/>
              </a:rPr>
              <a:t> (CB</a:t>
            </a:r>
            <a:r>
              <a:rPr sz="1000" spc="-14" dirty="0">
                <a:solidFill>
                  <a:srgbClr val="231F20"/>
                </a:solidFill>
                <a:latin typeface="Calibri"/>
                <a:cs typeface="Calibri"/>
              </a:rPr>
              <a:t>L</a:t>
            </a:r>
            <a:r>
              <a:rPr sz="1000" dirty="0">
                <a:solidFill>
                  <a:srgbClr val="231F20"/>
                </a:solidFill>
                <a:latin typeface="Calibri"/>
                <a:cs typeface="Calibri"/>
              </a:rPr>
              <a:t>OF)	</a:t>
            </a:r>
            <a:r>
              <a:rPr sz="1600" spc="6" baseline="5291" dirty="0">
                <a:solidFill>
                  <a:srgbClr val="231F20"/>
                </a:solidFill>
                <a:latin typeface="Calibri"/>
                <a:cs typeface="Calibri"/>
              </a:rPr>
              <a:t>clu</a:t>
            </a:r>
            <a:r>
              <a:rPr sz="1600" spc="-14" baseline="5291" dirty="0">
                <a:solidFill>
                  <a:srgbClr val="231F20"/>
                </a:solidFill>
                <a:latin typeface="Calibri"/>
                <a:cs typeface="Calibri"/>
              </a:rPr>
              <a:t>st</a:t>
            </a:r>
            <a:r>
              <a:rPr sz="1600" spc="6" baseline="5291" dirty="0">
                <a:solidFill>
                  <a:srgbClr val="231F20"/>
                </a:solidFill>
                <a:latin typeface="Calibri"/>
                <a:cs typeface="Calibri"/>
              </a:rPr>
              <a:t>ering</a:t>
            </a:r>
            <a:endParaRPr sz="1600" baseline="5291">
              <a:solidFill>
                <a:prstClr val="black"/>
              </a:solidFill>
              <a:latin typeface="Calibri"/>
              <a:cs typeface="Calibri"/>
            </a:endParaRPr>
          </a:p>
        </p:txBody>
      </p:sp>
      <p:sp>
        <p:nvSpPr>
          <p:cNvPr id="81" name="object 81"/>
          <p:cNvSpPr txBox="1"/>
          <p:nvPr/>
        </p:nvSpPr>
        <p:spPr>
          <a:xfrm>
            <a:off x="4952052" y="2567305"/>
            <a:ext cx="725171" cy="169893"/>
          </a:xfrm>
          <a:prstGeom prst="rect">
            <a:avLst/>
          </a:prstGeom>
        </p:spPr>
        <p:txBody>
          <a:bodyPr vert="horz" wrap="square" lIns="0" tIns="15850" rIns="0" bIns="0" rtlCol="0">
            <a:spAutoFit/>
          </a:bodyPr>
          <a:lstStyle/>
          <a:p>
            <a:pPr marL="12677">
              <a:spcBef>
                <a:spcPts val="125"/>
              </a:spcBef>
            </a:pPr>
            <a:r>
              <a:rPr sz="1000" dirty="0">
                <a:solidFill>
                  <a:srgbClr val="231F20"/>
                </a:solidFill>
                <a:latin typeface="Calibri"/>
                <a:cs typeface="Calibri"/>
              </a:rPr>
              <a:t>outlier</a:t>
            </a:r>
            <a:r>
              <a:rPr sz="1000" spc="-85" dirty="0">
                <a:solidFill>
                  <a:srgbClr val="231F20"/>
                </a:solidFill>
                <a:latin typeface="Calibri"/>
                <a:cs typeface="Calibri"/>
              </a:rPr>
              <a:t> </a:t>
            </a:r>
            <a:r>
              <a:rPr sz="1000" spc="4" dirty="0">
                <a:solidFill>
                  <a:srgbClr val="231F20"/>
                </a:solidFill>
                <a:latin typeface="Calibri"/>
                <a:cs typeface="Calibri"/>
              </a:rPr>
              <a:t>types</a:t>
            </a:r>
            <a:endParaRPr sz="1000">
              <a:solidFill>
                <a:prstClr val="black"/>
              </a:solidFill>
              <a:latin typeface="Calibri"/>
              <a:cs typeface="Calibri"/>
            </a:endParaRPr>
          </a:p>
        </p:txBody>
      </p:sp>
      <p:sp>
        <p:nvSpPr>
          <p:cNvPr id="82" name="object 82"/>
          <p:cNvSpPr txBox="1"/>
          <p:nvPr/>
        </p:nvSpPr>
        <p:spPr>
          <a:xfrm>
            <a:off x="4492832" y="3351658"/>
            <a:ext cx="1185544" cy="169893"/>
          </a:xfrm>
          <a:prstGeom prst="rect">
            <a:avLst/>
          </a:prstGeom>
        </p:spPr>
        <p:txBody>
          <a:bodyPr vert="horz" wrap="square" lIns="0" tIns="15850" rIns="0" bIns="0" rtlCol="0">
            <a:spAutoFit/>
          </a:bodyPr>
          <a:lstStyle/>
          <a:p>
            <a:pPr marL="12677">
              <a:spcBef>
                <a:spcPts val="125"/>
              </a:spcBef>
            </a:pPr>
            <a:r>
              <a:rPr sz="1000" dirty="0">
                <a:solidFill>
                  <a:srgbClr val="231F20"/>
                </a:solidFill>
                <a:latin typeface="Calibri"/>
                <a:cs typeface="Calibri"/>
              </a:rPr>
              <a:t>statistical</a:t>
            </a:r>
            <a:r>
              <a:rPr sz="1000" spc="-93" dirty="0">
                <a:solidFill>
                  <a:srgbClr val="231F20"/>
                </a:solidFill>
                <a:latin typeface="Calibri"/>
                <a:cs typeface="Calibri"/>
              </a:rPr>
              <a:t> </a:t>
            </a:r>
            <a:r>
              <a:rPr sz="1000" spc="4" dirty="0">
                <a:solidFill>
                  <a:srgbClr val="231F20"/>
                </a:solidFill>
                <a:latin typeface="Calibri"/>
                <a:cs typeface="Calibri"/>
              </a:rPr>
              <a:t>techniques</a:t>
            </a:r>
            <a:endParaRPr sz="1000">
              <a:solidFill>
                <a:prstClr val="black"/>
              </a:solidFill>
              <a:latin typeface="Calibri"/>
              <a:cs typeface="Calibri"/>
            </a:endParaRPr>
          </a:p>
        </p:txBody>
      </p:sp>
      <p:sp>
        <p:nvSpPr>
          <p:cNvPr id="83" name="object 83"/>
          <p:cNvSpPr/>
          <p:nvPr/>
        </p:nvSpPr>
        <p:spPr>
          <a:xfrm>
            <a:off x="3904244" y="4315661"/>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4" name="object 84"/>
          <p:cNvSpPr/>
          <p:nvPr/>
        </p:nvSpPr>
        <p:spPr>
          <a:xfrm>
            <a:off x="3905466" y="4103456"/>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5" name="object 85"/>
          <p:cNvSpPr/>
          <p:nvPr/>
        </p:nvSpPr>
        <p:spPr>
          <a:xfrm>
            <a:off x="3901264" y="3891249"/>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6" name="object 86"/>
          <p:cNvSpPr/>
          <p:nvPr/>
        </p:nvSpPr>
        <p:spPr>
          <a:xfrm>
            <a:off x="3908511" y="4527867"/>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7" name="object 87"/>
          <p:cNvSpPr/>
          <p:nvPr/>
        </p:nvSpPr>
        <p:spPr>
          <a:xfrm>
            <a:off x="4949904" y="7312128"/>
            <a:ext cx="515619" cy="0"/>
          </a:xfrm>
          <a:custGeom>
            <a:avLst/>
            <a:gdLst/>
            <a:ahLst/>
            <a:cxnLst/>
            <a:rect l="l" t="t" r="r" b="b"/>
            <a:pathLst>
              <a:path w="515620">
                <a:moveTo>
                  <a:pt x="51521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8" name="object 88"/>
          <p:cNvSpPr/>
          <p:nvPr/>
        </p:nvSpPr>
        <p:spPr>
          <a:xfrm>
            <a:off x="4949851" y="7201832"/>
            <a:ext cx="0" cy="1066165"/>
          </a:xfrm>
          <a:custGeom>
            <a:avLst/>
            <a:gdLst/>
            <a:ahLst/>
            <a:cxnLst/>
            <a:rect l="l" t="t" r="r" b="b"/>
            <a:pathLst>
              <a:path h="1066165">
                <a:moveTo>
                  <a:pt x="0" y="106586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89" name="object 89"/>
          <p:cNvSpPr/>
          <p:nvPr/>
        </p:nvSpPr>
        <p:spPr>
          <a:xfrm>
            <a:off x="4796671" y="7202401"/>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0" name="object 90"/>
          <p:cNvSpPr txBox="1"/>
          <p:nvPr/>
        </p:nvSpPr>
        <p:spPr>
          <a:xfrm>
            <a:off x="3817914" y="7040685"/>
            <a:ext cx="884553" cy="831845"/>
          </a:xfrm>
          <a:prstGeom prst="rect">
            <a:avLst/>
          </a:prstGeom>
        </p:spPr>
        <p:txBody>
          <a:bodyPr vert="horz" wrap="square" lIns="0" tIns="12042" rIns="0" bIns="0" rtlCol="0">
            <a:spAutoFit/>
          </a:bodyPr>
          <a:lstStyle/>
          <a:p>
            <a:pPr marL="12677" marR="5080" indent="141360" algn="just">
              <a:lnSpc>
                <a:spcPct val="132800"/>
              </a:lnSpc>
              <a:spcBef>
                <a:spcPts val="93"/>
              </a:spcBef>
            </a:pPr>
            <a:r>
              <a:rPr sz="1000" dirty="0">
                <a:solidFill>
                  <a:srgbClr val="231F20"/>
                </a:solidFill>
                <a:latin typeface="Calibri"/>
                <a:cs typeface="Calibri"/>
              </a:rPr>
              <a:t>bag of</a:t>
            </a:r>
            <a:r>
              <a:rPr sz="1000" spc="-55" dirty="0">
                <a:solidFill>
                  <a:srgbClr val="231F20"/>
                </a:solidFill>
                <a:latin typeface="Calibri"/>
                <a:cs typeface="Calibri"/>
              </a:rPr>
              <a:t> </a:t>
            </a:r>
            <a:r>
              <a:rPr sz="1000" dirty="0">
                <a:solidFill>
                  <a:srgbClr val="231F20"/>
                </a:solidFill>
                <a:latin typeface="Calibri"/>
                <a:cs typeface="Calibri"/>
              </a:rPr>
              <a:t>words  term</a:t>
            </a:r>
            <a:r>
              <a:rPr sz="1000" spc="-50" dirty="0">
                <a:solidFill>
                  <a:srgbClr val="231F20"/>
                </a:solidFill>
                <a:latin typeface="Calibri"/>
                <a:cs typeface="Calibri"/>
              </a:rPr>
              <a:t> </a:t>
            </a:r>
            <a:r>
              <a:rPr sz="1000" dirty="0">
                <a:solidFill>
                  <a:srgbClr val="231F20"/>
                </a:solidFill>
                <a:latin typeface="Calibri"/>
                <a:cs typeface="Calibri"/>
              </a:rPr>
              <a:t>frequency  cosine</a:t>
            </a:r>
            <a:r>
              <a:rPr sz="1000" spc="-85" dirty="0">
                <a:solidFill>
                  <a:srgbClr val="231F20"/>
                </a:solidFill>
                <a:latin typeface="Calibri"/>
                <a:cs typeface="Calibri"/>
              </a:rPr>
              <a:t> </a:t>
            </a:r>
            <a:r>
              <a:rPr sz="1000" dirty="0">
                <a:solidFill>
                  <a:srgbClr val="231F20"/>
                </a:solidFill>
                <a:latin typeface="Calibri"/>
                <a:cs typeface="Calibri"/>
              </a:rPr>
              <a:t>distance</a:t>
            </a:r>
            <a:endParaRPr sz="1000">
              <a:solidFill>
                <a:prstClr val="black"/>
              </a:solidFill>
              <a:latin typeface="Calibri"/>
              <a:cs typeface="Calibri"/>
            </a:endParaRPr>
          </a:p>
          <a:p>
            <a:pPr marL="419636">
              <a:spcBef>
                <a:spcPts val="411"/>
              </a:spcBef>
            </a:pPr>
            <a:r>
              <a:rPr sz="1000" dirty="0">
                <a:solidFill>
                  <a:srgbClr val="231F20"/>
                </a:solidFill>
                <a:latin typeface="Calibri"/>
                <a:cs typeface="Calibri"/>
              </a:rPr>
              <a:t>n-g</a:t>
            </a:r>
            <a:r>
              <a:rPr sz="1000" spc="-22" dirty="0">
                <a:solidFill>
                  <a:srgbClr val="231F20"/>
                </a:solidFill>
                <a:latin typeface="Calibri"/>
                <a:cs typeface="Calibri"/>
              </a:rPr>
              <a:t>r</a:t>
            </a:r>
            <a:r>
              <a:rPr sz="1000" spc="4" dirty="0">
                <a:solidFill>
                  <a:srgbClr val="231F20"/>
                </a:solidFill>
                <a:latin typeface="Calibri"/>
                <a:cs typeface="Calibri"/>
              </a:rPr>
              <a:t>ams</a:t>
            </a:r>
            <a:endParaRPr sz="1000">
              <a:solidFill>
                <a:prstClr val="black"/>
              </a:solidFill>
              <a:latin typeface="Calibri"/>
              <a:cs typeface="Calibri"/>
            </a:endParaRPr>
          </a:p>
        </p:txBody>
      </p:sp>
      <p:sp>
        <p:nvSpPr>
          <p:cNvPr id="91" name="object 91"/>
          <p:cNvSpPr txBox="1"/>
          <p:nvPr/>
        </p:nvSpPr>
        <p:spPr>
          <a:xfrm>
            <a:off x="3346721" y="7938942"/>
            <a:ext cx="1355090" cy="169893"/>
          </a:xfrm>
          <a:prstGeom prst="rect">
            <a:avLst/>
          </a:prstGeom>
        </p:spPr>
        <p:txBody>
          <a:bodyPr vert="horz" wrap="square" lIns="0" tIns="15850" rIns="0" bIns="0" rtlCol="0">
            <a:spAutoFit/>
          </a:bodyPr>
          <a:lstStyle/>
          <a:p>
            <a:pPr marL="12677">
              <a:spcBef>
                <a:spcPts val="125"/>
              </a:spcBef>
            </a:pPr>
            <a:r>
              <a:rPr sz="1000" spc="4" dirty="0">
                <a:solidFill>
                  <a:srgbClr val="231F20"/>
                </a:solidFill>
                <a:latin typeface="Calibri"/>
                <a:cs typeface="Calibri"/>
              </a:rPr>
              <a:t>named </a:t>
            </a:r>
            <a:r>
              <a:rPr sz="1000" dirty="0">
                <a:solidFill>
                  <a:srgbClr val="231F20"/>
                </a:solidFill>
                <a:latin typeface="Calibri"/>
                <a:cs typeface="Calibri"/>
              </a:rPr>
              <a:t>entity</a:t>
            </a:r>
            <a:r>
              <a:rPr sz="1000" spc="-66" dirty="0">
                <a:solidFill>
                  <a:srgbClr val="231F20"/>
                </a:solidFill>
                <a:latin typeface="Calibri"/>
                <a:cs typeface="Calibri"/>
              </a:rPr>
              <a:t> </a:t>
            </a:r>
            <a:r>
              <a:rPr sz="1000" dirty="0">
                <a:solidFill>
                  <a:srgbClr val="231F20"/>
                </a:solidFill>
                <a:latin typeface="Calibri"/>
                <a:cs typeface="Calibri"/>
              </a:rPr>
              <a:t>extraction</a:t>
            </a:r>
            <a:endParaRPr sz="1000">
              <a:solidFill>
                <a:prstClr val="black"/>
              </a:solidFill>
              <a:latin typeface="Calibri"/>
              <a:cs typeface="Calibri"/>
            </a:endParaRPr>
          </a:p>
        </p:txBody>
      </p:sp>
      <p:sp>
        <p:nvSpPr>
          <p:cNvPr id="92" name="object 92"/>
          <p:cNvSpPr txBox="1"/>
          <p:nvPr/>
        </p:nvSpPr>
        <p:spPr>
          <a:xfrm>
            <a:off x="3610260" y="8151396"/>
            <a:ext cx="1092201" cy="169893"/>
          </a:xfrm>
          <a:prstGeom prst="rect">
            <a:avLst/>
          </a:prstGeom>
        </p:spPr>
        <p:txBody>
          <a:bodyPr vert="horz" wrap="square" lIns="0" tIns="15850" rIns="0" bIns="0" rtlCol="0">
            <a:spAutoFit/>
          </a:bodyPr>
          <a:lstStyle/>
          <a:p>
            <a:pPr marL="12677">
              <a:spcBef>
                <a:spcPts val="125"/>
              </a:spcBef>
            </a:pPr>
            <a:r>
              <a:rPr sz="1000" dirty="0">
                <a:solidFill>
                  <a:srgbClr val="231F20"/>
                </a:solidFill>
                <a:latin typeface="Calibri"/>
                <a:cs typeface="Calibri"/>
              </a:rPr>
              <a:t>text</a:t>
            </a:r>
            <a:r>
              <a:rPr sz="1000" spc="-50" dirty="0">
                <a:solidFill>
                  <a:srgbClr val="231F20"/>
                </a:solidFill>
                <a:latin typeface="Calibri"/>
                <a:cs typeface="Calibri"/>
              </a:rPr>
              <a:t> </a:t>
            </a:r>
            <a:r>
              <a:rPr sz="1000" dirty="0">
                <a:solidFill>
                  <a:srgbClr val="231F20"/>
                </a:solidFill>
                <a:latin typeface="Calibri"/>
                <a:cs typeface="Calibri"/>
              </a:rPr>
              <a:t>representation</a:t>
            </a:r>
            <a:endParaRPr sz="1000">
              <a:solidFill>
                <a:prstClr val="black"/>
              </a:solidFill>
              <a:latin typeface="Calibri"/>
              <a:cs typeface="Calibri"/>
            </a:endParaRPr>
          </a:p>
        </p:txBody>
      </p:sp>
      <p:sp>
        <p:nvSpPr>
          <p:cNvPr id="93" name="object 93"/>
          <p:cNvSpPr/>
          <p:nvPr/>
        </p:nvSpPr>
        <p:spPr>
          <a:xfrm>
            <a:off x="3546934" y="7428213"/>
            <a:ext cx="181609" cy="0"/>
          </a:xfrm>
          <a:custGeom>
            <a:avLst/>
            <a:gdLst/>
            <a:ahLst/>
            <a:cxnLst/>
            <a:rect l="l" t="t" r="r" b="b"/>
            <a:pathLst>
              <a:path w="181610">
                <a:moveTo>
                  <a:pt x="181330"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4" name="object 94"/>
          <p:cNvSpPr/>
          <p:nvPr/>
        </p:nvSpPr>
        <p:spPr>
          <a:xfrm>
            <a:off x="3546878" y="7317854"/>
            <a:ext cx="0" cy="217804"/>
          </a:xfrm>
          <a:custGeom>
            <a:avLst/>
            <a:gdLst/>
            <a:ahLst/>
            <a:cxnLst/>
            <a:rect l="l" t="t" r="r" b="b"/>
            <a:pathLst>
              <a:path h="217804">
                <a:moveTo>
                  <a:pt x="0" y="217678"/>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5" name="object 95"/>
          <p:cNvSpPr/>
          <p:nvPr/>
        </p:nvSpPr>
        <p:spPr>
          <a:xfrm>
            <a:off x="3393848" y="7537942"/>
            <a:ext cx="155576" cy="0"/>
          </a:xfrm>
          <a:custGeom>
            <a:avLst/>
            <a:gdLst/>
            <a:ahLst/>
            <a:cxnLst/>
            <a:rect l="l" t="t" r="r" b="b"/>
            <a:pathLst>
              <a:path w="155575">
                <a:moveTo>
                  <a:pt x="155448"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6" name="object 96"/>
          <p:cNvSpPr/>
          <p:nvPr/>
        </p:nvSpPr>
        <p:spPr>
          <a:xfrm>
            <a:off x="3393695" y="7318485"/>
            <a:ext cx="156210" cy="0"/>
          </a:xfrm>
          <a:custGeom>
            <a:avLst/>
            <a:gdLst/>
            <a:ahLst/>
            <a:cxnLst/>
            <a:rect l="l" t="t" r="r" b="b"/>
            <a:pathLst>
              <a:path w="156210">
                <a:moveTo>
                  <a:pt x="155600"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7" name="object 97"/>
          <p:cNvSpPr txBox="1"/>
          <p:nvPr/>
        </p:nvSpPr>
        <p:spPr>
          <a:xfrm>
            <a:off x="375776" y="7164889"/>
            <a:ext cx="2922271" cy="412474"/>
          </a:xfrm>
          <a:prstGeom prst="rect">
            <a:avLst/>
          </a:prstGeom>
        </p:spPr>
        <p:txBody>
          <a:bodyPr vert="horz" wrap="square" lIns="0" tIns="12042" rIns="0" bIns="0" rtlCol="0">
            <a:spAutoFit/>
          </a:bodyPr>
          <a:lstStyle/>
          <a:p>
            <a:pPr marL="12677" marR="5080" indent="1016770">
              <a:lnSpc>
                <a:spcPct val="132800"/>
              </a:lnSpc>
              <a:spcBef>
                <a:spcPts val="93"/>
              </a:spcBef>
            </a:pPr>
            <a:r>
              <a:rPr sz="1000" dirty="0">
                <a:solidFill>
                  <a:srgbClr val="231F20"/>
                </a:solidFill>
                <a:latin typeface="Calibri"/>
                <a:cs typeface="Calibri"/>
              </a:rPr>
              <a:t>inverse document frequency (IDF)  term frequency inverse document frequency</a:t>
            </a:r>
            <a:r>
              <a:rPr sz="1000" spc="14" dirty="0">
                <a:solidFill>
                  <a:srgbClr val="231F20"/>
                </a:solidFill>
                <a:latin typeface="Calibri"/>
                <a:cs typeface="Calibri"/>
              </a:rPr>
              <a:t> </a:t>
            </a:r>
            <a:r>
              <a:rPr sz="1000" dirty="0">
                <a:solidFill>
                  <a:srgbClr val="231F20"/>
                </a:solidFill>
                <a:latin typeface="Calibri"/>
                <a:cs typeface="Calibri"/>
              </a:rPr>
              <a:t>(TFIDF)</a:t>
            </a:r>
            <a:endParaRPr sz="1000">
              <a:solidFill>
                <a:prstClr val="black"/>
              </a:solidFill>
              <a:latin typeface="Calibri"/>
              <a:cs typeface="Calibri"/>
            </a:endParaRPr>
          </a:p>
        </p:txBody>
      </p:sp>
      <p:sp>
        <p:nvSpPr>
          <p:cNvPr id="98" name="object 98"/>
          <p:cNvSpPr/>
          <p:nvPr/>
        </p:nvSpPr>
        <p:spPr>
          <a:xfrm>
            <a:off x="4798162" y="5872963"/>
            <a:ext cx="480695" cy="0"/>
          </a:xfrm>
          <a:custGeom>
            <a:avLst/>
            <a:gdLst/>
            <a:ahLst/>
            <a:cxnLst/>
            <a:rect l="l" t="t" r="r" b="b"/>
            <a:pathLst>
              <a:path w="480695">
                <a:moveTo>
                  <a:pt x="48026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99" name="object 99"/>
          <p:cNvSpPr/>
          <p:nvPr/>
        </p:nvSpPr>
        <p:spPr>
          <a:xfrm>
            <a:off x="4949851" y="5662026"/>
            <a:ext cx="0" cy="427991"/>
          </a:xfrm>
          <a:custGeom>
            <a:avLst/>
            <a:gdLst/>
            <a:ahLst/>
            <a:cxnLst/>
            <a:rect l="l" t="t" r="r" b="b"/>
            <a:pathLst>
              <a:path h="427989">
                <a:moveTo>
                  <a:pt x="0" y="427456"/>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0" name="object 100"/>
          <p:cNvSpPr/>
          <p:nvPr/>
        </p:nvSpPr>
        <p:spPr>
          <a:xfrm>
            <a:off x="4796824" y="6087066"/>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1" name="object 101"/>
          <p:cNvSpPr/>
          <p:nvPr/>
        </p:nvSpPr>
        <p:spPr>
          <a:xfrm>
            <a:off x="4796671" y="5662652"/>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2" name="object 102"/>
          <p:cNvSpPr txBox="1"/>
          <p:nvPr/>
        </p:nvSpPr>
        <p:spPr>
          <a:xfrm>
            <a:off x="4028575" y="5500934"/>
            <a:ext cx="681991" cy="618850"/>
          </a:xfrm>
          <a:prstGeom prst="rect">
            <a:avLst/>
          </a:prstGeom>
        </p:spPr>
        <p:txBody>
          <a:bodyPr vert="horz" wrap="square" lIns="0" tIns="64022" rIns="0" bIns="0" rtlCol="0">
            <a:spAutoFit/>
          </a:bodyPr>
          <a:lstStyle/>
          <a:p>
            <a:pPr marL="88741">
              <a:spcBef>
                <a:spcPts val="505"/>
              </a:spcBef>
            </a:pPr>
            <a:r>
              <a:rPr sz="1000" spc="4" dirty="0">
                <a:solidFill>
                  <a:srgbClr val="231F20"/>
                </a:solidFill>
                <a:latin typeface="Calibri"/>
                <a:cs typeface="Calibri"/>
              </a:rPr>
              <a:t>actionable</a:t>
            </a:r>
            <a:endParaRPr sz="1000">
              <a:solidFill>
                <a:prstClr val="black"/>
              </a:solidFill>
              <a:latin typeface="Calibri"/>
              <a:cs typeface="Calibri"/>
            </a:endParaRPr>
          </a:p>
          <a:p>
            <a:pPr marL="12677" marR="5080" indent="340399">
              <a:lnSpc>
                <a:spcPct val="132800"/>
              </a:lnSpc>
            </a:pPr>
            <a:r>
              <a:rPr sz="1000" dirty="0">
                <a:solidFill>
                  <a:srgbClr val="231F20"/>
                </a:solidFill>
                <a:latin typeface="Calibri"/>
                <a:cs typeface="Calibri"/>
              </a:rPr>
              <a:t>trivial  in</a:t>
            </a:r>
            <a:r>
              <a:rPr sz="1000" spc="-10" dirty="0">
                <a:solidFill>
                  <a:srgbClr val="231F20"/>
                </a:solidFill>
                <a:latin typeface="Calibri"/>
                <a:cs typeface="Calibri"/>
              </a:rPr>
              <a:t>e</a:t>
            </a:r>
            <a:r>
              <a:rPr sz="1000" dirty="0">
                <a:solidFill>
                  <a:srgbClr val="231F20"/>
                </a:solidFill>
                <a:latin typeface="Calibri"/>
                <a:cs typeface="Calibri"/>
              </a:rPr>
              <a:t>xplic</a:t>
            </a:r>
            <a:r>
              <a:rPr sz="1000" spc="4" dirty="0">
                <a:solidFill>
                  <a:srgbClr val="231F20"/>
                </a:solidFill>
                <a:latin typeface="Calibri"/>
                <a:cs typeface="Calibri"/>
              </a:rPr>
              <a:t>able</a:t>
            </a:r>
            <a:endParaRPr sz="1000">
              <a:solidFill>
                <a:prstClr val="black"/>
              </a:solidFill>
              <a:latin typeface="Calibri"/>
              <a:cs typeface="Calibri"/>
            </a:endParaRPr>
          </a:p>
        </p:txBody>
      </p:sp>
      <p:sp>
        <p:nvSpPr>
          <p:cNvPr id="103" name="object 103"/>
          <p:cNvSpPr/>
          <p:nvPr/>
        </p:nvSpPr>
        <p:spPr>
          <a:xfrm>
            <a:off x="4949901" y="6552162"/>
            <a:ext cx="706121" cy="0"/>
          </a:xfrm>
          <a:custGeom>
            <a:avLst/>
            <a:gdLst/>
            <a:ahLst/>
            <a:cxnLst/>
            <a:rect l="l" t="t" r="r" b="b"/>
            <a:pathLst>
              <a:path w="706120">
                <a:moveTo>
                  <a:pt x="70571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4" name="object 104"/>
          <p:cNvSpPr/>
          <p:nvPr/>
        </p:nvSpPr>
        <p:spPr>
          <a:xfrm>
            <a:off x="3895242" y="6452473"/>
            <a:ext cx="0" cy="427991"/>
          </a:xfrm>
          <a:custGeom>
            <a:avLst/>
            <a:gdLst/>
            <a:ahLst/>
            <a:cxnLst/>
            <a:rect l="l" t="t" r="r" b="b"/>
            <a:pathLst>
              <a:path h="427990">
                <a:moveTo>
                  <a:pt x="0" y="427456"/>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5" name="object 105"/>
          <p:cNvSpPr/>
          <p:nvPr/>
        </p:nvSpPr>
        <p:spPr>
          <a:xfrm>
            <a:off x="4949851" y="6441797"/>
            <a:ext cx="0" cy="217804"/>
          </a:xfrm>
          <a:custGeom>
            <a:avLst/>
            <a:gdLst/>
            <a:ahLst/>
            <a:cxnLst/>
            <a:rect l="l" t="t" r="r" b="b"/>
            <a:pathLst>
              <a:path h="217804">
                <a:moveTo>
                  <a:pt x="0" y="217677"/>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6" name="object 106"/>
          <p:cNvSpPr/>
          <p:nvPr/>
        </p:nvSpPr>
        <p:spPr>
          <a:xfrm>
            <a:off x="3742217" y="6877512"/>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7" name="object 107"/>
          <p:cNvSpPr/>
          <p:nvPr/>
        </p:nvSpPr>
        <p:spPr>
          <a:xfrm>
            <a:off x="4796824" y="6661889"/>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8" name="object 108"/>
          <p:cNvSpPr/>
          <p:nvPr/>
        </p:nvSpPr>
        <p:spPr>
          <a:xfrm>
            <a:off x="3742064" y="6453102"/>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09" name="object 109"/>
          <p:cNvSpPr/>
          <p:nvPr/>
        </p:nvSpPr>
        <p:spPr>
          <a:xfrm>
            <a:off x="4796671" y="6442433"/>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10" name="object 110"/>
          <p:cNvSpPr/>
          <p:nvPr/>
        </p:nvSpPr>
        <p:spPr>
          <a:xfrm>
            <a:off x="3743941" y="6665306"/>
            <a:ext cx="497207" cy="0"/>
          </a:xfrm>
          <a:custGeom>
            <a:avLst/>
            <a:gdLst/>
            <a:ahLst/>
            <a:cxnLst/>
            <a:rect l="l" t="t" r="r" b="b"/>
            <a:pathLst>
              <a:path w="497204">
                <a:moveTo>
                  <a:pt x="496849"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11" name="object 111"/>
          <p:cNvSpPr txBox="1"/>
          <p:nvPr/>
        </p:nvSpPr>
        <p:spPr>
          <a:xfrm>
            <a:off x="2870167" y="6291386"/>
            <a:ext cx="772795" cy="616838"/>
          </a:xfrm>
          <a:prstGeom prst="rect">
            <a:avLst/>
          </a:prstGeom>
        </p:spPr>
        <p:txBody>
          <a:bodyPr vert="horz" wrap="square" lIns="0" tIns="12042" rIns="0" bIns="0" rtlCol="0">
            <a:spAutoFit/>
          </a:bodyPr>
          <a:lstStyle/>
          <a:p>
            <a:pPr marL="12677" marR="5080" indent="406321" algn="r">
              <a:lnSpc>
                <a:spcPct val="132800"/>
              </a:lnSpc>
              <a:spcBef>
                <a:spcPts val="93"/>
              </a:spcBef>
            </a:pPr>
            <a:r>
              <a:rPr sz="1000" dirty="0">
                <a:solidFill>
                  <a:srgbClr val="231F20"/>
                </a:solidFill>
                <a:latin typeface="Calibri"/>
                <a:cs typeface="Calibri"/>
              </a:rPr>
              <a:t>assign  upd</a:t>
            </a:r>
            <a:r>
              <a:rPr sz="1000" spc="-4" dirty="0">
                <a:solidFill>
                  <a:srgbClr val="231F20"/>
                </a:solidFill>
                <a:latin typeface="Calibri"/>
                <a:cs typeface="Calibri"/>
              </a:rPr>
              <a:t>at</a:t>
            </a:r>
            <a:r>
              <a:rPr sz="1000" dirty="0">
                <a:solidFill>
                  <a:srgbClr val="231F20"/>
                </a:solidFill>
                <a:latin typeface="Calibri"/>
                <a:cs typeface="Calibri"/>
              </a:rPr>
              <a:t>e  </a:t>
            </a:r>
            <a:r>
              <a:rPr sz="1000" spc="-10" dirty="0">
                <a:solidFill>
                  <a:srgbClr val="231F20"/>
                </a:solidFill>
                <a:latin typeface="Calibri"/>
                <a:cs typeface="Calibri"/>
              </a:rPr>
              <a:t>r</a:t>
            </a:r>
            <a:r>
              <a:rPr sz="1000" dirty="0">
                <a:solidFill>
                  <a:srgbClr val="231F20"/>
                </a:solidFill>
                <a:latin typeface="Calibri"/>
                <a:cs typeface="Calibri"/>
              </a:rPr>
              <a:t>e</a:t>
            </a:r>
            <a:r>
              <a:rPr sz="1000" spc="4" dirty="0">
                <a:solidFill>
                  <a:srgbClr val="231F20"/>
                </a:solidFill>
                <a:latin typeface="Calibri"/>
                <a:cs typeface="Calibri"/>
              </a:rPr>
              <a:t>assignme</a:t>
            </a:r>
            <a:r>
              <a:rPr sz="1000" dirty="0">
                <a:solidFill>
                  <a:srgbClr val="231F20"/>
                </a:solidFill>
                <a:latin typeface="Calibri"/>
                <a:cs typeface="Calibri"/>
              </a:rPr>
              <a:t>nt</a:t>
            </a:r>
            <a:endParaRPr sz="1000">
              <a:solidFill>
                <a:prstClr val="black"/>
              </a:solidFill>
              <a:latin typeface="Calibri"/>
              <a:cs typeface="Calibri"/>
            </a:endParaRPr>
          </a:p>
        </p:txBody>
      </p:sp>
      <p:sp>
        <p:nvSpPr>
          <p:cNvPr id="112" name="object 112"/>
          <p:cNvSpPr txBox="1"/>
          <p:nvPr/>
        </p:nvSpPr>
        <p:spPr>
          <a:xfrm>
            <a:off x="4209920" y="6341852"/>
            <a:ext cx="492125" cy="169893"/>
          </a:xfrm>
          <a:prstGeom prst="rect">
            <a:avLst/>
          </a:prstGeom>
        </p:spPr>
        <p:txBody>
          <a:bodyPr vert="horz" wrap="square" lIns="0" tIns="15850" rIns="0" bIns="0" rtlCol="0">
            <a:spAutoFit/>
          </a:bodyPr>
          <a:lstStyle/>
          <a:p>
            <a:pPr marL="12677">
              <a:spcBef>
                <a:spcPts val="125"/>
              </a:spcBef>
            </a:pPr>
            <a:r>
              <a:rPr sz="1000" dirty="0">
                <a:solidFill>
                  <a:srgbClr val="231F20"/>
                </a:solidFill>
                <a:latin typeface="Calibri"/>
                <a:cs typeface="Calibri"/>
              </a:rPr>
              <a:t>k-means</a:t>
            </a:r>
            <a:endParaRPr sz="1000">
              <a:solidFill>
                <a:prstClr val="black"/>
              </a:solidFill>
              <a:latin typeface="Calibri"/>
              <a:cs typeface="Calibri"/>
            </a:endParaRPr>
          </a:p>
        </p:txBody>
      </p:sp>
      <p:sp>
        <p:nvSpPr>
          <p:cNvPr id="113" name="object 113"/>
          <p:cNvSpPr txBox="1"/>
          <p:nvPr/>
        </p:nvSpPr>
        <p:spPr>
          <a:xfrm>
            <a:off x="4330469" y="6554306"/>
            <a:ext cx="372110" cy="169893"/>
          </a:xfrm>
          <a:prstGeom prst="rect">
            <a:avLst/>
          </a:prstGeom>
        </p:spPr>
        <p:txBody>
          <a:bodyPr vert="horz" wrap="square" lIns="0" tIns="15850" rIns="0" bIns="0" rtlCol="0">
            <a:spAutoFit/>
          </a:bodyPr>
          <a:lstStyle/>
          <a:p>
            <a:pPr marL="12677">
              <a:spcBef>
                <a:spcPts val="125"/>
              </a:spcBef>
            </a:pPr>
            <a:r>
              <a:rPr sz="1000" dirty="0">
                <a:solidFill>
                  <a:srgbClr val="231F20"/>
                </a:solidFill>
                <a:latin typeface="Calibri"/>
                <a:cs typeface="Calibri"/>
              </a:rPr>
              <a:t>stages</a:t>
            </a:r>
            <a:endParaRPr sz="1000">
              <a:solidFill>
                <a:prstClr val="black"/>
              </a:solidFill>
              <a:latin typeface="Calibri"/>
              <a:cs typeface="Calibri"/>
            </a:endParaRPr>
          </a:p>
        </p:txBody>
      </p:sp>
      <p:sp>
        <p:nvSpPr>
          <p:cNvPr id="114" name="object 114"/>
          <p:cNvSpPr txBox="1"/>
          <p:nvPr/>
        </p:nvSpPr>
        <p:spPr>
          <a:xfrm>
            <a:off x="5366479" y="5759688"/>
            <a:ext cx="946786" cy="169893"/>
          </a:xfrm>
          <a:prstGeom prst="rect">
            <a:avLst/>
          </a:prstGeom>
        </p:spPr>
        <p:txBody>
          <a:bodyPr vert="horz" wrap="square" lIns="0" tIns="15850" rIns="0" bIns="0" rtlCol="0">
            <a:spAutoFit/>
          </a:bodyPr>
          <a:lstStyle/>
          <a:p>
            <a:pPr marL="12677">
              <a:spcBef>
                <a:spcPts val="125"/>
              </a:spcBef>
            </a:pPr>
            <a:r>
              <a:rPr sz="1000" dirty="0">
                <a:solidFill>
                  <a:srgbClr val="231F20"/>
                </a:solidFill>
                <a:latin typeface="Calibri"/>
                <a:cs typeface="Calibri"/>
              </a:rPr>
              <a:t>association</a:t>
            </a:r>
            <a:r>
              <a:rPr sz="1000" spc="-70" dirty="0">
                <a:solidFill>
                  <a:srgbClr val="231F20"/>
                </a:solidFill>
                <a:latin typeface="Calibri"/>
                <a:cs typeface="Calibri"/>
              </a:rPr>
              <a:t> </a:t>
            </a:r>
            <a:r>
              <a:rPr sz="1000" spc="4" dirty="0">
                <a:solidFill>
                  <a:srgbClr val="231F20"/>
                </a:solidFill>
                <a:latin typeface="Calibri"/>
                <a:cs typeface="Calibri"/>
              </a:rPr>
              <a:t>rules</a:t>
            </a:r>
            <a:endParaRPr sz="1000">
              <a:solidFill>
                <a:prstClr val="black"/>
              </a:solidFill>
              <a:latin typeface="Calibri"/>
              <a:cs typeface="Calibri"/>
            </a:endParaRPr>
          </a:p>
        </p:txBody>
      </p:sp>
      <p:sp>
        <p:nvSpPr>
          <p:cNvPr id="115" name="object 115"/>
          <p:cNvSpPr txBox="1"/>
          <p:nvPr/>
        </p:nvSpPr>
        <p:spPr>
          <a:xfrm>
            <a:off x="5341552" y="6217398"/>
            <a:ext cx="975996" cy="169893"/>
          </a:xfrm>
          <a:prstGeom prst="rect">
            <a:avLst/>
          </a:prstGeom>
        </p:spPr>
        <p:txBody>
          <a:bodyPr vert="horz" wrap="square" lIns="0" tIns="15850" rIns="0" bIns="0" rtlCol="0">
            <a:spAutoFit/>
          </a:bodyPr>
          <a:lstStyle/>
          <a:p>
            <a:pPr marL="12677">
              <a:spcBef>
                <a:spcPts val="125"/>
              </a:spcBef>
            </a:pPr>
            <a:r>
              <a:rPr sz="1000" spc="4" dirty="0">
                <a:solidFill>
                  <a:srgbClr val="231F20"/>
                </a:solidFill>
                <a:latin typeface="Calibri"/>
                <a:cs typeface="Calibri"/>
              </a:rPr>
              <a:t>Apriori</a:t>
            </a:r>
            <a:r>
              <a:rPr sz="1000" spc="-75" dirty="0">
                <a:solidFill>
                  <a:srgbClr val="231F20"/>
                </a:solidFill>
                <a:latin typeface="Calibri"/>
                <a:cs typeface="Calibri"/>
              </a:rPr>
              <a:t> </a:t>
            </a:r>
            <a:r>
              <a:rPr sz="1000" dirty="0">
                <a:solidFill>
                  <a:srgbClr val="231F20"/>
                </a:solidFill>
                <a:latin typeface="Calibri"/>
                <a:cs typeface="Calibri"/>
              </a:rPr>
              <a:t>algorithm</a:t>
            </a:r>
            <a:endParaRPr sz="1000">
              <a:solidFill>
                <a:prstClr val="black"/>
              </a:solidFill>
              <a:latin typeface="Calibri"/>
              <a:cs typeface="Calibri"/>
            </a:endParaRPr>
          </a:p>
        </p:txBody>
      </p:sp>
      <p:sp>
        <p:nvSpPr>
          <p:cNvPr id="116" name="object 116"/>
          <p:cNvSpPr txBox="1"/>
          <p:nvPr/>
        </p:nvSpPr>
        <p:spPr>
          <a:xfrm>
            <a:off x="5751198" y="6429852"/>
            <a:ext cx="566420" cy="169893"/>
          </a:xfrm>
          <a:prstGeom prst="rect">
            <a:avLst/>
          </a:prstGeom>
        </p:spPr>
        <p:txBody>
          <a:bodyPr vert="horz" wrap="square" lIns="0" tIns="15850" rIns="0" bIns="0" rtlCol="0">
            <a:spAutoFit/>
          </a:bodyPr>
          <a:lstStyle/>
          <a:p>
            <a:pPr marL="12677">
              <a:spcBef>
                <a:spcPts val="125"/>
              </a:spcBef>
            </a:pPr>
            <a:r>
              <a:rPr sz="1000" spc="4" dirty="0">
                <a:solidFill>
                  <a:srgbClr val="231F20"/>
                </a:solidFill>
                <a:latin typeface="Calibri"/>
                <a:cs typeface="Calibri"/>
              </a:rPr>
              <a:t>clu</a:t>
            </a:r>
            <a:r>
              <a:rPr sz="1000" spc="-10" dirty="0">
                <a:solidFill>
                  <a:srgbClr val="231F20"/>
                </a:solidFill>
                <a:latin typeface="Calibri"/>
                <a:cs typeface="Calibri"/>
              </a:rPr>
              <a:t>st</a:t>
            </a:r>
            <a:r>
              <a:rPr sz="1000" spc="4" dirty="0">
                <a:solidFill>
                  <a:srgbClr val="231F20"/>
                </a:solidFill>
                <a:latin typeface="Calibri"/>
                <a:cs typeface="Calibri"/>
              </a:rPr>
              <a:t>ering</a:t>
            </a:r>
            <a:endParaRPr sz="1000">
              <a:solidFill>
                <a:prstClr val="black"/>
              </a:solidFill>
              <a:latin typeface="Calibri"/>
              <a:cs typeface="Calibri"/>
            </a:endParaRPr>
          </a:p>
        </p:txBody>
      </p:sp>
      <p:sp>
        <p:nvSpPr>
          <p:cNvPr id="117" name="object 117"/>
          <p:cNvSpPr txBox="1"/>
          <p:nvPr/>
        </p:nvSpPr>
        <p:spPr>
          <a:xfrm>
            <a:off x="5560995" y="7195289"/>
            <a:ext cx="756287" cy="169893"/>
          </a:xfrm>
          <a:prstGeom prst="rect">
            <a:avLst/>
          </a:prstGeom>
        </p:spPr>
        <p:txBody>
          <a:bodyPr vert="horz" wrap="square" lIns="0" tIns="15850" rIns="0" bIns="0" rtlCol="0">
            <a:spAutoFit/>
          </a:bodyPr>
          <a:lstStyle/>
          <a:p>
            <a:pPr marL="12677">
              <a:spcBef>
                <a:spcPts val="125"/>
              </a:spcBef>
            </a:pPr>
            <a:r>
              <a:rPr sz="1000" dirty="0">
                <a:solidFill>
                  <a:srgbClr val="231F20"/>
                </a:solidFill>
                <a:latin typeface="Calibri"/>
                <a:cs typeface="Calibri"/>
              </a:rPr>
              <a:t>text</a:t>
            </a:r>
            <a:r>
              <a:rPr sz="1000" spc="-70" dirty="0">
                <a:solidFill>
                  <a:srgbClr val="231F20"/>
                </a:solidFill>
                <a:latin typeface="Calibri"/>
                <a:cs typeface="Calibri"/>
              </a:rPr>
              <a:t> </a:t>
            </a:r>
            <a:r>
              <a:rPr sz="1000" dirty="0">
                <a:solidFill>
                  <a:srgbClr val="231F20"/>
                </a:solidFill>
                <a:latin typeface="Calibri"/>
                <a:cs typeface="Calibri"/>
              </a:rPr>
              <a:t>analytics</a:t>
            </a:r>
            <a:endParaRPr sz="1000">
              <a:solidFill>
                <a:prstClr val="black"/>
              </a:solidFill>
              <a:latin typeface="Calibri"/>
              <a:cs typeface="Calibri"/>
            </a:endParaRPr>
          </a:p>
        </p:txBody>
      </p:sp>
      <p:sp>
        <p:nvSpPr>
          <p:cNvPr id="118" name="object 118"/>
          <p:cNvSpPr/>
          <p:nvPr/>
        </p:nvSpPr>
        <p:spPr>
          <a:xfrm>
            <a:off x="4800986" y="8053006"/>
            <a:ext cx="149224" cy="0"/>
          </a:xfrm>
          <a:custGeom>
            <a:avLst/>
            <a:gdLst/>
            <a:ahLst/>
            <a:cxnLst/>
            <a:rect l="l" t="t" r="r" b="b"/>
            <a:pathLst>
              <a:path w="149225">
                <a:moveTo>
                  <a:pt x="0" y="0"/>
                </a:moveTo>
                <a:lnTo>
                  <a:pt x="148869"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19" name="object 119"/>
          <p:cNvSpPr/>
          <p:nvPr/>
        </p:nvSpPr>
        <p:spPr>
          <a:xfrm>
            <a:off x="4801139" y="7840799"/>
            <a:ext cx="149224" cy="0"/>
          </a:xfrm>
          <a:custGeom>
            <a:avLst/>
            <a:gdLst/>
            <a:ahLst/>
            <a:cxnLst/>
            <a:rect l="l" t="t" r="r" b="b"/>
            <a:pathLst>
              <a:path w="149225">
                <a:moveTo>
                  <a:pt x="0" y="0"/>
                </a:moveTo>
                <a:lnTo>
                  <a:pt x="148717"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0" name="object 120"/>
          <p:cNvSpPr/>
          <p:nvPr/>
        </p:nvSpPr>
        <p:spPr>
          <a:xfrm>
            <a:off x="4802358" y="8265214"/>
            <a:ext cx="145415" cy="0"/>
          </a:xfrm>
          <a:custGeom>
            <a:avLst/>
            <a:gdLst/>
            <a:ahLst/>
            <a:cxnLst/>
            <a:rect l="l" t="t" r="r" b="b"/>
            <a:pathLst>
              <a:path w="145414">
                <a:moveTo>
                  <a:pt x="0" y="0"/>
                </a:moveTo>
                <a:lnTo>
                  <a:pt x="14508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1" name="object 121"/>
          <p:cNvSpPr/>
          <p:nvPr/>
        </p:nvSpPr>
        <p:spPr>
          <a:xfrm>
            <a:off x="4798164" y="7416388"/>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2" name="object 122"/>
          <p:cNvSpPr/>
          <p:nvPr/>
        </p:nvSpPr>
        <p:spPr>
          <a:xfrm>
            <a:off x="4798168" y="7628594"/>
            <a:ext cx="151767" cy="0"/>
          </a:xfrm>
          <a:custGeom>
            <a:avLst/>
            <a:gdLst/>
            <a:ahLst/>
            <a:cxnLst/>
            <a:rect l="l" t="t" r="r" b="b"/>
            <a:pathLst>
              <a:path w="151764">
                <a:moveTo>
                  <a:pt x="0" y="0"/>
                </a:moveTo>
                <a:lnTo>
                  <a:pt x="151688"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3" name="object 123"/>
          <p:cNvSpPr/>
          <p:nvPr/>
        </p:nvSpPr>
        <p:spPr>
          <a:xfrm>
            <a:off x="3095600" y="8383832"/>
            <a:ext cx="155576" cy="0"/>
          </a:xfrm>
          <a:custGeom>
            <a:avLst/>
            <a:gdLst/>
            <a:ahLst/>
            <a:cxnLst/>
            <a:rect l="l" t="t" r="r" b="b"/>
            <a:pathLst>
              <a:path w="155575">
                <a:moveTo>
                  <a:pt x="155448"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4" name="object 124"/>
          <p:cNvSpPr/>
          <p:nvPr/>
        </p:nvSpPr>
        <p:spPr>
          <a:xfrm>
            <a:off x="3095447" y="8164376"/>
            <a:ext cx="156210" cy="0"/>
          </a:xfrm>
          <a:custGeom>
            <a:avLst/>
            <a:gdLst/>
            <a:ahLst/>
            <a:cxnLst/>
            <a:rect l="l" t="t" r="r" b="b"/>
            <a:pathLst>
              <a:path w="156210">
                <a:moveTo>
                  <a:pt x="155600"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5" name="object 125"/>
          <p:cNvSpPr/>
          <p:nvPr/>
        </p:nvSpPr>
        <p:spPr>
          <a:xfrm>
            <a:off x="3248686" y="8274106"/>
            <a:ext cx="278129" cy="0"/>
          </a:xfrm>
          <a:custGeom>
            <a:avLst/>
            <a:gdLst/>
            <a:ahLst/>
            <a:cxnLst/>
            <a:rect l="l" t="t" r="r" b="b"/>
            <a:pathLst>
              <a:path w="278129">
                <a:moveTo>
                  <a:pt x="278091"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6" name="object 126"/>
          <p:cNvSpPr/>
          <p:nvPr/>
        </p:nvSpPr>
        <p:spPr>
          <a:xfrm>
            <a:off x="3248632" y="8163746"/>
            <a:ext cx="0" cy="441959"/>
          </a:xfrm>
          <a:custGeom>
            <a:avLst/>
            <a:gdLst/>
            <a:ahLst/>
            <a:cxnLst/>
            <a:rect l="l" t="t" r="r" b="b"/>
            <a:pathLst>
              <a:path h="441959">
                <a:moveTo>
                  <a:pt x="0" y="44196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7" name="object 127"/>
          <p:cNvSpPr txBox="1"/>
          <p:nvPr/>
        </p:nvSpPr>
        <p:spPr>
          <a:xfrm>
            <a:off x="2347695" y="8021321"/>
            <a:ext cx="662305" cy="627482"/>
          </a:xfrm>
          <a:prstGeom prst="rect">
            <a:avLst/>
          </a:prstGeom>
        </p:spPr>
        <p:txBody>
          <a:bodyPr vert="horz" wrap="square" lIns="0" tIns="12042" rIns="0" bIns="0" rtlCol="0">
            <a:spAutoFit/>
          </a:bodyPr>
          <a:lstStyle/>
          <a:p>
            <a:pPr marL="81141" marR="5080" indent="-69096">
              <a:lnSpc>
                <a:spcPct val="132800"/>
              </a:lnSpc>
              <a:spcBef>
                <a:spcPts val="93"/>
              </a:spcBef>
            </a:pPr>
            <a:r>
              <a:rPr sz="1000" spc="-10" dirty="0">
                <a:solidFill>
                  <a:srgbClr val="231F20"/>
                </a:solidFill>
                <a:latin typeface="Calibri"/>
                <a:cs typeface="Calibri"/>
              </a:rPr>
              <a:t>t</a:t>
            </a:r>
            <a:r>
              <a:rPr sz="1000" dirty="0">
                <a:solidFill>
                  <a:srgbClr val="231F20"/>
                </a:solidFill>
                <a:latin typeface="Calibri"/>
                <a:cs typeface="Calibri"/>
              </a:rPr>
              <a:t>o</a:t>
            </a:r>
            <a:r>
              <a:rPr sz="1000" spc="-30" dirty="0">
                <a:solidFill>
                  <a:srgbClr val="231F20"/>
                </a:solidFill>
                <a:latin typeface="Calibri"/>
                <a:cs typeface="Calibri"/>
              </a:rPr>
              <a:t>k</a:t>
            </a:r>
            <a:r>
              <a:rPr sz="1000" spc="4" dirty="0">
                <a:solidFill>
                  <a:srgbClr val="231F20"/>
                </a:solidFill>
                <a:latin typeface="Calibri"/>
                <a:cs typeface="Calibri"/>
              </a:rPr>
              <a:t>en/</a:t>
            </a:r>
            <a:r>
              <a:rPr sz="1000" spc="-10" dirty="0">
                <a:solidFill>
                  <a:srgbClr val="231F20"/>
                </a:solidFill>
                <a:latin typeface="Calibri"/>
                <a:cs typeface="Calibri"/>
              </a:rPr>
              <a:t>t</a:t>
            </a:r>
            <a:r>
              <a:rPr sz="1000" spc="4" dirty="0">
                <a:solidFill>
                  <a:srgbClr val="231F20"/>
                </a:solidFill>
                <a:latin typeface="Calibri"/>
                <a:cs typeface="Calibri"/>
              </a:rPr>
              <a:t>erm  </a:t>
            </a:r>
            <a:r>
              <a:rPr sz="1000" dirty="0">
                <a:solidFill>
                  <a:srgbClr val="231F20"/>
                </a:solidFill>
                <a:latin typeface="Calibri"/>
                <a:cs typeface="Calibri"/>
              </a:rPr>
              <a:t>document</a:t>
            </a:r>
            <a:endParaRPr sz="1000">
              <a:solidFill>
                <a:prstClr val="black"/>
              </a:solidFill>
              <a:latin typeface="Calibri"/>
              <a:cs typeface="Calibri"/>
            </a:endParaRPr>
          </a:p>
          <a:p>
            <a:pPr marL="274473">
              <a:spcBef>
                <a:spcPts val="411"/>
              </a:spcBef>
            </a:pPr>
            <a:r>
              <a:rPr sz="1000" dirty="0">
                <a:solidFill>
                  <a:srgbClr val="231F20"/>
                </a:solidFill>
                <a:latin typeface="Calibri"/>
                <a:cs typeface="Calibri"/>
              </a:rPr>
              <a:t>corpus</a:t>
            </a:r>
            <a:endParaRPr sz="1000">
              <a:solidFill>
                <a:prstClr val="black"/>
              </a:solidFill>
              <a:latin typeface="Calibri"/>
              <a:cs typeface="Calibri"/>
            </a:endParaRPr>
          </a:p>
        </p:txBody>
      </p:sp>
      <p:sp>
        <p:nvSpPr>
          <p:cNvPr id="128" name="object 128"/>
          <p:cNvSpPr/>
          <p:nvPr/>
        </p:nvSpPr>
        <p:spPr>
          <a:xfrm>
            <a:off x="3095600" y="8603288"/>
            <a:ext cx="155576" cy="0"/>
          </a:xfrm>
          <a:custGeom>
            <a:avLst/>
            <a:gdLst/>
            <a:ahLst/>
            <a:cxnLst/>
            <a:rect l="l" t="t" r="r" b="b"/>
            <a:pathLst>
              <a:path w="155575">
                <a:moveTo>
                  <a:pt x="155448"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29" name="object 129"/>
          <p:cNvSpPr/>
          <p:nvPr/>
        </p:nvSpPr>
        <p:spPr>
          <a:xfrm>
            <a:off x="10349620" y="4278671"/>
            <a:ext cx="921385" cy="337185"/>
          </a:xfrm>
          <a:custGeom>
            <a:avLst/>
            <a:gdLst/>
            <a:ahLst/>
            <a:cxnLst/>
            <a:rect l="l" t="t" r="r" b="b"/>
            <a:pathLst>
              <a:path w="921384" h="337185">
                <a:moveTo>
                  <a:pt x="886790" y="0"/>
                </a:moveTo>
                <a:lnTo>
                  <a:pt x="34302" y="0"/>
                </a:lnTo>
                <a:lnTo>
                  <a:pt x="14471" y="535"/>
                </a:lnTo>
                <a:lnTo>
                  <a:pt x="4287" y="4287"/>
                </a:lnTo>
                <a:lnTo>
                  <a:pt x="535" y="14471"/>
                </a:lnTo>
                <a:lnTo>
                  <a:pt x="0" y="34302"/>
                </a:lnTo>
                <a:lnTo>
                  <a:pt x="0" y="302717"/>
                </a:lnTo>
                <a:lnTo>
                  <a:pt x="535" y="322548"/>
                </a:lnTo>
                <a:lnTo>
                  <a:pt x="4287" y="332732"/>
                </a:lnTo>
                <a:lnTo>
                  <a:pt x="14471" y="336483"/>
                </a:lnTo>
                <a:lnTo>
                  <a:pt x="34302" y="337019"/>
                </a:lnTo>
                <a:lnTo>
                  <a:pt x="886790" y="337019"/>
                </a:lnTo>
                <a:lnTo>
                  <a:pt x="906614" y="336483"/>
                </a:lnTo>
                <a:lnTo>
                  <a:pt x="916793" y="332732"/>
                </a:lnTo>
                <a:lnTo>
                  <a:pt x="920544" y="322548"/>
                </a:lnTo>
                <a:lnTo>
                  <a:pt x="921080" y="302717"/>
                </a:lnTo>
                <a:lnTo>
                  <a:pt x="921080" y="34302"/>
                </a:lnTo>
                <a:lnTo>
                  <a:pt x="920544" y="14471"/>
                </a:lnTo>
                <a:lnTo>
                  <a:pt x="916793" y="4287"/>
                </a:lnTo>
                <a:lnTo>
                  <a:pt x="906614" y="535"/>
                </a:lnTo>
                <a:lnTo>
                  <a:pt x="886790"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130" name="object 130"/>
          <p:cNvSpPr/>
          <p:nvPr/>
        </p:nvSpPr>
        <p:spPr>
          <a:xfrm>
            <a:off x="10362320" y="4278671"/>
            <a:ext cx="856615" cy="337185"/>
          </a:xfrm>
          <a:custGeom>
            <a:avLst/>
            <a:gdLst/>
            <a:ahLst/>
            <a:cxnLst/>
            <a:rect l="l" t="t" r="r" b="b"/>
            <a:pathLst>
              <a:path w="856615" h="337185">
                <a:moveTo>
                  <a:pt x="821690" y="0"/>
                </a:moveTo>
                <a:lnTo>
                  <a:pt x="34302" y="0"/>
                </a:lnTo>
                <a:lnTo>
                  <a:pt x="14471" y="535"/>
                </a:lnTo>
                <a:lnTo>
                  <a:pt x="4287" y="4287"/>
                </a:lnTo>
                <a:lnTo>
                  <a:pt x="535" y="14471"/>
                </a:lnTo>
                <a:lnTo>
                  <a:pt x="0" y="34302"/>
                </a:lnTo>
                <a:lnTo>
                  <a:pt x="0" y="302717"/>
                </a:lnTo>
                <a:lnTo>
                  <a:pt x="535" y="322548"/>
                </a:lnTo>
                <a:lnTo>
                  <a:pt x="4287" y="332732"/>
                </a:lnTo>
                <a:lnTo>
                  <a:pt x="14471" y="336483"/>
                </a:lnTo>
                <a:lnTo>
                  <a:pt x="34302" y="337019"/>
                </a:lnTo>
                <a:lnTo>
                  <a:pt x="821690" y="337019"/>
                </a:lnTo>
                <a:lnTo>
                  <a:pt x="841521" y="336483"/>
                </a:lnTo>
                <a:lnTo>
                  <a:pt x="851704" y="332732"/>
                </a:lnTo>
                <a:lnTo>
                  <a:pt x="855456" y="322548"/>
                </a:lnTo>
                <a:lnTo>
                  <a:pt x="855992" y="302717"/>
                </a:lnTo>
                <a:lnTo>
                  <a:pt x="855992" y="34302"/>
                </a:lnTo>
                <a:lnTo>
                  <a:pt x="855456" y="14471"/>
                </a:lnTo>
                <a:lnTo>
                  <a:pt x="851704" y="4287"/>
                </a:lnTo>
                <a:lnTo>
                  <a:pt x="841521" y="535"/>
                </a:lnTo>
                <a:lnTo>
                  <a:pt x="821690"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131" name="object 131"/>
          <p:cNvSpPr txBox="1"/>
          <p:nvPr/>
        </p:nvSpPr>
        <p:spPr>
          <a:xfrm>
            <a:off x="10490694" y="4310568"/>
            <a:ext cx="662941"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Modeling</a:t>
            </a:r>
            <a:endParaRPr sz="1300">
              <a:solidFill>
                <a:prstClr val="black"/>
              </a:solidFill>
              <a:latin typeface="Calibri"/>
              <a:cs typeface="Calibri"/>
            </a:endParaRPr>
          </a:p>
        </p:txBody>
      </p:sp>
      <p:sp>
        <p:nvSpPr>
          <p:cNvPr id="132" name="object 132"/>
          <p:cNvSpPr/>
          <p:nvPr/>
        </p:nvSpPr>
        <p:spPr>
          <a:xfrm>
            <a:off x="10708130" y="4615639"/>
            <a:ext cx="0" cy="1219200"/>
          </a:xfrm>
          <a:custGeom>
            <a:avLst/>
            <a:gdLst/>
            <a:ahLst/>
            <a:cxnLst/>
            <a:rect l="l" t="t" r="r" b="b"/>
            <a:pathLst>
              <a:path h="1219200">
                <a:moveTo>
                  <a:pt x="0" y="0"/>
                </a:moveTo>
                <a:lnTo>
                  <a:pt x="0" y="1218907"/>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3" name="object 133"/>
          <p:cNvSpPr/>
          <p:nvPr/>
        </p:nvSpPr>
        <p:spPr>
          <a:xfrm>
            <a:off x="10707619" y="5624761"/>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4" name="object 134"/>
          <p:cNvSpPr/>
          <p:nvPr/>
        </p:nvSpPr>
        <p:spPr>
          <a:xfrm>
            <a:off x="10707619" y="5836968"/>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5" name="object 135"/>
          <p:cNvSpPr/>
          <p:nvPr/>
        </p:nvSpPr>
        <p:spPr>
          <a:xfrm>
            <a:off x="10707772" y="5412554"/>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6" name="object 136"/>
          <p:cNvSpPr/>
          <p:nvPr/>
        </p:nvSpPr>
        <p:spPr>
          <a:xfrm>
            <a:off x="10708997" y="5200348"/>
            <a:ext cx="150493" cy="0"/>
          </a:xfrm>
          <a:custGeom>
            <a:avLst/>
            <a:gdLst/>
            <a:ahLst/>
            <a:cxnLst/>
            <a:rect l="l" t="t" r="r" b="b"/>
            <a:pathLst>
              <a:path w="150495">
                <a:moveTo>
                  <a:pt x="0" y="0"/>
                </a:moveTo>
                <a:lnTo>
                  <a:pt x="150444"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7" name="object 137"/>
          <p:cNvSpPr/>
          <p:nvPr/>
        </p:nvSpPr>
        <p:spPr>
          <a:xfrm>
            <a:off x="10704797" y="4988142"/>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8" name="object 138"/>
          <p:cNvSpPr/>
          <p:nvPr/>
        </p:nvSpPr>
        <p:spPr>
          <a:xfrm>
            <a:off x="10704797" y="5200348"/>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39" name="object 139"/>
          <p:cNvSpPr txBox="1"/>
          <p:nvPr/>
        </p:nvSpPr>
        <p:spPr>
          <a:xfrm>
            <a:off x="10960478" y="4815656"/>
            <a:ext cx="1128395" cy="1036209"/>
          </a:xfrm>
          <a:prstGeom prst="rect">
            <a:avLst/>
          </a:prstGeom>
        </p:spPr>
        <p:txBody>
          <a:bodyPr vert="horz" wrap="square" lIns="0" tIns="12042" rIns="0" bIns="0" rtlCol="0">
            <a:spAutoFit/>
          </a:bodyPr>
          <a:lstStyle/>
          <a:p>
            <a:pPr marL="12677" marR="5080">
              <a:lnSpc>
                <a:spcPct val="132800"/>
              </a:lnSpc>
              <a:spcBef>
                <a:spcPts val="93"/>
              </a:spcBef>
            </a:pPr>
            <a:r>
              <a:rPr sz="1000" dirty="0">
                <a:solidFill>
                  <a:srgbClr val="231F20"/>
                </a:solidFill>
                <a:latin typeface="Calibri"/>
                <a:cs typeface="Calibri"/>
              </a:rPr>
              <a:t>predictive</a:t>
            </a:r>
            <a:r>
              <a:rPr sz="1000" spc="-60" dirty="0">
                <a:solidFill>
                  <a:srgbClr val="231F20"/>
                </a:solidFill>
                <a:latin typeface="Calibri"/>
                <a:cs typeface="Calibri"/>
              </a:rPr>
              <a:t> </a:t>
            </a:r>
            <a:r>
              <a:rPr sz="1000" spc="4" dirty="0">
                <a:solidFill>
                  <a:srgbClr val="231F20"/>
                </a:solidFill>
                <a:latin typeface="Calibri"/>
                <a:cs typeface="Calibri"/>
              </a:rPr>
              <a:t>modeling  </a:t>
            </a:r>
            <a:r>
              <a:rPr sz="1000" dirty="0">
                <a:solidFill>
                  <a:srgbClr val="231F20"/>
                </a:solidFill>
                <a:latin typeface="Calibri"/>
                <a:cs typeface="Calibri"/>
              </a:rPr>
              <a:t>feature vector  instance/example  target</a:t>
            </a:r>
            <a:endParaRPr sz="1000">
              <a:solidFill>
                <a:prstClr val="black"/>
              </a:solidFill>
              <a:latin typeface="Calibri"/>
              <a:cs typeface="Calibri"/>
            </a:endParaRPr>
          </a:p>
          <a:p>
            <a:pPr marL="12677">
              <a:spcBef>
                <a:spcPts val="411"/>
              </a:spcBef>
            </a:pPr>
            <a:r>
              <a:rPr sz="1000" dirty="0">
                <a:solidFill>
                  <a:srgbClr val="231F20"/>
                </a:solidFill>
                <a:latin typeface="Calibri"/>
                <a:cs typeface="Calibri"/>
              </a:rPr>
              <a:t>concept</a:t>
            </a:r>
            <a:endParaRPr sz="1000">
              <a:solidFill>
                <a:prstClr val="black"/>
              </a:solidFill>
              <a:latin typeface="Calibri"/>
              <a:cs typeface="Calibri"/>
            </a:endParaRPr>
          </a:p>
        </p:txBody>
      </p:sp>
      <p:sp>
        <p:nvSpPr>
          <p:cNvPr id="140" name="object 140"/>
          <p:cNvSpPr/>
          <p:nvPr/>
        </p:nvSpPr>
        <p:spPr>
          <a:xfrm>
            <a:off x="11270703" y="4454229"/>
            <a:ext cx="337187" cy="0"/>
          </a:xfrm>
          <a:custGeom>
            <a:avLst/>
            <a:gdLst/>
            <a:ahLst/>
            <a:cxnLst/>
            <a:rect l="l" t="t" r="r" b="b"/>
            <a:pathLst>
              <a:path w="337184">
                <a:moveTo>
                  <a:pt x="0" y="0"/>
                </a:moveTo>
                <a:lnTo>
                  <a:pt x="337019"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41" name="object 141"/>
          <p:cNvSpPr/>
          <p:nvPr/>
        </p:nvSpPr>
        <p:spPr>
          <a:xfrm>
            <a:off x="11604729" y="4346921"/>
            <a:ext cx="0" cy="217804"/>
          </a:xfrm>
          <a:custGeom>
            <a:avLst/>
            <a:gdLst/>
            <a:ahLst/>
            <a:cxnLst/>
            <a:rect l="l" t="t" r="r" b="b"/>
            <a:pathLst>
              <a:path h="217804">
                <a:moveTo>
                  <a:pt x="0" y="0"/>
                </a:moveTo>
                <a:lnTo>
                  <a:pt x="0" y="217678"/>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42" name="object 142"/>
          <p:cNvSpPr/>
          <p:nvPr/>
        </p:nvSpPr>
        <p:spPr>
          <a:xfrm>
            <a:off x="11604216" y="4344500"/>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43" name="object 143"/>
          <p:cNvSpPr/>
          <p:nvPr/>
        </p:nvSpPr>
        <p:spPr>
          <a:xfrm>
            <a:off x="11604369" y="4563957"/>
            <a:ext cx="153672" cy="0"/>
          </a:xfrm>
          <a:custGeom>
            <a:avLst/>
            <a:gdLst/>
            <a:ahLst/>
            <a:cxnLst/>
            <a:rect l="l" t="t" r="r" b="b"/>
            <a:pathLst>
              <a:path w="153670">
                <a:moveTo>
                  <a:pt x="0" y="0"/>
                </a:moveTo>
                <a:lnTo>
                  <a:pt x="153543"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44" name="object 144"/>
          <p:cNvSpPr txBox="1"/>
          <p:nvPr/>
        </p:nvSpPr>
        <p:spPr>
          <a:xfrm>
            <a:off x="11853677" y="4196029"/>
            <a:ext cx="1605914" cy="412474"/>
          </a:xfrm>
          <a:prstGeom prst="rect">
            <a:avLst/>
          </a:prstGeom>
        </p:spPr>
        <p:txBody>
          <a:bodyPr vert="horz" wrap="square" lIns="0" tIns="12042" rIns="0" bIns="0" rtlCol="0">
            <a:spAutoFit/>
          </a:bodyPr>
          <a:lstStyle/>
          <a:p>
            <a:pPr marL="12677" marR="5080">
              <a:lnSpc>
                <a:spcPct val="132800"/>
              </a:lnSpc>
              <a:spcBef>
                <a:spcPts val="93"/>
              </a:spcBef>
            </a:pPr>
            <a:r>
              <a:rPr sz="1000" spc="4" dirty="0">
                <a:solidFill>
                  <a:srgbClr val="231F20"/>
                </a:solidFill>
                <a:latin typeface="Calibri"/>
                <a:cs typeface="Calibri"/>
              </a:rPr>
              <a:t>machine </a:t>
            </a:r>
            <a:r>
              <a:rPr sz="1000" dirty="0">
                <a:solidFill>
                  <a:srgbClr val="231F20"/>
                </a:solidFill>
                <a:latin typeface="Calibri"/>
                <a:cs typeface="Calibri"/>
              </a:rPr>
              <a:t>learning algorithms  statistical</a:t>
            </a:r>
            <a:r>
              <a:rPr sz="1000" spc="-93" dirty="0">
                <a:solidFill>
                  <a:srgbClr val="231F20"/>
                </a:solidFill>
                <a:latin typeface="Calibri"/>
                <a:cs typeface="Calibri"/>
              </a:rPr>
              <a:t> </a:t>
            </a:r>
            <a:r>
              <a:rPr sz="1000" spc="4" dirty="0">
                <a:solidFill>
                  <a:srgbClr val="231F20"/>
                </a:solidFill>
                <a:latin typeface="Calibri"/>
                <a:cs typeface="Calibri"/>
              </a:rPr>
              <a:t>models</a:t>
            </a:r>
            <a:endParaRPr sz="1000">
              <a:solidFill>
                <a:prstClr val="black"/>
              </a:solidFill>
              <a:latin typeface="Calibri"/>
              <a:cs typeface="Calibri"/>
            </a:endParaRPr>
          </a:p>
        </p:txBody>
      </p:sp>
      <p:sp>
        <p:nvSpPr>
          <p:cNvPr id="145" name="object 145"/>
          <p:cNvSpPr/>
          <p:nvPr/>
        </p:nvSpPr>
        <p:spPr>
          <a:xfrm>
            <a:off x="3261837" y="1149614"/>
            <a:ext cx="156210" cy="0"/>
          </a:xfrm>
          <a:custGeom>
            <a:avLst/>
            <a:gdLst/>
            <a:ahLst/>
            <a:cxnLst/>
            <a:rect l="l" t="t" r="r" b="b"/>
            <a:pathLst>
              <a:path w="156210">
                <a:moveTo>
                  <a:pt x="155727"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46" name="object 146"/>
          <p:cNvSpPr/>
          <p:nvPr/>
        </p:nvSpPr>
        <p:spPr>
          <a:xfrm>
            <a:off x="3416827" y="835867"/>
            <a:ext cx="332739" cy="0"/>
          </a:xfrm>
          <a:custGeom>
            <a:avLst/>
            <a:gdLst/>
            <a:ahLst/>
            <a:cxnLst/>
            <a:rect l="l" t="t" r="r" b="b"/>
            <a:pathLst>
              <a:path w="332739">
                <a:moveTo>
                  <a:pt x="332739"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47" name="object 147"/>
          <p:cNvSpPr/>
          <p:nvPr/>
        </p:nvSpPr>
        <p:spPr>
          <a:xfrm>
            <a:off x="3416800" y="1594371"/>
            <a:ext cx="689610" cy="0"/>
          </a:xfrm>
          <a:custGeom>
            <a:avLst/>
            <a:gdLst/>
            <a:ahLst/>
            <a:cxnLst/>
            <a:rect l="l" t="t" r="r" b="b"/>
            <a:pathLst>
              <a:path w="689610">
                <a:moveTo>
                  <a:pt x="689330"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48" name="object 148"/>
          <p:cNvSpPr/>
          <p:nvPr/>
        </p:nvSpPr>
        <p:spPr>
          <a:xfrm>
            <a:off x="5476712" y="1205242"/>
            <a:ext cx="713107" cy="0"/>
          </a:xfrm>
          <a:custGeom>
            <a:avLst/>
            <a:gdLst/>
            <a:ahLst/>
            <a:cxnLst/>
            <a:rect l="l" t="t" r="r" b="b"/>
            <a:pathLst>
              <a:path w="713104">
                <a:moveTo>
                  <a:pt x="712533"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49" name="object 149"/>
          <p:cNvSpPr/>
          <p:nvPr/>
        </p:nvSpPr>
        <p:spPr>
          <a:xfrm>
            <a:off x="3415145" y="515235"/>
            <a:ext cx="0" cy="635002"/>
          </a:xfrm>
          <a:custGeom>
            <a:avLst/>
            <a:gdLst/>
            <a:ahLst/>
            <a:cxnLst/>
            <a:rect l="l" t="t" r="r" b="b"/>
            <a:pathLst>
              <a:path h="635000">
                <a:moveTo>
                  <a:pt x="0" y="634746"/>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0" name="object 150"/>
          <p:cNvSpPr/>
          <p:nvPr/>
        </p:nvSpPr>
        <p:spPr>
          <a:xfrm>
            <a:off x="3416794" y="1482232"/>
            <a:ext cx="0" cy="224790"/>
          </a:xfrm>
          <a:custGeom>
            <a:avLst/>
            <a:gdLst/>
            <a:ahLst/>
            <a:cxnLst/>
            <a:rect l="l" t="t" r="r" b="b"/>
            <a:pathLst>
              <a:path h="224789">
                <a:moveTo>
                  <a:pt x="0" y="224281"/>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1" name="object 151"/>
          <p:cNvSpPr/>
          <p:nvPr/>
        </p:nvSpPr>
        <p:spPr>
          <a:xfrm>
            <a:off x="5479658" y="827165"/>
            <a:ext cx="0" cy="761366"/>
          </a:xfrm>
          <a:custGeom>
            <a:avLst/>
            <a:gdLst/>
            <a:ahLst/>
            <a:cxnLst/>
            <a:rect l="l" t="t" r="r" b="b"/>
            <a:pathLst>
              <a:path h="761365">
                <a:moveTo>
                  <a:pt x="0" y="760983"/>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2" name="object 152"/>
          <p:cNvSpPr/>
          <p:nvPr/>
        </p:nvSpPr>
        <p:spPr>
          <a:xfrm>
            <a:off x="3262120" y="940239"/>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3" name="object 153"/>
          <p:cNvSpPr/>
          <p:nvPr/>
        </p:nvSpPr>
        <p:spPr>
          <a:xfrm>
            <a:off x="3263764" y="1704101"/>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4" name="object 154"/>
          <p:cNvSpPr/>
          <p:nvPr/>
        </p:nvSpPr>
        <p:spPr>
          <a:xfrm>
            <a:off x="5326629" y="1590560"/>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5" name="object 155"/>
          <p:cNvSpPr/>
          <p:nvPr/>
        </p:nvSpPr>
        <p:spPr>
          <a:xfrm>
            <a:off x="3261967" y="515828"/>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6" name="object 156"/>
          <p:cNvSpPr/>
          <p:nvPr/>
        </p:nvSpPr>
        <p:spPr>
          <a:xfrm>
            <a:off x="3263616" y="1484644"/>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7" name="object 157"/>
          <p:cNvSpPr/>
          <p:nvPr/>
        </p:nvSpPr>
        <p:spPr>
          <a:xfrm>
            <a:off x="5326476" y="825004"/>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8" name="object 158"/>
          <p:cNvSpPr/>
          <p:nvPr/>
        </p:nvSpPr>
        <p:spPr>
          <a:xfrm>
            <a:off x="3263852" y="728030"/>
            <a:ext cx="150493" cy="0"/>
          </a:xfrm>
          <a:custGeom>
            <a:avLst/>
            <a:gdLst/>
            <a:ahLst/>
            <a:cxnLst/>
            <a:rect l="l" t="t" r="r" b="b"/>
            <a:pathLst>
              <a:path w="150495">
                <a:moveTo>
                  <a:pt x="150444"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59" name="object 159"/>
          <p:cNvSpPr/>
          <p:nvPr/>
        </p:nvSpPr>
        <p:spPr>
          <a:xfrm>
            <a:off x="3260746" y="728030"/>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60" name="object 160"/>
          <p:cNvSpPr txBox="1"/>
          <p:nvPr/>
        </p:nvSpPr>
        <p:spPr>
          <a:xfrm>
            <a:off x="1890402" y="349357"/>
            <a:ext cx="1297306" cy="821202"/>
          </a:xfrm>
          <a:prstGeom prst="rect">
            <a:avLst/>
          </a:prstGeom>
        </p:spPr>
        <p:txBody>
          <a:bodyPr vert="horz" wrap="square" lIns="0" tIns="12042" rIns="0" bIns="0" rtlCol="0">
            <a:spAutoFit/>
          </a:bodyPr>
          <a:lstStyle/>
          <a:p>
            <a:pPr marL="12677" marR="5080" indent="303001" algn="r">
              <a:lnSpc>
                <a:spcPct val="132800"/>
              </a:lnSpc>
              <a:spcBef>
                <a:spcPts val="93"/>
              </a:spcBef>
            </a:pPr>
            <a:r>
              <a:rPr sz="1000" dirty="0">
                <a:solidFill>
                  <a:srgbClr val="231F20"/>
                </a:solidFill>
                <a:latin typeface="Calibri"/>
                <a:cs typeface="Calibri"/>
              </a:rPr>
              <a:t>forward</a:t>
            </a:r>
            <a:r>
              <a:rPr sz="1000" spc="-30" dirty="0">
                <a:solidFill>
                  <a:srgbClr val="231F20"/>
                </a:solidFill>
                <a:latin typeface="Calibri"/>
                <a:cs typeface="Calibri"/>
              </a:rPr>
              <a:t> </a:t>
            </a:r>
            <a:r>
              <a:rPr sz="1000" dirty="0">
                <a:solidFill>
                  <a:srgbClr val="231F20"/>
                </a:solidFill>
                <a:latin typeface="Calibri"/>
                <a:cs typeface="Calibri"/>
              </a:rPr>
              <a:t>selection  backward</a:t>
            </a:r>
            <a:r>
              <a:rPr sz="1000" spc="-40" dirty="0">
                <a:solidFill>
                  <a:srgbClr val="231F20"/>
                </a:solidFill>
                <a:latin typeface="Calibri"/>
                <a:cs typeface="Calibri"/>
              </a:rPr>
              <a:t> </a:t>
            </a:r>
            <a:r>
              <a:rPr sz="1000" dirty="0">
                <a:solidFill>
                  <a:srgbClr val="231F20"/>
                </a:solidFill>
                <a:latin typeface="Calibri"/>
                <a:cs typeface="Calibri"/>
              </a:rPr>
              <a:t>elimination </a:t>
            </a:r>
            <a:r>
              <a:rPr sz="1000" spc="-4" dirty="0">
                <a:solidFill>
                  <a:srgbClr val="231F20"/>
                </a:solidFill>
                <a:latin typeface="Calibri"/>
                <a:cs typeface="Calibri"/>
              </a:rPr>
              <a:t> </a:t>
            </a:r>
            <a:r>
              <a:rPr sz="1000" dirty="0">
                <a:solidFill>
                  <a:srgbClr val="231F20"/>
                </a:solidFill>
                <a:latin typeface="Calibri"/>
                <a:cs typeface="Calibri"/>
              </a:rPr>
              <a:t>decision</a:t>
            </a:r>
            <a:r>
              <a:rPr sz="1000" spc="-22" dirty="0">
                <a:solidFill>
                  <a:srgbClr val="231F20"/>
                </a:solidFill>
                <a:latin typeface="Calibri"/>
                <a:cs typeface="Calibri"/>
              </a:rPr>
              <a:t> </a:t>
            </a:r>
            <a:r>
              <a:rPr sz="1000" dirty="0">
                <a:solidFill>
                  <a:srgbClr val="231F20"/>
                </a:solidFill>
                <a:latin typeface="Calibri"/>
                <a:cs typeface="Calibri"/>
              </a:rPr>
              <a:t>tree</a:t>
            </a:r>
            <a:r>
              <a:rPr sz="1000" spc="-22" dirty="0">
                <a:solidFill>
                  <a:srgbClr val="231F20"/>
                </a:solidFill>
                <a:latin typeface="Calibri"/>
                <a:cs typeface="Calibri"/>
              </a:rPr>
              <a:t> </a:t>
            </a:r>
            <a:r>
              <a:rPr sz="1000" dirty="0">
                <a:solidFill>
                  <a:srgbClr val="231F20"/>
                </a:solidFill>
                <a:latin typeface="Calibri"/>
                <a:cs typeface="Calibri"/>
              </a:rPr>
              <a:t>induction  feature</a:t>
            </a:r>
            <a:r>
              <a:rPr sz="1000" spc="-75" dirty="0">
                <a:solidFill>
                  <a:srgbClr val="231F20"/>
                </a:solidFill>
                <a:latin typeface="Calibri"/>
                <a:cs typeface="Calibri"/>
              </a:rPr>
              <a:t> </a:t>
            </a:r>
            <a:r>
              <a:rPr sz="1000" dirty="0">
                <a:solidFill>
                  <a:srgbClr val="231F20"/>
                </a:solidFill>
                <a:latin typeface="Calibri"/>
                <a:cs typeface="Calibri"/>
              </a:rPr>
              <a:t>extraction</a:t>
            </a:r>
            <a:endParaRPr sz="1000">
              <a:solidFill>
                <a:prstClr val="black"/>
              </a:solidFill>
              <a:latin typeface="Calibri"/>
              <a:cs typeface="Calibri"/>
            </a:endParaRPr>
          </a:p>
        </p:txBody>
      </p:sp>
      <p:sp>
        <p:nvSpPr>
          <p:cNvPr id="161" name="object 161"/>
          <p:cNvSpPr txBox="1"/>
          <p:nvPr/>
        </p:nvSpPr>
        <p:spPr>
          <a:xfrm>
            <a:off x="2609105" y="1336382"/>
            <a:ext cx="566420" cy="425131"/>
          </a:xfrm>
          <a:prstGeom prst="rect">
            <a:avLst/>
          </a:prstGeom>
        </p:spPr>
        <p:txBody>
          <a:bodyPr vert="horz" wrap="square" lIns="0" tIns="64022" rIns="0" bIns="0" rtlCol="0">
            <a:spAutoFit/>
          </a:bodyPr>
          <a:lstStyle/>
          <a:p>
            <a:pPr marL="124883" algn="ctr">
              <a:spcBef>
                <a:spcPts val="505"/>
              </a:spcBef>
            </a:pPr>
            <a:r>
              <a:rPr sz="1000" dirty="0">
                <a:solidFill>
                  <a:srgbClr val="231F20"/>
                </a:solidFill>
                <a:latin typeface="Calibri"/>
                <a:cs typeface="Calibri"/>
              </a:rPr>
              <a:t>binning</a:t>
            </a:r>
            <a:endParaRPr sz="1000">
              <a:solidFill>
                <a:prstClr val="black"/>
              </a:solidFill>
              <a:latin typeface="Calibri"/>
              <a:cs typeface="Calibri"/>
            </a:endParaRPr>
          </a:p>
          <a:p>
            <a:pPr algn="ctr">
              <a:spcBef>
                <a:spcPts val="411"/>
              </a:spcBef>
            </a:pPr>
            <a:r>
              <a:rPr sz="1000" spc="4" dirty="0">
                <a:solidFill>
                  <a:srgbClr val="231F20"/>
                </a:solidFill>
                <a:latin typeface="Calibri"/>
                <a:cs typeface="Calibri"/>
              </a:rPr>
              <a:t>clu</a:t>
            </a:r>
            <a:r>
              <a:rPr sz="1000" spc="-10" dirty="0">
                <a:solidFill>
                  <a:srgbClr val="231F20"/>
                </a:solidFill>
                <a:latin typeface="Calibri"/>
                <a:cs typeface="Calibri"/>
              </a:rPr>
              <a:t>st</a:t>
            </a:r>
            <a:r>
              <a:rPr sz="1000" spc="4" dirty="0">
                <a:solidFill>
                  <a:srgbClr val="231F20"/>
                </a:solidFill>
                <a:latin typeface="Calibri"/>
                <a:cs typeface="Calibri"/>
              </a:rPr>
              <a:t>ering</a:t>
            </a:r>
            <a:endParaRPr sz="1000">
              <a:solidFill>
                <a:prstClr val="black"/>
              </a:solidFill>
              <a:latin typeface="Calibri"/>
              <a:cs typeface="Calibri"/>
            </a:endParaRPr>
          </a:p>
        </p:txBody>
      </p:sp>
      <p:sp>
        <p:nvSpPr>
          <p:cNvPr id="162" name="object 162"/>
          <p:cNvSpPr txBox="1"/>
          <p:nvPr/>
        </p:nvSpPr>
        <p:spPr>
          <a:xfrm>
            <a:off x="3836171" y="710204"/>
            <a:ext cx="1407796" cy="169893"/>
          </a:xfrm>
          <a:prstGeom prst="rect">
            <a:avLst/>
          </a:prstGeom>
        </p:spPr>
        <p:txBody>
          <a:bodyPr vert="horz" wrap="square" lIns="0" tIns="15850" rIns="0" bIns="0" rtlCol="0">
            <a:spAutoFit/>
          </a:bodyPr>
          <a:lstStyle/>
          <a:p>
            <a:pPr marL="12677">
              <a:spcBef>
                <a:spcPts val="125"/>
              </a:spcBef>
            </a:pPr>
            <a:r>
              <a:rPr sz="1000" dirty="0">
                <a:solidFill>
                  <a:srgbClr val="231F20"/>
                </a:solidFill>
                <a:latin typeface="Calibri"/>
                <a:cs typeface="Calibri"/>
              </a:rPr>
              <a:t>dimensionality</a:t>
            </a:r>
            <a:r>
              <a:rPr sz="1000" spc="-40" dirty="0">
                <a:solidFill>
                  <a:srgbClr val="231F20"/>
                </a:solidFill>
                <a:latin typeface="Calibri"/>
                <a:cs typeface="Calibri"/>
              </a:rPr>
              <a:t> </a:t>
            </a:r>
            <a:r>
              <a:rPr sz="1000" dirty="0">
                <a:solidFill>
                  <a:srgbClr val="231F20"/>
                </a:solidFill>
                <a:latin typeface="Calibri"/>
                <a:cs typeface="Calibri"/>
              </a:rPr>
              <a:t>reduction</a:t>
            </a:r>
            <a:endParaRPr sz="1000">
              <a:solidFill>
                <a:prstClr val="black"/>
              </a:solidFill>
              <a:latin typeface="Calibri"/>
              <a:cs typeface="Calibri"/>
            </a:endParaRPr>
          </a:p>
        </p:txBody>
      </p:sp>
      <p:sp>
        <p:nvSpPr>
          <p:cNvPr id="163" name="object 163"/>
          <p:cNvSpPr txBox="1"/>
          <p:nvPr/>
        </p:nvSpPr>
        <p:spPr>
          <a:xfrm>
            <a:off x="4202974" y="1477786"/>
            <a:ext cx="1041400" cy="169893"/>
          </a:xfrm>
          <a:prstGeom prst="rect">
            <a:avLst/>
          </a:prstGeom>
        </p:spPr>
        <p:txBody>
          <a:bodyPr vert="horz" wrap="square" lIns="0" tIns="15850" rIns="0" bIns="0" rtlCol="0">
            <a:spAutoFit/>
          </a:bodyPr>
          <a:lstStyle/>
          <a:p>
            <a:pPr marL="12677">
              <a:spcBef>
                <a:spcPts val="125"/>
              </a:spcBef>
            </a:pPr>
            <a:r>
              <a:rPr sz="1000" dirty="0">
                <a:solidFill>
                  <a:srgbClr val="231F20"/>
                </a:solidFill>
                <a:latin typeface="Calibri"/>
                <a:cs typeface="Calibri"/>
              </a:rPr>
              <a:t>data</a:t>
            </a:r>
            <a:r>
              <a:rPr sz="1000" spc="-70" dirty="0">
                <a:solidFill>
                  <a:srgbClr val="231F20"/>
                </a:solidFill>
                <a:latin typeface="Calibri"/>
                <a:cs typeface="Calibri"/>
              </a:rPr>
              <a:t> </a:t>
            </a:r>
            <a:r>
              <a:rPr sz="1000" dirty="0">
                <a:solidFill>
                  <a:srgbClr val="231F20"/>
                </a:solidFill>
                <a:latin typeface="Calibri"/>
                <a:cs typeface="Calibri"/>
              </a:rPr>
              <a:t>discretization</a:t>
            </a:r>
            <a:endParaRPr sz="1000">
              <a:solidFill>
                <a:prstClr val="black"/>
              </a:solidFill>
              <a:latin typeface="Calibri"/>
              <a:cs typeface="Calibri"/>
            </a:endParaRPr>
          </a:p>
        </p:txBody>
      </p:sp>
      <p:sp>
        <p:nvSpPr>
          <p:cNvPr id="164" name="object 164"/>
          <p:cNvSpPr/>
          <p:nvPr/>
        </p:nvSpPr>
        <p:spPr>
          <a:xfrm>
            <a:off x="7506352" y="1039188"/>
            <a:ext cx="1947546" cy="346710"/>
          </a:xfrm>
          <a:custGeom>
            <a:avLst/>
            <a:gdLst/>
            <a:ahLst/>
            <a:cxnLst/>
            <a:rect l="l" t="t" r="r" b="b"/>
            <a:pathLst>
              <a:path w="1947545" h="346709">
                <a:moveTo>
                  <a:pt x="1913077" y="0"/>
                </a:moveTo>
                <a:lnTo>
                  <a:pt x="34302" y="0"/>
                </a:lnTo>
                <a:lnTo>
                  <a:pt x="14471" y="535"/>
                </a:lnTo>
                <a:lnTo>
                  <a:pt x="4287" y="4287"/>
                </a:lnTo>
                <a:lnTo>
                  <a:pt x="535" y="14471"/>
                </a:lnTo>
                <a:lnTo>
                  <a:pt x="0" y="34302"/>
                </a:lnTo>
                <a:lnTo>
                  <a:pt x="0" y="311861"/>
                </a:lnTo>
                <a:lnTo>
                  <a:pt x="535" y="331692"/>
                </a:lnTo>
                <a:lnTo>
                  <a:pt x="4287" y="341876"/>
                </a:lnTo>
                <a:lnTo>
                  <a:pt x="14471" y="345627"/>
                </a:lnTo>
                <a:lnTo>
                  <a:pt x="34302" y="346163"/>
                </a:lnTo>
                <a:lnTo>
                  <a:pt x="1913077" y="346163"/>
                </a:lnTo>
                <a:lnTo>
                  <a:pt x="1932901" y="345627"/>
                </a:lnTo>
                <a:lnTo>
                  <a:pt x="1943080" y="341876"/>
                </a:lnTo>
                <a:lnTo>
                  <a:pt x="1946831" y="331692"/>
                </a:lnTo>
                <a:lnTo>
                  <a:pt x="1947367" y="311861"/>
                </a:lnTo>
                <a:lnTo>
                  <a:pt x="1947367" y="34302"/>
                </a:lnTo>
                <a:lnTo>
                  <a:pt x="1946831" y="14471"/>
                </a:lnTo>
                <a:lnTo>
                  <a:pt x="1943080" y="4287"/>
                </a:lnTo>
                <a:lnTo>
                  <a:pt x="1932901" y="535"/>
                </a:lnTo>
                <a:lnTo>
                  <a:pt x="1913077"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165" name="object 165"/>
          <p:cNvSpPr txBox="1"/>
          <p:nvPr/>
        </p:nvSpPr>
        <p:spPr>
          <a:xfrm>
            <a:off x="6298666" y="1081123"/>
            <a:ext cx="864136" cy="166689"/>
          </a:xfrm>
          <a:prstGeom prst="rect">
            <a:avLst/>
          </a:prstGeom>
        </p:spPr>
        <p:txBody>
          <a:bodyPr vert="horz" wrap="square" lIns="0" tIns="12677" rIns="0" bIns="0" rtlCol="0">
            <a:spAutoFit/>
          </a:bodyPr>
          <a:lstStyle/>
          <a:p>
            <a:pPr marL="12677">
              <a:spcBef>
                <a:spcPts val="101"/>
              </a:spcBef>
              <a:tabLst>
                <a:tab pos="1331179" algn="l"/>
              </a:tabLst>
            </a:pPr>
            <a:r>
              <a:rPr sz="1000" dirty="0">
                <a:solidFill>
                  <a:srgbClr val="231F20"/>
                </a:solidFill>
                <a:latin typeface="Calibri"/>
                <a:cs typeface="Calibri"/>
              </a:rPr>
              <a:t>data</a:t>
            </a:r>
            <a:r>
              <a:rPr sz="1000" spc="10" dirty="0">
                <a:solidFill>
                  <a:srgbClr val="231F20"/>
                </a:solidFill>
                <a:latin typeface="Calibri"/>
                <a:cs typeface="Calibri"/>
              </a:rPr>
              <a:t> </a:t>
            </a:r>
            <a:r>
              <a:rPr sz="1000" dirty="0">
                <a:solidFill>
                  <a:srgbClr val="231F20"/>
                </a:solidFill>
                <a:latin typeface="Calibri"/>
                <a:cs typeface="Calibri"/>
              </a:rPr>
              <a:t>reduction</a:t>
            </a:r>
            <a:endParaRPr sz="2200" baseline="4273" dirty="0">
              <a:solidFill>
                <a:prstClr val="black"/>
              </a:solidFill>
              <a:latin typeface="Calibri"/>
              <a:cs typeface="Calibri"/>
            </a:endParaRPr>
          </a:p>
        </p:txBody>
      </p:sp>
      <p:sp>
        <p:nvSpPr>
          <p:cNvPr id="166" name="object 165"/>
          <p:cNvSpPr txBox="1"/>
          <p:nvPr/>
        </p:nvSpPr>
        <p:spPr>
          <a:xfrm>
            <a:off x="7620008" y="1066812"/>
            <a:ext cx="3042284" cy="238503"/>
          </a:xfrm>
          <a:prstGeom prst="rect">
            <a:avLst/>
          </a:prstGeom>
        </p:spPr>
        <p:txBody>
          <a:bodyPr vert="horz" wrap="square" lIns="0" tIns="12677" rIns="0" bIns="0" rtlCol="0">
            <a:spAutoFit/>
          </a:bodyPr>
          <a:lstStyle/>
          <a:p>
            <a:pPr marL="12677">
              <a:spcBef>
                <a:spcPts val="101"/>
              </a:spcBef>
              <a:tabLst>
                <a:tab pos="1331179" algn="l"/>
              </a:tabLst>
            </a:pPr>
            <a:r>
              <a:rPr sz="2200" strike="sngStrike" spc="-14" baseline="4273" dirty="0">
                <a:solidFill>
                  <a:srgbClr val="FFFFFF"/>
                </a:solidFill>
                <a:latin typeface="Calibri"/>
                <a:cs typeface="Calibri"/>
              </a:rPr>
              <a:t>Expl</a:t>
            </a:r>
            <a:r>
              <a:rPr sz="2200" spc="-14" baseline="4273" dirty="0">
                <a:solidFill>
                  <a:srgbClr val="FFFFFF"/>
                </a:solidFill>
                <a:latin typeface="Calibri"/>
                <a:cs typeface="Calibri"/>
              </a:rPr>
              <a:t>oratory Data</a:t>
            </a:r>
            <a:r>
              <a:rPr sz="2200" spc="-90" baseline="4273" dirty="0">
                <a:solidFill>
                  <a:srgbClr val="FFFFFF"/>
                </a:solidFill>
                <a:latin typeface="Calibri"/>
                <a:cs typeface="Calibri"/>
              </a:rPr>
              <a:t> </a:t>
            </a:r>
            <a:r>
              <a:rPr sz="2200" spc="-6" baseline="4273" dirty="0">
                <a:solidFill>
                  <a:srgbClr val="FFFFFF"/>
                </a:solidFill>
                <a:latin typeface="Calibri"/>
                <a:cs typeface="Calibri"/>
              </a:rPr>
              <a:t>Analysis</a:t>
            </a:r>
            <a:endParaRPr sz="2200" baseline="4273" dirty="0">
              <a:solidFill>
                <a:prstClr val="black"/>
              </a:solidFill>
              <a:latin typeface="Calibri"/>
              <a:cs typeface="Calibri"/>
            </a:endParaRPr>
          </a:p>
        </p:txBody>
      </p:sp>
      <p:sp>
        <p:nvSpPr>
          <p:cNvPr id="167" name="object 64"/>
          <p:cNvSpPr/>
          <p:nvPr/>
        </p:nvSpPr>
        <p:spPr>
          <a:xfrm>
            <a:off x="7162876" y="1219200"/>
            <a:ext cx="331471" cy="0"/>
          </a:xfrm>
          <a:custGeom>
            <a:avLst/>
            <a:gdLst/>
            <a:ahLst/>
            <a:cxnLst/>
            <a:rect l="l" t="t" r="r" b="b"/>
            <a:pathLst>
              <a:path w="331470">
                <a:moveTo>
                  <a:pt x="330987"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68" name="object 157"/>
          <p:cNvSpPr/>
          <p:nvPr/>
        </p:nvSpPr>
        <p:spPr>
          <a:xfrm>
            <a:off x="2655314" y="5197063"/>
            <a:ext cx="654050" cy="0"/>
          </a:xfrm>
          <a:custGeom>
            <a:avLst/>
            <a:gdLst/>
            <a:ahLst/>
            <a:cxnLst/>
            <a:rect l="l" t="t" r="r" b="b"/>
            <a:pathLst>
              <a:path w="654050">
                <a:moveTo>
                  <a:pt x="653796"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69" name="object 158"/>
          <p:cNvSpPr/>
          <p:nvPr/>
        </p:nvSpPr>
        <p:spPr>
          <a:xfrm>
            <a:off x="2807870" y="5194708"/>
            <a:ext cx="0" cy="1061085"/>
          </a:xfrm>
          <a:custGeom>
            <a:avLst/>
            <a:gdLst/>
            <a:ahLst/>
            <a:cxnLst/>
            <a:rect l="l" t="t" r="r" b="b"/>
            <a:pathLst>
              <a:path h="1061085">
                <a:moveTo>
                  <a:pt x="0" y="0"/>
                </a:moveTo>
                <a:lnTo>
                  <a:pt x="0" y="1061034"/>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70" name="object 159"/>
          <p:cNvSpPr/>
          <p:nvPr/>
        </p:nvSpPr>
        <p:spPr>
          <a:xfrm>
            <a:off x="2654841" y="6045889"/>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71" name="object 160"/>
          <p:cNvSpPr/>
          <p:nvPr/>
        </p:nvSpPr>
        <p:spPr>
          <a:xfrm>
            <a:off x="2654841" y="6258095"/>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72" name="object 161"/>
          <p:cNvSpPr/>
          <p:nvPr/>
        </p:nvSpPr>
        <p:spPr>
          <a:xfrm>
            <a:off x="2654688" y="5833680"/>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73" name="object 162"/>
          <p:cNvSpPr/>
          <p:nvPr/>
        </p:nvSpPr>
        <p:spPr>
          <a:xfrm>
            <a:off x="2656578" y="5621478"/>
            <a:ext cx="150493" cy="0"/>
          </a:xfrm>
          <a:custGeom>
            <a:avLst/>
            <a:gdLst/>
            <a:ahLst/>
            <a:cxnLst/>
            <a:rect l="l" t="t" r="r" b="b"/>
            <a:pathLst>
              <a:path w="150495">
                <a:moveTo>
                  <a:pt x="150444"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74" name="object 163"/>
          <p:cNvSpPr/>
          <p:nvPr/>
        </p:nvSpPr>
        <p:spPr>
          <a:xfrm>
            <a:off x="2657668" y="5409269"/>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75" name="object 164"/>
          <p:cNvSpPr/>
          <p:nvPr/>
        </p:nvSpPr>
        <p:spPr>
          <a:xfrm>
            <a:off x="2657668" y="5621478"/>
            <a:ext cx="153672" cy="0"/>
          </a:xfrm>
          <a:custGeom>
            <a:avLst/>
            <a:gdLst/>
            <a:ahLst/>
            <a:cxnLst/>
            <a:rect l="l" t="t" r="r" b="b"/>
            <a:pathLst>
              <a:path w="153670">
                <a:moveTo>
                  <a:pt x="153542" y="0"/>
                </a:moveTo>
                <a:lnTo>
                  <a:pt x="0" y="0"/>
                </a:lnTo>
              </a:path>
            </a:pathLst>
          </a:custGeom>
          <a:ln w="4826">
            <a:solidFill>
              <a:srgbClr val="231F20"/>
            </a:solidFill>
          </a:ln>
        </p:spPr>
        <p:txBody>
          <a:bodyPr wrap="square" lIns="0" tIns="0" rIns="0" bIns="0" rtlCol="0"/>
          <a:lstStyle/>
          <a:p>
            <a:endParaRPr>
              <a:solidFill>
                <a:prstClr val="black"/>
              </a:solidFill>
              <a:latin typeface="Calibri"/>
            </a:endParaRPr>
          </a:p>
        </p:txBody>
      </p:sp>
      <p:sp>
        <p:nvSpPr>
          <p:cNvPr id="176" name="object 165"/>
          <p:cNvSpPr txBox="1"/>
          <p:nvPr/>
        </p:nvSpPr>
        <p:spPr>
          <a:xfrm>
            <a:off x="-304800" y="5029217"/>
            <a:ext cx="2865121" cy="1289561"/>
          </a:xfrm>
          <a:prstGeom prst="rect">
            <a:avLst/>
          </a:prstGeom>
        </p:spPr>
        <p:txBody>
          <a:bodyPr vert="horz" wrap="square" lIns="0" tIns="12042" rIns="0" bIns="0" rtlCol="0">
            <a:spAutoFit/>
          </a:bodyPr>
          <a:lstStyle/>
          <a:p>
            <a:pPr marL="602196" marR="5080" indent="183828" algn="r">
              <a:lnSpc>
                <a:spcPct val="132800"/>
              </a:lnSpc>
              <a:spcBef>
                <a:spcPts val="93"/>
              </a:spcBef>
            </a:pPr>
            <a:r>
              <a:rPr lang="en-US" sz="1000" dirty="0" smtClean="0">
                <a:solidFill>
                  <a:srgbClr val="231F20"/>
                </a:solidFill>
                <a:latin typeface="Calibri"/>
                <a:cs typeface="Calibri"/>
              </a:rPr>
              <a:t>Introduction to Vectors </a:t>
            </a:r>
            <a:r>
              <a:rPr sz="1000" dirty="0" smtClean="0">
                <a:solidFill>
                  <a:srgbClr val="231F20"/>
                </a:solidFill>
                <a:latin typeface="Calibri"/>
                <a:cs typeface="Calibri"/>
              </a:rPr>
              <a:t>  </a:t>
            </a:r>
            <a:endParaRPr lang="en-US" sz="1000" spc="10" dirty="0">
              <a:solidFill>
                <a:srgbClr val="231F20"/>
              </a:solidFill>
              <a:latin typeface="Calibri"/>
              <a:cs typeface="Calibri"/>
            </a:endParaRPr>
          </a:p>
          <a:p>
            <a:pPr marL="602196" marR="5080" indent="183828" algn="r">
              <a:lnSpc>
                <a:spcPct val="132800"/>
              </a:lnSpc>
              <a:spcBef>
                <a:spcPts val="93"/>
              </a:spcBef>
            </a:pPr>
            <a:r>
              <a:rPr lang="en-US" sz="1000" spc="10" dirty="0" smtClean="0">
                <a:solidFill>
                  <a:srgbClr val="231F20"/>
                </a:solidFill>
                <a:latin typeface="Calibri"/>
                <a:cs typeface="Calibri"/>
              </a:rPr>
              <a:t>Solving Linear Equations</a:t>
            </a:r>
            <a:endParaRPr lang="en-US" sz="1000" dirty="0">
              <a:solidFill>
                <a:prstClr val="black"/>
              </a:solidFill>
              <a:latin typeface="Calibri"/>
              <a:cs typeface="Calibri"/>
            </a:endParaRPr>
          </a:p>
          <a:p>
            <a:pPr marL="602196" marR="5080" indent="183828" algn="r">
              <a:lnSpc>
                <a:spcPct val="132800"/>
              </a:lnSpc>
              <a:spcBef>
                <a:spcPts val="93"/>
              </a:spcBef>
            </a:pPr>
            <a:r>
              <a:rPr lang="en-US" sz="1000" dirty="0" smtClean="0">
                <a:solidFill>
                  <a:srgbClr val="231F20"/>
                </a:solidFill>
                <a:latin typeface="Calibri"/>
                <a:cs typeface="Calibri"/>
              </a:rPr>
              <a:t>Vector Spaces and Subspaces</a:t>
            </a:r>
            <a:endParaRPr lang="en-US" sz="1000" dirty="0">
              <a:solidFill>
                <a:prstClr val="black"/>
              </a:solidFill>
              <a:latin typeface="Calibri"/>
              <a:cs typeface="Calibri"/>
            </a:endParaRPr>
          </a:p>
          <a:p>
            <a:pPr marL="602196" marR="5080" indent="183828" algn="r">
              <a:lnSpc>
                <a:spcPct val="132800"/>
              </a:lnSpc>
              <a:spcBef>
                <a:spcPts val="93"/>
              </a:spcBef>
            </a:pPr>
            <a:r>
              <a:rPr lang="en-US" sz="1000" dirty="0" smtClean="0">
                <a:solidFill>
                  <a:prstClr val="black"/>
                </a:solidFill>
                <a:latin typeface="Calibri"/>
                <a:cs typeface="Calibri"/>
              </a:rPr>
              <a:t>Orthogonally</a:t>
            </a:r>
          </a:p>
          <a:p>
            <a:pPr marL="602196" marR="5080" indent="183828" algn="r">
              <a:lnSpc>
                <a:spcPct val="132800"/>
              </a:lnSpc>
              <a:spcBef>
                <a:spcPts val="93"/>
              </a:spcBef>
            </a:pPr>
            <a:r>
              <a:rPr lang="en-US" sz="1000" dirty="0" smtClean="0">
                <a:solidFill>
                  <a:prstClr val="black"/>
                </a:solidFill>
                <a:latin typeface="Calibri"/>
                <a:cs typeface="Calibri"/>
              </a:rPr>
              <a:t>Determinants</a:t>
            </a:r>
          </a:p>
          <a:p>
            <a:pPr marL="602196" marR="5080" indent="183828" algn="r">
              <a:lnSpc>
                <a:spcPct val="132800"/>
              </a:lnSpc>
              <a:spcBef>
                <a:spcPts val="93"/>
              </a:spcBef>
            </a:pPr>
            <a:r>
              <a:rPr lang="en-US" sz="1000" dirty="0" smtClean="0">
                <a:solidFill>
                  <a:prstClr val="black"/>
                </a:solidFill>
                <a:latin typeface="Calibri"/>
                <a:cs typeface="Calibri"/>
              </a:rPr>
              <a:t>Eigenvalues and Eigenvectors</a:t>
            </a:r>
            <a:endParaRPr sz="1000" dirty="0">
              <a:solidFill>
                <a:prstClr val="black"/>
              </a:solidFill>
              <a:latin typeface="Calibri"/>
              <a:cs typeface="Calibri"/>
            </a:endParaRPr>
          </a:p>
        </p:txBody>
      </p:sp>
      <p:sp>
        <p:nvSpPr>
          <p:cNvPr id="177" name="object 166"/>
          <p:cNvSpPr/>
          <p:nvPr/>
        </p:nvSpPr>
        <p:spPr>
          <a:xfrm>
            <a:off x="3200400" y="5029202"/>
            <a:ext cx="1490980" cy="346710"/>
          </a:xfrm>
          <a:custGeom>
            <a:avLst/>
            <a:gdLst/>
            <a:ahLst/>
            <a:cxnLst/>
            <a:rect l="l" t="t" r="r" b="b"/>
            <a:pathLst>
              <a:path w="1490979" h="346710">
                <a:moveTo>
                  <a:pt x="1456118" y="0"/>
                </a:moveTo>
                <a:lnTo>
                  <a:pt x="34302" y="0"/>
                </a:lnTo>
                <a:lnTo>
                  <a:pt x="14471" y="535"/>
                </a:lnTo>
                <a:lnTo>
                  <a:pt x="4287" y="4287"/>
                </a:lnTo>
                <a:lnTo>
                  <a:pt x="535" y="14471"/>
                </a:lnTo>
                <a:lnTo>
                  <a:pt x="0" y="34302"/>
                </a:lnTo>
                <a:lnTo>
                  <a:pt x="0" y="311861"/>
                </a:lnTo>
                <a:lnTo>
                  <a:pt x="535" y="331692"/>
                </a:lnTo>
                <a:lnTo>
                  <a:pt x="4287" y="341876"/>
                </a:lnTo>
                <a:lnTo>
                  <a:pt x="14471" y="345627"/>
                </a:lnTo>
                <a:lnTo>
                  <a:pt x="34302" y="346163"/>
                </a:lnTo>
                <a:lnTo>
                  <a:pt x="1456118" y="346163"/>
                </a:lnTo>
                <a:lnTo>
                  <a:pt x="1475949" y="345627"/>
                </a:lnTo>
                <a:lnTo>
                  <a:pt x="1486133" y="341876"/>
                </a:lnTo>
                <a:lnTo>
                  <a:pt x="1489885" y="331692"/>
                </a:lnTo>
                <a:lnTo>
                  <a:pt x="1490421" y="311861"/>
                </a:lnTo>
                <a:lnTo>
                  <a:pt x="1490421" y="34302"/>
                </a:lnTo>
                <a:lnTo>
                  <a:pt x="1489885" y="14471"/>
                </a:lnTo>
                <a:lnTo>
                  <a:pt x="1486133" y="4287"/>
                </a:lnTo>
                <a:lnTo>
                  <a:pt x="1475949" y="535"/>
                </a:lnTo>
                <a:lnTo>
                  <a:pt x="1456118" y="0"/>
                </a:lnTo>
                <a:close/>
              </a:path>
            </a:pathLst>
          </a:custGeom>
          <a:solidFill>
            <a:srgbClr val="636466"/>
          </a:solidFill>
        </p:spPr>
        <p:txBody>
          <a:bodyPr wrap="square" lIns="0" tIns="0" rIns="0" bIns="0" rtlCol="0"/>
          <a:lstStyle/>
          <a:p>
            <a:endParaRPr>
              <a:solidFill>
                <a:prstClr val="black"/>
              </a:solidFill>
              <a:latin typeface="Calibri"/>
            </a:endParaRPr>
          </a:p>
        </p:txBody>
      </p:sp>
      <p:sp>
        <p:nvSpPr>
          <p:cNvPr id="178" name="object 167"/>
          <p:cNvSpPr txBox="1"/>
          <p:nvPr/>
        </p:nvSpPr>
        <p:spPr>
          <a:xfrm>
            <a:off x="3401537" y="5070047"/>
            <a:ext cx="1201419" cy="212856"/>
          </a:xfrm>
          <a:prstGeom prst="rect">
            <a:avLst/>
          </a:prstGeom>
        </p:spPr>
        <p:txBody>
          <a:bodyPr vert="horz" wrap="square" lIns="0" tIns="12677" rIns="0" bIns="0" rtlCol="0">
            <a:spAutoFit/>
          </a:bodyPr>
          <a:lstStyle/>
          <a:p>
            <a:pPr marL="12677">
              <a:spcBef>
                <a:spcPts val="101"/>
              </a:spcBef>
            </a:pPr>
            <a:r>
              <a:rPr lang="en-US" sz="1300" spc="-14" dirty="0">
                <a:solidFill>
                  <a:srgbClr val="FFFFFF"/>
                </a:solidFill>
                <a:latin typeface="Calibri"/>
                <a:cs typeface="Calibri"/>
              </a:rPr>
              <a:t>Linear Algebra</a:t>
            </a:r>
            <a:endParaRPr sz="1300" dirty="0">
              <a:solidFill>
                <a:prstClr val="black"/>
              </a:solidFill>
              <a:latin typeface="Calibri"/>
              <a:cs typeface="Calibri"/>
            </a:endParaRPr>
          </a:p>
        </p:txBody>
      </p:sp>
      <p:pic>
        <p:nvPicPr>
          <p:cNvPr id="184" name="Picture 183"/>
          <p:cNvPicPr>
            <a:picLocks noChangeAspect="1"/>
          </p:cNvPicPr>
          <p:nvPr/>
        </p:nvPicPr>
        <p:blipFill>
          <a:blip r:embed="rId2"/>
          <a:stretch>
            <a:fillRect/>
          </a:stretch>
        </p:blipFill>
        <p:spPr>
          <a:xfrm>
            <a:off x="13716000" y="304800"/>
            <a:ext cx="1270000" cy="952500"/>
          </a:xfrm>
          <a:prstGeom prst="rect">
            <a:avLst/>
          </a:prstGeom>
        </p:spPr>
      </p:pic>
      <p:cxnSp>
        <p:nvCxnSpPr>
          <p:cNvPr id="185" name="Straight Connector 18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86" name="TextBox 18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179" name="Rectangle 178"/>
          <p:cNvSpPr/>
          <p:nvPr/>
        </p:nvSpPr>
        <p:spPr>
          <a:xfrm>
            <a:off x="12192000" y="8915400"/>
            <a:ext cx="2826221" cy="384721"/>
          </a:xfrm>
          <a:prstGeom prst="rect">
            <a:avLst/>
          </a:prstGeom>
        </p:spPr>
        <p:txBody>
          <a:bodyPr wrap="none">
            <a:spAutoFit/>
          </a:bodyPr>
          <a:lstStyle/>
          <a:p>
            <a:r>
              <a:rPr lang="en-US" dirty="0" smtClean="0"/>
              <a:t>Source: </a:t>
            </a:r>
            <a:r>
              <a:rPr lang="en-US" dirty="0" err="1" smtClean="0"/>
              <a:t>www.arcitura.com</a:t>
            </a:r>
            <a:endParaRPr lang="en-US" dirty="0"/>
          </a:p>
        </p:txBody>
      </p:sp>
    </p:spTree>
    <p:extLst>
      <p:ext uri="{BB962C8B-B14F-4D97-AF65-F5344CB8AC3E}">
        <p14:creationId xmlns:p14="http://schemas.microsoft.com/office/powerpoint/2010/main" val="34198549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Picture 175"/>
          <p:cNvPicPr>
            <a:picLocks noChangeAspect="1"/>
          </p:cNvPicPr>
          <p:nvPr/>
        </p:nvPicPr>
        <p:blipFill>
          <a:blip r:embed="rId2"/>
          <a:stretch>
            <a:fillRect/>
          </a:stretch>
        </p:blipFill>
        <p:spPr>
          <a:xfrm>
            <a:off x="14198600" y="76200"/>
            <a:ext cx="1270000" cy="952500"/>
          </a:xfrm>
          <a:prstGeom prst="rect">
            <a:avLst/>
          </a:prstGeom>
        </p:spPr>
      </p:pic>
      <p:sp>
        <p:nvSpPr>
          <p:cNvPr id="2" name="object 2"/>
          <p:cNvSpPr txBox="1"/>
          <p:nvPr/>
        </p:nvSpPr>
        <p:spPr>
          <a:xfrm>
            <a:off x="8114579" y="3083268"/>
            <a:ext cx="490221" cy="185282"/>
          </a:xfrm>
          <a:prstGeom prst="rect">
            <a:avLst/>
          </a:prstGeom>
        </p:spPr>
        <p:txBody>
          <a:bodyPr vert="horz" wrap="square" lIns="0" tIns="15850" rIns="0" bIns="0" rtlCol="0">
            <a:spAutoFit/>
          </a:bodyPr>
          <a:lstStyle/>
          <a:p>
            <a:pPr marL="12677">
              <a:spcBef>
                <a:spcPts val="125"/>
              </a:spcBef>
            </a:pPr>
            <a:r>
              <a:rPr sz="1100" spc="4" dirty="0">
                <a:solidFill>
                  <a:srgbClr val="221E1F"/>
                </a:solidFill>
                <a:latin typeface="Arial"/>
                <a:cs typeface="Arial"/>
              </a:rPr>
              <a:t>reports</a:t>
            </a:r>
            <a:endParaRPr sz="1100">
              <a:solidFill>
                <a:prstClr val="black"/>
              </a:solidFill>
              <a:latin typeface="Arial"/>
              <a:cs typeface="Arial"/>
            </a:endParaRPr>
          </a:p>
        </p:txBody>
      </p:sp>
      <p:sp>
        <p:nvSpPr>
          <p:cNvPr id="3" name="object 3"/>
          <p:cNvSpPr/>
          <p:nvPr/>
        </p:nvSpPr>
        <p:spPr>
          <a:xfrm>
            <a:off x="3425332" y="3053677"/>
            <a:ext cx="309245" cy="406400"/>
          </a:xfrm>
          <a:custGeom>
            <a:avLst/>
            <a:gdLst/>
            <a:ahLst/>
            <a:cxnLst/>
            <a:rect l="l" t="t" r="r" b="b"/>
            <a:pathLst>
              <a:path w="309245" h="406400">
                <a:moveTo>
                  <a:pt x="309054" y="406095"/>
                </a:moveTo>
                <a:lnTo>
                  <a:pt x="0" y="406095"/>
                </a:lnTo>
                <a:lnTo>
                  <a:pt x="0" y="0"/>
                </a:lnTo>
                <a:lnTo>
                  <a:pt x="309054" y="0"/>
                </a:lnTo>
                <a:lnTo>
                  <a:pt x="309054" y="406095"/>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4" name="object 4"/>
          <p:cNvSpPr txBox="1"/>
          <p:nvPr/>
        </p:nvSpPr>
        <p:spPr>
          <a:xfrm>
            <a:off x="3303438" y="3049168"/>
            <a:ext cx="581660"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is </a:t>
            </a:r>
            <a:r>
              <a:rPr sz="1100" spc="4" dirty="0">
                <a:solidFill>
                  <a:srgbClr val="221E1F"/>
                </a:solidFill>
                <a:latin typeface="Arial"/>
                <a:cs typeface="Arial"/>
              </a:rPr>
              <a:t>a</a:t>
            </a:r>
            <a:r>
              <a:rPr sz="1100" spc="-85" dirty="0">
                <a:solidFill>
                  <a:srgbClr val="221E1F"/>
                </a:solidFill>
                <a:latin typeface="Arial"/>
                <a:cs typeface="Arial"/>
              </a:rPr>
              <a:t> </a:t>
            </a:r>
            <a:r>
              <a:rPr sz="1100" spc="4" dirty="0">
                <a:solidFill>
                  <a:srgbClr val="221E1F"/>
                </a:solidFill>
                <a:latin typeface="Arial"/>
                <a:cs typeface="Arial"/>
              </a:rPr>
              <a:t>type</a:t>
            </a:r>
            <a:endParaRPr sz="1100">
              <a:solidFill>
                <a:prstClr val="black"/>
              </a:solidFill>
              <a:latin typeface="Arial"/>
              <a:cs typeface="Arial"/>
            </a:endParaRPr>
          </a:p>
        </p:txBody>
      </p:sp>
      <p:sp>
        <p:nvSpPr>
          <p:cNvPr id="5" name="object 5"/>
          <p:cNvSpPr txBox="1"/>
          <p:nvPr/>
        </p:nvSpPr>
        <p:spPr>
          <a:xfrm>
            <a:off x="3519026" y="3219702"/>
            <a:ext cx="149860"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of</a:t>
            </a:r>
            <a:endParaRPr sz="1100">
              <a:solidFill>
                <a:prstClr val="black"/>
              </a:solidFill>
              <a:latin typeface="Arial"/>
              <a:cs typeface="Arial"/>
            </a:endParaRPr>
          </a:p>
        </p:txBody>
      </p:sp>
      <p:sp>
        <p:nvSpPr>
          <p:cNvPr id="6" name="object 6"/>
          <p:cNvSpPr/>
          <p:nvPr/>
        </p:nvSpPr>
        <p:spPr>
          <a:xfrm>
            <a:off x="7835300" y="7079623"/>
            <a:ext cx="941707" cy="197485"/>
          </a:xfrm>
          <a:custGeom>
            <a:avLst/>
            <a:gdLst/>
            <a:ahLst/>
            <a:cxnLst/>
            <a:rect l="l" t="t" r="r" b="b"/>
            <a:pathLst>
              <a:path w="941704" h="197484">
                <a:moveTo>
                  <a:pt x="941285" y="0"/>
                </a:moveTo>
                <a:lnTo>
                  <a:pt x="0" y="0"/>
                </a:lnTo>
                <a:lnTo>
                  <a:pt x="0" y="158826"/>
                </a:lnTo>
                <a:lnTo>
                  <a:pt x="941285" y="197472"/>
                </a:lnTo>
                <a:lnTo>
                  <a:pt x="941285" y="0"/>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7" name="object 7"/>
          <p:cNvSpPr txBox="1"/>
          <p:nvPr/>
        </p:nvSpPr>
        <p:spPr>
          <a:xfrm>
            <a:off x="7891384" y="7074300"/>
            <a:ext cx="829945" cy="185282"/>
          </a:xfrm>
          <a:prstGeom prst="rect">
            <a:avLst/>
          </a:prstGeom>
        </p:spPr>
        <p:txBody>
          <a:bodyPr vert="horz" wrap="square" lIns="0" tIns="15850" rIns="0" bIns="0" rtlCol="0">
            <a:spAutoFit/>
          </a:bodyPr>
          <a:lstStyle/>
          <a:p>
            <a:pPr marL="12677">
              <a:spcBef>
                <a:spcPts val="125"/>
              </a:spcBef>
            </a:pPr>
            <a:r>
              <a:rPr sz="1100" spc="4" dirty="0">
                <a:solidFill>
                  <a:srgbClr val="221E1F"/>
                </a:solidFill>
                <a:latin typeface="Arial"/>
                <a:cs typeface="Arial"/>
              </a:rPr>
              <a:t>can</a:t>
            </a:r>
            <a:r>
              <a:rPr sz="1100" spc="-70" dirty="0">
                <a:solidFill>
                  <a:srgbClr val="221E1F"/>
                </a:solidFill>
                <a:latin typeface="Arial"/>
                <a:cs typeface="Arial"/>
              </a:rPr>
              <a:t> </a:t>
            </a:r>
            <a:r>
              <a:rPr sz="1100" dirty="0">
                <a:solidFill>
                  <a:srgbClr val="221E1F"/>
                </a:solidFill>
                <a:latin typeface="Arial"/>
                <a:cs typeface="Arial"/>
              </a:rPr>
              <a:t>process</a:t>
            </a:r>
            <a:endParaRPr sz="1100">
              <a:solidFill>
                <a:prstClr val="black"/>
              </a:solidFill>
              <a:latin typeface="Arial"/>
              <a:cs typeface="Arial"/>
            </a:endParaRPr>
          </a:p>
        </p:txBody>
      </p:sp>
      <p:sp>
        <p:nvSpPr>
          <p:cNvPr id="8" name="object 8"/>
          <p:cNvSpPr/>
          <p:nvPr/>
        </p:nvSpPr>
        <p:spPr>
          <a:xfrm>
            <a:off x="4429963" y="1482104"/>
            <a:ext cx="357505" cy="262256"/>
          </a:xfrm>
          <a:custGeom>
            <a:avLst/>
            <a:gdLst/>
            <a:ahLst/>
            <a:cxnLst/>
            <a:rect l="l" t="t" r="r" b="b"/>
            <a:pathLst>
              <a:path w="357504" h="262255">
                <a:moveTo>
                  <a:pt x="357162" y="261848"/>
                </a:moveTo>
                <a:lnTo>
                  <a:pt x="0" y="261848"/>
                </a:lnTo>
                <a:lnTo>
                  <a:pt x="0" y="0"/>
                </a:lnTo>
                <a:lnTo>
                  <a:pt x="357162" y="0"/>
                </a:lnTo>
                <a:lnTo>
                  <a:pt x="357162" y="261848"/>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9" name="object 9"/>
          <p:cNvSpPr txBox="1"/>
          <p:nvPr/>
        </p:nvSpPr>
        <p:spPr>
          <a:xfrm>
            <a:off x="4284731" y="1500262"/>
            <a:ext cx="647700"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automate</a:t>
            </a:r>
            <a:endParaRPr sz="1100">
              <a:solidFill>
                <a:prstClr val="black"/>
              </a:solidFill>
              <a:latin typeface="Arial"/>
              <a:cs typeface="Arial"/>
            </a:endParaRPr>
          </a:p>
        </p:txBody>
      </p:sp>
      <p:sp>
        <p:nvSpPr>
          <p:cNvPr id="10" name="object 10"/>
          <p:cNvSpPr/>
          <p:nvPr/>
        </p:nvSpPr>
        <p:spPr>
          <a:xfrm>
            <a:off x="2146856" y="2499680"/>
            <a:ext cx="253365" cy="0"/>
          </a:xfrm>
          <a:custGeom>
            <a:avLst/>
            <a:gdLst/>
            <a:ahLst/>
            <a:cxnLst/>
            <a:rect l="l" t="t" r="r" b="b"/>
            <a:pathLst>
              <a:path w="253364">
                <a:moveTo>
                  <a:pt x="0" y="0"/>
                </a:moveTo>
                <a:lnTo>
                  <a:pt x="252831"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1" name="object 11"/>
          <p:cNvSpPr/>
          <p:nvPr/>
        </p:nvSpPr>
        <p:spPr>
          <a:xfrm>
            <a:off x="2075167" y="2458458"/>
            <a:ext cx="101601" cy="83185"/>
          </a:xfrm>
          <a:custGeom>
            <a:avLst/>
            <a:gdLst/>
            <a:ahLst/>
            <a:cxnLst/>
            <a:rect l="l" t="t" r="r" b="b"/>
            <a:pathLst>
              <a:path w="101600" h="83185">
                <a:moveTo>
                  <a:pt x="101079" y="0"/>
                </a:moveTo>
                <a:lnTo>
                  <a:pt x="0" y="41287"/>
                </a:lnTo>
                <a:lnTo>
                  <a:pt x="101079" y="82588"/>
                </a:lnTo>
                <a:lnTo>
                  <a:pt x="77101" y="41287"/>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12" name="object 12"/>
          <p:cNvSpPr/>
          <p:nvPr/>
        </p:nvSpPr>
        <p:spPr>
          <a:xfrm>
            <a:off x="4493440" y="968189"/>
            <a:ext cx="980439" cy="0"/>
          </a:xfrm>
          <a:custGeom>
            <a:avLst/>
            <a:gdLst/>
            <a:ahLst/>
            <a:cxnLst/>
            <a:rect l="l" t="t" r="r" b="b"/>
            <a:pathLst>
              <a:path w="980439">
                <a:moveTo>
                  <a:pt x="0" y="0"/>
                </a:moveTo>
                <a:lnTo>
                  <a:pt x="980419"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3" name="object 13"/>
          <p:cNvSpPr/>
          <p:nvPr/>
        </p:nvSpPr>
        <p:spPr>
          <a:xfrm>
            <a:off x="2146101" y="968189"/>
            <a:ext cx="1141096" cy="0"/>
          </a:xfrm>
          <a:custGeom>
            <a:avLst/>
            <a:gdLst/>
            <a:ahLst/>
            <a:cxnLst/>
            <a:rect l="l" t="t" r="r" b="b"/>
            <a:pathLst>
              <a:path w="1141095">
                <a:moveTo>
                  <a:pt x="0" y="0"/>
                </a:moveTo>
                <a:lnTo>
                  <a:pt x="1140988"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4" name="object 14"/>
          <p:cNvSpPr/>
          <p:nvPr/>
        </p:nvSpPr>
        <p:spPr>
          <a:xfrm>
            <a:off x="2074419" y="926967"/>
            <a:ext cx="101601" cy="83185"/>
          </a:xfrm>
          <a:custGeom>
            <a:avLst/>
            <a:gdLst/>
            <a:ahLst/>
            <a:cxnLst/>
            <a:rect l="l" t="t" r="r" b="b"/>
            <a:pathLst>
              <a:path w="101600" h="83184">
                <a:moveTo>
                  <a:pt x="101079" y="0"/>
                </a:moveTo>
                <a:lnTo>
                  <a:pt x="0" y="41287"/>
                </a:lnTo>
                <a:lnTo>
                  <a:pt x="101079" y="82588"/>
                </a:lnTo>
                <a:lnTo>
                  <a:pt x="77101" y="41287"/>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15" name="object 15"/>
          <p:cNvSpPr/>
          <p:nvPr/>
        </p:nvSpPr>
        <p:spPr>
          <a:xfrm>
            <a:off x="5879095" y="1231556"/>
            <a:ext cx="0" cy="542925"/>
          </a:xfrm>
          <a:custGeom>
            <a:avLst/>
            <a:gdLst/>
            <a:ahLst/>
            <a:cxnLst/>
            <a:rect l="l" t="t" r="r" b="b"/>
            <a:pathLst>
              <a:path h="542925">
                <a:moveTo>
                  <a:pt x="0" y="0"/>
                </a:moveTo>
                <a:lnTo>
                  <a:pt x="0" y="54266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6" name="object 16"/>
          <p:cNvSpPr/>
          <p:nvPr/>
        </p:nvSpPr>
        <p:spPr>
          <a:xfrm>
            <a:off x="5879095" y="2036119"/>
            <a:ext cx="0" cy="6257925"/>
          </a:xfrm>
          <a:custGeom>
            <a:avLst/>
            <a:gdLst/>
            <a:ahLst/>
            <a:cxnLst/>
            <a:rect l="l" t="t" r="r" b="b"/>
            <a:pathLst>
              <a:path h="6257925">
                <a:moveTo>
                  <a:pt x="0" y="0"/>
                </a:moveTo>
                <a:lnTo>
                  <a:pt x="0" y="6257571"/>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7" name="object 17"/>
          <p:cNvSpPr/>
          <p:nvPr/>
        </p:nvSpPr>
        <p:spPr>
          <a:xfrm>
            <a:off x="5837798" y="8264277"/>
            <a:ext cx="83186" cy="101600"/>
          </a:xfrm>
          <a:custGeom>
            <a:avLst/>
            <a:gdLst/>
            <a:ahLst/>
            <a:cxnLst/>
            <a:rect l="l" t="t" r="r" b="b"/>
            <a:pathLst>
              <a:path w="83185" h="101600">
                <a:moveTo>
                  <a:pt x="0" y="0"/>
                </a:moveTo>
                <a:lnTo>
                  <a:pt x="41300" y="101079"/>
                </a:lnTo>
                <a:lnTo>
                  <a:pt x="72788" y="23990"/>
                </a:lnTo>
                <a:lnTo>
                  <a:pt x="41300" y="23990"/>
                </a:lnTo>
                <a:lnTo>
                  <a:pt x="0" y="0"/>
                </a:lnTo>
                <a:close/>
              </a:path>
              <a:path w="83185" h="101600">
                <a:moveTo>
                  <a:pt x="82588" y="0"/>
                </a:moveTo>
                <a:lnTo>
                  <a:pt x="41300" y="23990"/>
                </a:lnTo>
                <a:lnTo>
                  <a:pt x="72788" y="23990"/>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18" name="object 18"/>
          <p:cNvSpPr/>
          <p:nvPr/>
        </p:nvSpPr>
        <p:spPr>
          <a:xfrm>
            <a:off x="6076956" y="2498047"/>
            <a:ext cx="0" cy="5781675"/>
          </a:xfrm>
          <a:custGeom>
            <a:avLst/>
            <a:gdLst/>
            <a:ahLst/>
            <a:cxnLst/>
            <a:rect l="l" t="t" r="r" b="b"/>
            <a:pathLst>
              <a:path h="5781675">
                <a:moveTo>
                  <a:pt x="0" y="0"/>
                </a:moveTo>
                <a:lnTo>
                  <a:pt x="0" y="5781179"/>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9" name="object 19"/>
          <p:cNvSpPr/>
          <p:nvPr/>
        </p:nvSpPr>
        <p:spPr>
          <a:xfrm>
            <a:off x="6035657" y="8249841"/>
            <a:ext cx="83186" cy="101600"/>
          </a:xfrm>
          <a:custGeom>
            <a:avLst/>
            <a:gdLst/>
            <a:ahLst/>
            <a:cxnLst/>
            <a:rect l="l" t="t" r="r" b="b"/>
            <a:pathLst>
              <a:path w="83185" h="101600">
                <a:moveTo>
                  <a:pt x="0" y="0"/>
                </a:moveTo>
                <a:lnTo>
                  <a:pt x="41300" y="101079"/>
                </a:lnTo>
                <a:lnTo>
                  <a:pt x="72788" y="23990"/>
                </a:lnTo>
                <a:lnTo>
                  <a:pt x="41300" y="23990"/>
                </a:lnTo>
                <a:lnTo>
                  <a:pt x="0" y="0"/>
                </a:lnTo>
                <a:close/>
              </a:path>
              <a:path w="83185" h="101600">
                <a:moveTo>
                  <a:pt x="82588" y="0"/>
                </a:moveTo>
                <a:lnTo>
                  <a:pt x="41300" y="23990"/>
                </a:lnTo>
                <a:lnTo>
                  <a:pt x="72788" y="23990"/>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0" name="object 20"/>
          <p:cNvSpPr/>
          <p:nvPr/>
        </p:nvSpPr>
        <p:spPr>
          <a:xfrm>
            <a:off x="12497066" y="1103275"/>
            <a:ext cx="1187450" cy="0"/>
          </a:xfrm>
          <a:custGeom>
            <a:avLst/>
            <a:gdLst/>
            <a:ahLst/>
            <a:cxnLst/>
            <a:rect l="l" t="t" r="r" b="b"/>
            <a:pathLst>
              <a:path w="1187450">
                <a:moveTo>
                  <a:pt x="1187246"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1" name="object 21"/>
          <p:cNvSpPr/>
          <p:nvPr/>
        </p:nvSpPr>
        <p:spPr>
          <a:xfrm>
            <a:off x="12497060" y="1103296"/>
            <a:ext cx="0" cy="2917825"/>
          </a:xfrm>
          <a:custGeom>
            <a:avLst/>
            <a:gdLst/>
            <a:ahLst/>
            <a:cxnLst/>
            <a:rect l="l" t="t" r="r" b="b"/>
            <a:pathLst>
              <a:path h="2917825">
                <a:moveTo>
                  <a:pt x="0" y="0"/>
                </a:moveTo>
                <a:lnTo>
                  <a:pt x="0" y="291772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2" name="object 22"/>
          <p:cNvSpPr/>
          <p:nvPr/>
        </p:nvSpPr>
        <p:spPr>
          <a:xfrm>
            <a:off x="12304394" y="4020996"/>
            <a:ext cx="193040" cy="0"/>
          </a:xfrm>
          <a:custGeom>
            <a:avLst/>
            <a:gdLst/>
            <a:ahLst/>
            <a:cxnLst/>
            <a:rect l="l" t="t" r="r" b="b"/>
            <a:pathLst>
              <a:path w="193040">
                <a:moveTo>
                  <a:pt x="0" y="0"/>
                </a:moveTo>
                <a:lnTo>
                  <a:pt x="192665"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3" name="object 23"/>
          <p:cNvSpPr/>
          <p:nvPr/>
        </p:nvSpPr>
        <p:spPr>
          <a:xfrm>
            <a:off x="11717014" y="4020996"/>
            <a:ext cx="167640" cy="0"/>
          </a:xfrm>
          <a:custGeom>
            <a:avLst/>
            <a:gdLst/>
            <a:ahLst/>
            <a:cxnLst/>
            <a:rect l="l" t="t" r="r" b="b"/>
            <a:pathLst>
              <a:path w="167640">
                <a:moveTo>
                  <a:pt x="0" y="0"/>
                </a:moveTo>
                <a:lnTo>
                  <a:pt x="167151"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4" name="object 24"/>
          <p:cNvSpPr/>
          <p:nvPr/>
        </p:nvSpPr>
        <p:spPr>
          <a:xfrm>
            <a:off x="11645332" y="3979760"/>
            <a:ext cx="101601" cy="83185"/>
          </a:xfrm>
          <a:custGeom>
            <a:avLst/>
            <a:gdLst/>
            <a:ahLst/>
            <a:cxnLst/>
            <a:rect l="l" t="t" r="r" b="b"/>
            <a:pathLst>
              <a:path w="101600" h="83185">
                <a:moveTo>
                  <a:pt x="101079" y="0"/>
                </a:moveTo>
                <a:lnTo>
                  <a:pt x="0" y="41300"/>
                </a:lnTo>
                <a:lnTo>
                  <a:pt x="101079" y="82588"/>
                </a:lnTo>
                <a:lnTo>
                  <a:pt x="77089" y="41300"/>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5" name="object 25"/>
          <p:cNvSpPr/>
          <p:nvPr/>
        </p:nvSpPr>
        <p:spPr>
          <a:xfrm>
            <a:off x="6805629" y="1096304"/>
            <a:ext cx="245111" cy="0"/>
          </a:xfrm>
          <a:custGeom>
            <a:avLst/>
            <a:gdLst/>
            <a:ahLst/>
            <a:cxnLst/>
            <a:rect l="l" t="t" r="r" b="b"/>
            <a:pathLst>
              <a:path w="245109">
                <a:moveTo>
                  <a:pt x="244843"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6" name="object 26"/>
          <p:cNvSpPr/>
          <p:nvPr/>
        </p:nvSpPr>
        <p:spPr>
          <a:xfrm>
            <a:off x="6733870" y="1055069"/>
            <a:ext cx="101601" cy="83185"/>
          </a:xfrm>
          <a:custGeom>
            <a:avLst/>
            <a:gdLst/>
            <a:ahLst/>
            <a:cxnLst/>
            <a:rect l="l" t="t" r="r" b="b"/>
            <a:pathLst>
              <a:path w="101600" h="83184">
                <a:moveTo>
                  <a:pt x="101079" y="0"/>
                </a:moveTo>
                <a:lnTo>
                  <a:pt x="0" y="41300"/>
                </a:lnTo>
                <a:lnTo>
                  <a:pt x="101079" y="82588"/>
                </a:lnTo>
                <a:lnTo>
                  <a:pt x="77101" y="41300"/>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7" name="object 27"/>
          <p:cNvSpPr/>
          <p:nvPr/>
        </p:nvSpPr>
        <p:spPr>
          <a:xfrm>
            <a:off x="6867712" y="964620"/>
            <a:ext cx="1502411" cy="1189355"/>
          </a:xfrm>
          <a:custGeom>
            <a:avLst/>
            <a:gdLst/>
            <a:ahLst/>
            <a:cxnLst/>
            <a:rect l="l" t="t" r="r" b="b"/>
            <a:pathLst>
              <a:path w="1502409" h="1189355">
                <a:moveTo>
                  <a:pt x="0" y="0"/>
                </a:moveTo>
                <a:lnTo>
                  <a:pt x="1502143" y="0"/>
                </a:lnTo>
                <a:lnTo>
                  <a:pt x="1502143" y="1189139"/>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8" name="object 28"/>
          <p:cNvSpPr/>
          <p:nvPr/>
        </p:nvSpPr>
        <p:spPr>
          <a:xfrm>
            <a:off x="6795980" y="923375"/>
            <a:ext cx="101601" cy="83185"/>
          </a:xfrm>
          <a:custGeom>
            <a:avLst/>
            <a:gdLst/>
            <a:ahLst/>
            <a:cxnLst/>
            <a:rect l="l" t="t" r="r" b="b"/>
            <a:pathLst>
              <a:path w="101600" h="83184">
                <a:moveTo>
                  <a:pt x="101079" y="0"/>
                </a:moveTo>
                <a:lnTo>
                  <a:pt x="0" y="41287"/>
                </a:lnTo>
                <a:lnTo>
                  <a:pt x="101079" y="82588"/>
                </a:lnTo>
                <a:lnTo>
                  <a:pt x="77101" y="41287"/>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9" name="object 29"/>
          <p:cNvSpPr/>
          <p:nvPr/>
        </p:nvSpPr>
        <p:spPr>
          <a:xfrm>
            <a:off x="7411897" y="845141"/>
            <a:ext cx="424179" cy="240029"/>
          </a:xfrm>
          <a:custGeom>
            <a:avLst/>
            <a:gdLst/>
            <a:ahLst/>
            <a:cxnLst/>
            <a:rect l="l" t="t" r="r" b="b"/>
            <a:pathLst>
              <a:path w="424179" h="240030">
                <a:moveTo>
                  <a:pt x="424103" y="239801"/>
                </a:moveTo>
                <a:lnTo>
                  <a:pt x="0" y="239801"/>
                </a:lnTo>
                <a:lnTo>
                  <a:pt x="0" y="0"/>
                </a:lnTo>
                <a:lnTo>
                  <a:pt x="424103" y="0"/>
                </a:lnTo>
                <a:lnTo>
                  <a:pt x="424103" y="239801"/>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30" name="object 30"/>
          <p:cNvSpPr txBox="1"/>
          <p:nvPr/>
        </p:nvSpPr>
        <p:spPr>
          <a:xfrm>
            <a:off x="7458518" y="847125"/>
            <a:ext cx="340995"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uses</a:t>
            </a:r>
            <a:endParaRPr sz="1100">
              <a:solidFill>
                <a:prstClr val="black"/>
              </a:solidFill>
              <a:latin typeface="Arial"/>
              <a:cs typeface="Arial"/>
            </a:endParaRPr>
          </a:p>
        </p:txBody>
      </p:sp>
      <p:sp>
        <p:nvSpPr>
          <p:cNvPr id="31" name="object 31"/>
          <p:cNvSpPr/>
          <p:nvPr/>
        </p:nvSpPr>
        <p:spPr>
          <a:xfrm>
            <a:off x="10622408" y="964945"/>
            <a:ext cx="0" cy="1530984"/>
          </a:xfrm>
          <a:custGeom>
            <a:avLst/>
            <a:gdLst/>
            <a:ahLst/>
            <a:cxnLst/>
            <a:rect l="l" t="t" r="r" b="b"/>
            <a:pathLst>
              <a:path h="1530985">
                <a:moveTo>
                  <a:pt x="0" y="1530794"/>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2" name="object 32"/>
          <p:cNvSpPr/>
          <p:nvPr/>
        </p:nvSpPr>
        <p:spPr>
          <a:xfrm>
            <a:off x="6774755" y="2497999"/>
            <a:ext cx="858519" cy="0"/>
          </a:xfrm>
          <a:custGeom>
            <a:avLst/>
            <a:gdLst/>
            <a:ahLst/>
            <a:cxnLst/>
            <a:rect l="l" t="t" r="r" b="b"/>
            <a:pathLst>
              <a:path w="858520">
                <a:moveTo>
                  <a:pt x="0" y="0"/>
                </a:moveTo>
                <a:lnTo>
                  <a:pt x="858513"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3" name="object 33"/>
          <p:cNvSpPr/>
          <p:nvPr/>
        </p:nvSpPr>
        <p:spPr>
          <a:xfrm>
            <a:off x="6077031" y="2497999"/>
            <a:ext cx="294639" cy="0"/>
          </a:xfrm>
          <a:custGeom>
            <a:avLst/>
            <a:gdLst/>
            <a:ahLst/>
            <a:cxnLst/>
            <a:rect l="l" t="t" r="r" b="b"/>
            <a:pathLst>
              <a:path w="294639">
                <a:moveTo>
                  <a:pt x="0" y="0"/>
                </a:moveTo>
                <a:lnTo>
                  <a:pt x="294608"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4" name="object 34"/>
          <p:cNvSpPr/>
          <p:nvPr/>
        </p:nvSpPr>
        <p:spPr>
          <a:xfrm>
            <a:off x="9084507" y="2495736"/>
            <a:ext cx="1537970" cy="0"/>
          </a:xfrm>
          <a:custGeom>
            <a:avLst/>
            <a:gdLst/>
            <a:ahLst/>
            <a:cxnLst/>
            <a:rect l="l" t="t" r="r" b="b"/>
            <a:pathLst>
              <a:path w="1537970">
                <a:moveTo>
                  <a:pt x="0" y="0"/>
                </a:moveTo>
                <a:lnTo>
                  <a:pt x="1537906"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5" name="object 35"/>
          <p:cNvSpPr/>
          <p:nvPr/>
        </p:nvSpPr>
        <p:spPr>
          <a:xfrm>
            <a:off x="10912088" y="7523534"/>
            <a:ext cx="0" cy="158115"/>
          </a:xfrm>
          <a:custGeom>
            <a:avLst/>
            <a:gdLst/>
            <a:ahLst/>
            <a:cxnLst/>
            <a:rect l="l" t="t" r="r" b="b"/>
            <a:pathLst>
              <a:path h="158115">
                <a:moveTo>
                  <a:pt x="0" y="0"/>
                </a:moveTo>
                <a:lnTo>
                  <a:pt x="0" y="157579"/>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6" name="object 36"/>
          <p:cNvSpPr/>
          <p:nvPr/>
        </p:nvSpPr>
        <p:spPr>
          <a:xfrm>
            <a:off x="10912088" y="8098885"/>
            <a:ext cx="0" cy="187326"/>
          </a:xfrm>
          <a:custGeom>
            <a:avLst/>
            <a:gdLst/>
            <a:ahLst/>
            <a:cxnLst/>
            <a:rect l="l" t="t" r="r" b="b"/>
            <a:pathLst>
              <a:path h="187325">
                <a:moveTo>
                  <a:pt x="0" y="0"/>
                </a:moveTo>
                <a:lnTo>
                  <a:pt x="0" y="187251"/>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7" name="object 37"/>
          <p:cNvSpPr/>
          <p:nvPr/>
        </p:nvSpPr>
        <p:spPr>
          <a:xfrm>
            <a:off x="10870790" y="7451803"/>
            <a:ext cx="83186" cy="101600"/>
          </a:xfrm>
          <a:custGeom>
            <a:avLst/>
            <a:gdLst/>
            <a:ahLst/>
            <a:cxnLst/>
            <a:rect l="l" t="t" r="r" b="b"/>
            <a:pathLst>
              <a:path w="83184" h="101600">
                <a:moveTo>
                  <a:pt x="41300" y="0"/>
                </a:moveTo>
                <a:lnTo>
                  <a:pt x="0" y="101079"/>
                </a:lnTo>
                <a:lnTo>
                  <a:pt x="41300" y="77089"/>
                </a:lnTo>
                <a:lnTo>
                  <a:pt x="72798" y="77089"/>
                </a:lnTo>
                <a:lnTo>
                  <a:pt x="41300" y="0"/>
                </a:lnTo>
                <a:close/>
              </a:path>
              <a:path w="83184" h="101600">
                <a:moveTo>
                  <a:pt x="72798" y="77089"/>
                </a:moveTo>
                <a:lnTo>
                  <a:pt x="41300" y="77089"/>
                </a:lnTo>
                <a:lnTo>
                  <a:pt x="82600" y="101079"/>
                </a:lnTo>
                <a:lnTo>
                  <a:pt x="72798" y="77089"/>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38" name="object 38"/>
          <p:cNvSpPr/>
          <p:nvPr/>
        </p:nvSpPr>
        <p:spPr>
          <a:xfrm>
            <a:off x="4608471" y="2920847"/>
            <a:ext cx="0" cy="133348"/>
          </a:xfrm>
          <a:custGeom>
            <a:avLst/>
            <a:gdLst/>
            <a:ahLst/>
            <a:cxnLst/>
            <a:rect l="l" t="t" r="r" b="b"/>
            <a:pathLst>
              <a:path h="133350">
                <a:moveTo>
                  <a:pt x="0" y="0"/>
                </a:moveTo>
                <a:lnTo>
                  <a:pt x="0" y="13283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9" name="object 39"/>
          <p:cNvSpPr/>
          <p:nvPr/>
        </p:nvSpPr>
        <p:spPr>
          <a:xfrm>
            <a:off x="4608471" y="3459839"/>
            <a:ext cx="0" cy="227965"/>
          </a:xfrm>
          <a:custGeom>
            <a:avLst/>
            <a:gdLst/>
            <a:ahLst/>
            <a:cxnLst/>
            <a:rect l="l" t="t" r="r" b="b"/>
            <a:pathLst>
              <a:path h="227964">
                <a:moveTo>
                  <a:pt x="0" y="0"/>
                </a:moveTo>
                <a:lnTo>
                  <a:pt x="0" y="227506"/>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0" name="object 40"/>
          <p:cNvSpPr/>
          <p:nvPr/>
        </p:nvSpPr>
        <p:spPr>
          <a:xfrm>
            <a:off x="4567184" y="2849117"/>
            <a:ext cx="83186" cy="101600"/>
          </a:xfrm>
          <a:custGeom>
            <a:avLst/>
            <a:gdLst/>
            <a:ahLst/>
            <a:cxnLst/>
            <a:rect l="l" t="t" r="r" b="b"/>
            <a:pathLst>
              <a:path w="83185" h="101600">
                <a:moveTo>
                  <a:pt x="41287" y="0"/>
                </a:moveTo>
                <a:lnTo>
                  <a:pt x="0" y="101079"/>
                </a:lnTo>
                <a:lnTo>
                  <a:pt x="41287" y="77101"/>
                </a:lnTo>
                <a:lnTo>
                  <a:pt x="72790" y="77101"/>
                </a:lnTo>
                <a:lnTo>
                  <a:pt x="41287" y="0"/>
                </a:lnTo>
                <a:close/>
              </a:path>
              <a:path w="83185" h="101600">
                <a:moveTo>
                  <a:pt x="72790" y="77101"/>
                </a:moveTo>
                <a:lnTo>
                  <a:pt x="41287" y="77101"/>
                </a:lnTo>
                <a:lnTo>
                  <a:pt x="82588" y="101079"/>
                </a:lnTo>
                <a:lnTo>
                  <a:pt x="72790" y="77101"/>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41" name="object 41"/>
          <p:cNvSpPr txBox="1"/>
          <p:nvPr/>
        </p:nvSpPr>
        <p:spPr>
          <a:xfrm>
            <a:off x="10542864" y="7673524"/>
            <a:ext cx="739140" cy="369094"/>
          </a:xfrm>
          <a:prstGeom prst="rect">
            <a:avLst/>
          </a:prstGeom>
        </p:spPr>
        <p:txBody>
          <a:bodyPr vert="horz" wrap="square" lIns="0" tIns="25355" rIns="0" bIns="0" rtlCol="0">
            <a:spAutoFit/>
          </a:bodyPr>
          <a:lstStyle/>
          <a:p>
            <a:pPr marL="12677" marR="5080" indent="74165">
              <a:lnSpc>
                <a:spcPts val="1341"/>
              </a:lnSpc>
              <a:spcBef>
                <a:spcPts val="200"/>
              </a:spcBef>
            </a:pPr>
            <a:r>
              <a:rPr sz="1100" dirty="0">
                <a:solidFill>
                  <a:srgbClr val="221E1F"/>
                </a:solidFill>
                <a:latin typeface="Arial"/>
                <a:cs typeface="Arial"/>
              </a:rPr>
              <a:t>provides  </a:t>
            </a:r>
            <a:r>
              <a:rPr sz="1100" spc="4" dirty="0">
                <a:solidFill>
                  <a:srgbClr val="221E1F"/>
                </a:solidFill>
                <a:latin typeface="Arial"/>
                <a:cs typeface="Arial"/>
              </a:rPr>
              <a:t>storage</a:t>
            </a:r>
            <a:r>
              <a:rPr sz="1100" spc="-70" dirty="0">
                <a:solidFill>
                  <a:srgbClr val="221E1F"/>
                </a:solidFill>
                <a:latin typeface="Arial"/>
                <a:cs typeface="Arial"/>
              </a:rPr>
              <a:t> </a:t>
            </a:r>
            <a:r>
              <a:rPr sz="1100" dirty="0">
                <a:solidFill>
                  <a:srgbClr val="221E1F"/>
                </a:solidFill>
                <a:latin typeface="Arial"/>
                <a:cs typeface="Arial"/>
              </a:rPr>
              <a:t>for</a:t>
            </a:r>
            <a:endParaRPr sz="1100">
              <a:solidFill>
                <a:prstClr val="black"/>
              </a:solidFill>
              <a:latin typeface="Arial"/>
              <a:cs typeface="Arial"/>
            </a:endParaRPr>
          </a:p>
        </p:txBody>
      </p:sp>
      <p:sp>
        <p:nvSpPr>
          <p:cNvPr id="42" name="object 42"/>
          <p:cNvSpPr txBox="1"/>
          <p:nvPr/>
        </p:nvSpPr>
        <p:spPr>
          <a:xfrm>
            <a:off x="10596700" y="6151892"/>
            <a:ext cx="631190" cy="369094"/>
          </a:xfrm>
          <a:prstGeom prst="rect">
            <a:avLst/>
          </a:prstGeom>
        </p:spPr>
        <p:txBody>
          <a:bodyPr vert="horz" wrap="square" lIns="0" tIns="25355" rIns="0" bIns="0" rtlCol="0">
            <a:spAutoFit/>
          </a:bodyPr>
          <a:lstStyle/>
          <a:p>
            <a:pPr marL="157204" marR="5080" indent="-145162">
              <a:lnSpc>
                <a:spcPts val="1341"/>
              </a:lnSpc>
              <a:spcBef>
                <a:spcPts val="200"/>
              </a:spcBef>
            </a:pPr>
            <a:r>
              <a:rPr sz="1100" dirty="0">
                <a:solidFill>
                  <a:srgbClr val="221E1F"/>
                </a:solidFill>
                <a:latin typeface="Arial"/>
                <a:cs typeface="Arial"/>
              </a:rPr>
              <a:t>generally  uses</a:t>
            </a:r>
            <a:endParaRPr sz="1100">
              <a:solidFill>
                <a:prstClr val="black"/>
              </a:solidFill>
              <a:latin typeface="Arial"/>
              <a:cs typeface="Arial"/>
            </a:endParaRPr>
          </a:p>
        </p:txBody>
      </p:sp>
      <p:sp>
        <p:nvSpPr>
          <p:cNvPr id="43" name="object 43"/>
          <p:cNvSpPr txBox="1"/>
          <p:nvPr/>
        </p:nvSpPr>
        <p:spPr>
          <a:xfrm>
            <a:off x="13677891" y="1507260"/>
            <a:ext cx="1020444" cy="369094"/>
          </a:xfrm>
          <a:prstGeom prst="rect">
            <a:avLst/>
          </a:prstGeom>
        </p:spPr>
        <p:txBody>
          <a:bodyPr vert="horz" wrap="square" lIns="0" tIns="25355" rIns="0" bIns="0" rtlCol="0">
            <a:spAutoFit/>
          </a:bodyPr>
          <a:lstStyle/>
          <a:p>
            <a:pPr marL="227571" marR="5080" indent="-215532">
              <a:lnSpc>
                <a:spcPts val="1341"/>
              </a:lnSpc>
              <a:spcBef>
                <a:spcPts val="200"/>
              </a:spcBef>
            </a:pPr>
            <a:r>
              <a:rPr sz="1100" dirty="0">
                <a:solidFill>
                  <a:srgbClr val="221E1F"/>
                </a:solidFill>
                <a:latin typeface="Arial"/>
                <a:cs typeface="Arial"/>
              </a:rPr>
              <a:t>interfaces</a:t>
            </a:r>
            <a:r>
              <a:rPr sz="1100" spc="-66" dirty="0">
                <a:solidFill>
                  <a:srgbClr val="221E1F"/>
                </a:solidFill>
                <a:latin typeface="Arial"/>
                <a:cs typeface="Arial"/>
              </a:rPr>
              <a:t> </a:t>
            </a:r>
            <a:r>
              <a:rPr sz="1100" dirty="0">
                <a:solidFill>
                  <a:srgbClr val="221E1F"/>
                </a:solidFill>
                <a:latin typeface="Arial"/>
                <a:cs typeface="Arial"/>
              </a:rPr>
              <a:t>with/  provides</a:t>
            </a:r>
            <a:endParaRPr sz="1100">
              <a:solidFill>
                <a:prstClr val="black"/>
              </a:solidFill>
              <a:latin typeface="Arial"/>
              <a:cs typeface="Arial"/>
            </a:endParaRPr>
          </a:p>
        </p:txBody>
      </p:sp>
      <p:sp>
        <p:nvSpPr>
          <p:cNvPr id="44" name="object 44"/>
          <p:cNvSpPr txBox="1"/>
          <p:nvPr/>
        </p:nvSpPr>
        <p:spPr>
          <a:xfrm>
            <a:off x="3321096" y="845124"/>
            <a:ext cx="1136649"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are </a:t>
            </a:r>
            <a:r>
              <a:rPr sz="1100" spc="4" dirty="0">
                <a:solidFill>
                  <a:srgbClr val="221E1F"/>
                </a:solidFill>
                <a:latin typeface="Arial"/>
                <a:cs typeface="Arial"/>
              </a:rPr>
              <a:t>comprised</a:t>
            </a:r>
            <a:r>
              <a:rPr sz="1100" spc="-60" dirty="0">
                <a:solidFill>
                  <a:srgbClr val="221E1F"/>
                </a:solidFill>
                <a:latin typeface="Arial"/>
                <a:cs typeface="Arial"/>
              </a:rPr>
              <a:t> </a:t>
            </a:r>
            <a:r>
              <a:rPr sz="1100" dirty="0">
                <a:solidFill>
                  <a:srgbClr val="221E1F"/>
                </a:solidFill>
                <a:latin typeface="Arial"/>
                <a:cs typeface="Arial"/>
              </a:rPr>
              <a:t>of</a:t>
            </a:r>
            <a:endParaRPr sz="1100">
              <a:solidFill>
                <a:prstClr val="black"/>
              </a:solidFill>
              <a:latin typeface="Arial"/>
              <a:cs typeface="Arial"/>
            </a:endParaRPr>
          </a:p>
        </p:txBody>
      </p:sp>
      <p:sp>
        <p:nvSpPr>
          <p:cNvPr id="45" name="object 45"/>
          <p:cNvSpPr txBox="1"/>
          <p:nvPr/>
        </p:nvSpPr>
        <p:spPr>
          <a:xfrm>
            <a:off x="11933883" y="3907774"/>
            <a:ext cx="334645" cy="185282"/>
          </a:xfrm>
          <a:prstGeom prst="rect">
            <a:avLst/>
          </a:prstGeom>
        </p:spPr>
        <p:txBody>
          <a:bodyPr vert="horz" wrap="square" lIns="0" tIns="15850" rIns="0" bIns="0" rtlCol="0">
            <a:spAutoFit/>
          </a:bodyPr>
          <a:lstStyle/>
          <a:p>
            <a:pPr marL="12677">
              <a:spcBef>
                <a:spcPts val="125"/>
              </a:spcBef>
            </a:pPr>
            <a:r>
              <a:rPr sz="1100" spc="-4" dirty="0">
                <a:solidFill>
                  <a:srgbClr val="221E1F"/>
                </a:solidFill>
                <a:latin typeface="Arial"/>
                <a:cs typeface="Arial"/>
              </a:rPr>
              <a:t>uses</a:t>
            </a:r>
            <a:endParaRPr sz="1100">
              <a:solidFill>
                <a:prstClr val="black"/>
              </a:solidFill>
              <a:latin typeface="Arial"/>
              <a:cs typeface="Arial"/>
            </a:endParaRPr>
          </a:p>
        </p:txBody>
      </p:sp>
      <p:sp>
        <p:nvSpPr>
          <p:cNvPr id="46" name="object 46"/>
          <p:cNvSpPr/>
          <p:nvPr/>
        </p:nvSpPr>
        <p:spPr>
          <a:xfrm>
            <a:off x="8921750" y="825619"/>
            <a:ext cx="1901826" cy="0"/>
          </a:xfrm>
          <a:custGeom>
            <a:avLst/>
            <a:gdLst/>
            <a:ahLst/>
            <a:cxnLst/>
            <a:rect l="l" t="t" r="r" b="b"/>
            <a:pathLst>
              <a:path w="1901825">
                <a:moveTo>
                  <a:pt x="0" y="0"/>
                </a:moveTo>
                <a:lnTo>
                  <a:pt x="190179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7" name="object 47"/>
          <p:cNvSpPr/>
          <p:nvPr/>
        </p:nvSpPr>
        <p:spPr>
          <a:xfrm>
            <a:off x="6649383" y="825619"/>
            <a:ext cx="1942463" cy="0"/>
          </a:xfrm>
          <a:custGeom>
            <a:avLst/>
            <a:gdLst/>
            <a:ahLst/>
            <a:cxnLst/>
            <a:rect l="l" t="t" r="r" b="b"/>
            <a:pathLst>
              <a:path w="1942465">
                <a:moveTo>
                  <a:pt x="0" y="0"/>
                </a:moveTo>
                <a:lnTo>
                  <a:pt x="1942219"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8" name="object 48"/>
          <p:cNvSpPr/>
          <p:nvPr/>
        </p:nvSpPr>
        <p:spPr>
          <a:xfrm>
            <a:off x="10823535" y="825617"/>
            <a:ext cx="0" cy="2774951"/>
          </a:xfrm>
          <a:custGeom>
            <a:avLst/>
            <a:gdLst/>
            <a:ahLst/>
            <a:cxnLst/>
            <a:rect l="l" t="t" r="r" b="b"/>
            <a:pathLst>
              <a:path h="2774950">
                <a:moveTo>
                  <a:pt x="0" y="0"/>
                </a:moveTo>
                <a:lnTo>
                  <a:pt x="0" y="2774797"/>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9" name="object 49"/>
          <p:cNvSpPr/>
          <p:nvPr/>
        </p:nvSpPr>
        <p:spPr>
          <a:xfrm>
            <a:off x="10782237" y="3571079"/>
            <a:ext cx="83186" cy="101600"/>
          </a:xfrm>
          <a:custGeom>
            <a:avLst/>
            <a:gdLst/>
            <a:ahLst/>
            <a:cxnLst/>
            <a:rect l="l" t="t" r="r" b="b"/>
            <a:pathLst>
              <a:path w="83184" h="101600">
                <a:moveTo>
                  <a:pt x="0" y="0"/>
                </a:moveTo>
                <a:lnTo>
                  <a:pt x="41300" y="101079"/>
                </a:lnTo>
                <a:lnTo>
                  <a:pt x="72803" y="23977"/>
                </a:lnTo>
                <a:lnTo>
                  <a:pt x="41300" y="23977"/>
                </a:lnTo>
                <a:lnTo>
                  <a:pt x="0" y="0"/>
                </a:lnTo>
                <a:close/>
              </a:path>
              <a:path w="83184" h="101600">
                <a:moveTo>
                  <a:pt x="82600" y="0"/>
                </a:moveTo>
                <a:lnTo>
                  <a:pt x="41300" y="23977"/>
                </a:lnTo>
                <a:lnTo>
                  <a:pt x="72803" y="23977"/>
                </a:lnTo>
                <a:lnTo>
                  <a:pt x="8260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50" name="object 50"/>
          <p:cNvSpPr/>
          <p:nvPr/>
        </p:nvSpPr>
        <p:spPr>
          <a:xfrm>
            <a:off x="9739762" y="4026991"/>
            <a:ext cx="382905" cy="0"/>
          </a:xfrm>
          <a:custGeom>
            <a:avLst/>
            <a:gdLst/>
            <a:ahLst/>
            <a:cxnLst/>
            <a:rect l="l" t="t" r="r" b="b"/>
            <a:pathLst>
              <a:path w="382904">
                <a:moveTo>
                  <a:pt x="382485"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1" name="object 51"/>
          <p:cNvSpPr/>
          <p:nvPr/>
        </p:nvSpPr>
        <p:spPr>
          <a:xfrm>
            <a:off x="10092957" y="3985755"/>
            <a:ext cx="101601" cy="83185"/>
          </a:xfrm>
          <a:custGeom>
            <a:avLst/>
            <a:gdLst/>
            <a:ahLst/>
            <a:cxnLst/>
            <a:rect l="l" t="t" r="r" b="b"/>
            <a:pathLst>
              <a:path w="101600" h="83185">
                <a:moveTo>
                  <a:pt x="0" y="0"/>
                </a:moveTo>
                <a:lnTo>
                  <a:pt x="23990" y="41300"/>
                </a:lnTo>
                <a:lnTo>
                  <a:pt x="0" y="82588"/>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52" name="object 52"/>
          <p:cNvSpPr txBox="1"/>
          <p:nvPr/>
        </p:nvSpPr>
        <p:spPr>
          <a:xfrm>
            <a:off x="8625888" y="710527"/>
            <a:ext cx="266065"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use</a:t>
            </a:r>
            <a:endParaRPr sz="1100">
              <a:solidFill>
                <a:prstClr val="black"/>
              </a:solidFill>
              <a:latin typeface="Arial"/>
              <a:cs typeface="Arial"/>
            </a:endParaRPr>
          </a:p>
        </p:txBody>
      </p:sp>
      <p:sp>
        <p:nvSpPr>
          <p:cNvPr id="53" name="object 53"/>
          <p:cNvSpPr/>
          <p:nvPr/>
        </p:nvSpPr>
        <p:spPr>
          <a:xfrm>
            <a:off x="7050398" y="1096306"/>
            <a:ext cx="0" cy="3453764"/>
          </a:xfrm>
          <a:custGeom>
            <a:avLst/>
            <a:gdLst/>
            <a:ahLst/>
            <a:cxnLst/>
            <a:rect l="l" t="t" r="r" b="b"/>
            <a:pathLst>
              <a:path h="3453765">
                <a:moveTo>
                  <a:pt x="0" y="0"/>
                </a:moveTo>
                <a:lnTo>
                  <a:pt x="0" y="3453686"/>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4" name="object 54"/>
          <p:cNvSpPr/>
          <p:nvPr/>
        </p:nvSpPr>
        <p:spPr>
          <a:xfrm>
            <a:off x="7050398" y="4971583"/>
            <a:ext cx="0" cy="2080895"/>
          </a:xfrm>
          <a:custGeom>
            <a:avLst/>
            <a:gdLst/>
            <a:ahLst/>
            <a:cxnLst/>
            <a:rect l="l" t="t" r="r" b="b"/>
            <a:pathLst>
              <a:path h="2080895">
                <a:moveTo>
                  <a:pt x="0" y="0"/>
                </a:moveTo>
                <a:lnTo>
                  <a:pt x="0" y="208080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5" name="object 55"/>
          <p:cNvSpPr txBox="1"/>
          <p:nvPr/>
        </p:nvSpPr>
        <p:spPr>
          <a:xfrm>
            <a:off x="6792794" y="4534970"/>
            <a:ext cx="498476" cy="369094"/>
          </a:xfrm>
          <a:prstGeom prst="rect">
            <a:avLst/>
          </a:prstGeom>
        </p:spPr>
        <p:txBody>
          <a:bodyPr vert="horz" wrap="square" lIns="0" tIns="25355" rIns="0" bIns="0" rtlCol="0">
            <a:spAutoFit/>
          </a:bodyPr>
          <a:lstStyle/>
          <a:p>
            <a:pPr marL="161644" marR="5080" indent="-149596">
              <a:lnSpc>
                <a:spcPts val="1341"/>
              </a:lnSpc>
              <a:spcBef>
                <a:spcPts val="200"/>
              </a:spcBef>
            </a:pPr>
            <a:r>
              <a:rPr sz="1100" dirty="0">
                <a:solidFill>
                  <a:srgbClr val="221E1F"/>
                </a:solidFill>
                <a:latin typeface="Arial"/>
                <a:cs typeface="Arial"/>
              </a:rPr>
              <a:t>is</a:t>
            </a:r>
            <a:r>
              <a:rPr sz="1100" spc="-70" dirty="0">
                <a:solidFill>
                  <a:srgbClr val="221E1F"/>
                </a:solidFill>
                <a:latin typeface="Arial"/>
                <a:cs typeface="Arial"/>
              </a:rPr>
              <a:t> </a:t>
            </a:r>
            <a:r>
              <a:rPr sz="1100" dirty="0">
                <a:solidFill>
                  <a:srgbClr val="221E1F"/>
                </a:solidFill>
                <a:latin typeface="Arial"/>
                <a:cs typeface="Arial"/>
              </a:rPr>
              <a:t>used  for</a:t>
            </a:r>
            <a:endParaRPr sz="1100">
              <a:solidFill>
                <a:prstClr val="black"/>
              </a:solidFill>
              <a:latin typeface="Arial"/>
              <a:cs typeface="Arial"/>
            </a:endParaRPr>
          </a:p>
        </p:txBody>
      </p:sp>
      <p:sp>
        <p:nvSpPr>
          <p:cNvPr id="56" name="object 56"/>
          <p:cNvSpPr/>
          <p:nvPr/>
        </p:nvSpPr>
        <p:spPr>
          <a:xfrm>
            <a:off x="9739759" y="4026993"/>
            <a:ext cx="0" cy="1222376"/>
          </a:xfrm>
          <a:custGeom>
            <a:avLst/>
            <a:gdLst/>
            <a:ahLst/>
            <a:cxnLst/>
            <a:rect l="l" t="t" r="r" b="b"/>
            <a:pathLst>
              <a:path h="1222375">
                <a:moveTo>
                  <a:pt x="0" y="0"/>
                </a:moveTo>
                <a:lnTo>
                  <a:pt x="0" y="1222122"/>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7" name="object 57"/>
          <p:cNvSpPr/>
          <p:nvPr/>
        </p:nvSpPr>
        <p:spPr>
          <a:xfrm>
            <a:off x="9739759" y="5641228"/>
            <a:ext cx="0" cy="1270635"/>
          </a:xfrm>
          <a:custGeom>
            <a:avLst/>
            <a:gdLst/>
            <a:ahLst/>
            <a:cxnLst/>
            <a:rect l="l" t="t" r="r" b="b"/>
            <a:pathLst>
              <a:path h="1270634">
                <a:moveTo>
                  <a:pt x="0" y="0"/>
                </a:moveTo>
                <a:lnTo>
                  <a:pt x="0" y="1270621"/>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8" name="object 58"/>
          <p:cNvSpPr/>
          <p:nvPr/>
        </p:nvSpPr>
        <p:spPr>
          <a:xfrm>
            <a:off x="8404044" y="7335811"/>
            <a:ext cx="0" cy="265430"/>
          </a:xfrm>
          <a:custGeom>
            <a:avLst/>
            <a:gdLst/>
            <a:ahLst/>
            <a:cxnLst/>
            <a:rect l="l" t="t" r="r" b="b"/>
            <a:pathLst>
              <a:path h="265429">
                <a:moveTo>
                  <a:pt x="0" y="0"/>
                </a:moveTo>
                <a:lnTo>
                  <a:pt x="0" y="26499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9" name="object 59"/>
          <p:cNvSpPr/>
          <p:nvPr/>
        </p:nvSpPr>
        <p:spPr>
          <a:xfrm>
            <a:off x="8404044" y="8022412"/>
            <a:ext cx="0" cy="262890"/>
          </a:xfrm>
          <a:custGeom>
            <a:avLst/>
            <a:gdLst/>
            <a:ahLst/>
            <a:cxnLst/>
            <a:rect l="l" t="t" r="r" b="b"/>
            <a:pathLst>
              <a:path h="262890">
                <a:moveTo>
                  <a:pt x="0" y="0"/>
                </a:moveTo>
                <a:lnTo>
                  <a:pt x="0" y="262496"/>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60" name="object 60"/>
          <p:cNvSpPr txBox="1"/>
          <p:nvPr/>
        </p:nvSpPr>
        <p:spPr>
          <a:xfrm>
            <a:off x="9489346" y="5234086"/>
            <a:ext cx="498476" cy="369094"/>
          </a:xfrm>
          <a:prstGeom prst="rect">
            <a:avLst/>
          </a:prstGeom>
        </p:spPr>
        <p:txBody>
          <a:bodyPr vert="horz" wrap="square" lIns="0" tIns="25355" rIns="0" bIns="0" rtlCol="0">
            <a:spAutoFit/>
          </a:bodyPr>
          <a:lstStyle/>
          <a:p>
            <a:pPr marL="161644" marR="5080" indent="-149596">
              <a:lnSpc>
                <a:spcPts val="1341"/>
              </a:lnSpc>
              <a:spcBef>
                <a:spcPts val="200"/>
              </a:spcBef>
            </a:pPr>
            <a:r>
              <a:rPr sz="1100" dirty="0">
                <a:solidFill>
                  <a:srgbClr val="221E1F"/>
                </a:solidFill>
                <a:latin typeface="Arial"/>
                <a:cs typeface="Arial"/>
              </a:rPr>
              <a:t>is</a:t>
            </a:r>
            <a:r>
              <a:rPr sz="1100" spc="-70" dirty="0">
                <a:solidFill>
                  <a:srgbClr val="221E1F"/>
                </a:solidFill>
                <a:latin typeface="Arial"/>
                <a:cs typeface="Arial"/>
              </a:rPr>
              <a:t> </a:t>
            </a:r>
            <a:r>
              <a:rPr sz="1100" dirty="0">
                <a:solidFill>
                  <a:srgbClr val="221E1F"/>
                </a:solidFill>
                <a:latin typeface="Arial"/>
                <a:cs typeface="Arial"/>
              </a:rPr>
              <a:t>used  for</a:t>
            </a:r>
            <a:endParaRPr sz="1100">
              <a:solidFill>
                <a:prstClr val="black"/>
              </a:solidFill>
              <a:latin typeface="Arial"/>
              <a:cs typeface="Arial"/>
            </a:endParaRPr>
          </a:p>
        </p:txBody>
      </p:sp>
      <p:sp>
        <p:nvSpPr>
          <p:cNvPr id="61" name="object 61"/>
          <p:cNvSpPr txBox="1"/>
          <p:nvPr/>
        </p:nvSpPr>
        <p:spPr>
          <a:xfrm>
            <a:off x="5610777" y="1787876"/>
            <a:ext cx="539750"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analyze</a:t>
            </a:r>
            <a:endParaRPr sz="1100">
              <a:solidFill>
                <a:prstClr val="black"/>
              </a:solidFill>
              <a:latin typeface="Arial"/>
              <a:cs typeface="Arial"/>
            </a:endParaRPr>
          </a:p>
        </p:txBody>
      </p:sp>
      <p:sp>
        <p:nvSpPr>
          <p:cNvPr id="62" name="object 62"/>
          <p:cNvSpPr/>
          <p:nvPr/>
        </p:nvSpPr>
        <p:spPr>
          <a:xfrm>
            <a:off x="2065006" y="4073841"/>
            <a:ext cx="1527810" cy="0"/>
          </a:xfrm>
          <a:custGeom>
            <a:avLst/>
            <a:gdLst/>
            <a:ahLst/>
            <a:cxnLst/>
            <a:rect l="l" t="t" r="r" b="b"/>
            <a:pathLst>
              <a:path w="1527810">
                <a:moveTo>
                  <a:pt x="0" y="0"/>
                </a:moveTo>
                <a:lnTo>
                  <a:pt x="1527695"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63" name="object 63"/>
          <p:cNvSpPr/>
          <p:nvPr/>
        </p:nvSpPr>
        <p:spPr>
          <a:xfrm>
            <a:off x="1349469" y="1373244"/>
            <a:ext cx="0" cy="146052"/>
          </a:xfrm>
          <a:custGeom>
            <a:avLst/>
            <a:gdLst/>
            <a:ahLst/>
            <a:cxnLst/>
            <a:rect l="l" t="t" r="r" b="b"/>
            <a:pathLst>
              <a:path h="146050">
                <a:moveTo>
                  <a:pt x="0" y="0"/>
                </a:moveTo>
                <a:lnTo>
                  <a:pt x="0" y="146044"/>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64" name="object 64"/>
          <p:cNvSpPr/>
          <p:nvPr/>
        </p:nvSpPr>
        <p:spPr>
          <a:xfrm>
            <a:off x="1349469" y="1933898"/>
            <a:ext cx="0" cy="147954"/>
          </a:xfrm>
          <a:custGeom>
            <a:avLst/>
            <a:gdLst/>
            <a:ahLst/>
            <a:cxnLst/>
            <a:rect l="l" t="t" r="r" b="b"/>
            <a:pathLst>
              <a:path h="147955">
                <a:moveTo>
                  <a:pt x="0" y="0"/>
                </a:moveTo>
                <a:lnTo>
                  <a:pt x="0" y="14771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65" name="object 65"/>
          <p:cNvSpPr/>
          <p:nvPr/>
        </p:nvSpPr>
        <p:spPr>
          <a:xfrm>
            <a:off x="1308171" y="1301514"/>
            <a:ext cx="83186" cy="101600"/>
          </a:xfrm>
          <a:custGeom>
            <a:avLst/>
            <a:gdLst/>
            <a:ahLst/>
            <a:cxnLst/>
            <a:rect l="l" t="t" r="r" b="b"/>
            <a:pathLst>
              <a:path w="83184" h="101600">
                <a:moveTo>
                  <a:pt x="41300" y="0"/>
                </a:moveTo>
                <a:lnTo>
                  <a:pt x="0" y="101079"/>
                </a:lnTo>
                <a:lnTo>
                  <a:pt x="41300" y="77101"/>
                </a:lnTo>
                <a:lnTo>
                  <a:pt x="72794" y="77101"/>
                </a:lnTo>
                <a:lnTo>
                  <a:pt x="41300" y="0"/>
                </a:lnTo>
                <a:close/>
              </a:path>
              <a:path w="83184" h="101600">
                <a:moveTo>
                  <a:pt x="72794" y="77101"/>
                </a:moveTo>
                <a:lnTo>
                  <a:pt x="41300" y="77101"/>
                </a:lnTo>
                <a:lnTo>
                  <a:pt x="82588" y="101079"/>
                </a:lnTo>
                <a:lnTo>
                  <a:pt x="72794" y="77101"/>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66" name="object 66"/>
          <p:cNvSpPr/>
          <p:nvPr/>
        </p:nvSpPr>
        <p:spPr>
          <a:xfrm>
            <a:off x="1308171" y="2052277"/>
            <a:ext cx="83186" cy="101600"/>
          </a:xfrm>
          <a:custGeom>
            <a:avLst/>
            <a:gdLst/>
            <a:ahLst/>
            <a:cxnLst/>
            <a:rect l="l" t="t" r="r" b="b"/>
            <a:pathLst>
              <a:path w="83184" h="101600">
                <a:moveTo>
                  <a:pt x="0" y="0"/>
                </a:moveTo>
                <a:lnTo>
                  <a:pt x="41300" y="101079"/>
                </a:lnTo>
                <a:lnTo>
                  <a:pt x="72794" y="23977"/>
                </a:lnTo>
                <a:lnTo>
                  <a:pt x="41300" y="23977"/>
                </a:lnTo>
                <a:lnTo>
                  <a:pt x="0" y="0"/>
                </a:lnTo>
                <a:close/>
              </a:path>
              <a:path w="83184" h="101600">
                <a:moveTo>
                  <a:pt x="82588" y="0"/>
                </a:moveTo>
                <a:lnTo>
                  <a:pt x="41300" y="23977"/>
                </a:lnTo>
                <a:lnTo>
                  <a:pt x="72794" y="23977"/>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67" name="object 67"/>
          <p:cNvSpPr txBox="1"/>
          <p:nvPr/>
        </p:nvSpPr>
        <p:spPr>
          <a:xfrm>
            <a:off x="1025789" y="1532437"/>
            <a:ext cx="647700" cy="369094"/>
          </a:xfrm>
          <a:prstGeom prst="rect">
            <a:avLst/>
          </a:prstGeom>
        </p:spPr>
        <p:txBody>
          <a:bodyPr vert="horz" wrap="square" lIns="0" tIns="25355" rIns="0" bIns="0" rtlCol="0">
            <a:spAutoFit/>
          </a:bodyPr>
          <a:lstStyle/>
          <a:p>
            <a:pPr marL="12677" marR="5080" indent="8252">
              <a:lnSpc>
                <a:spcPts val="1341"/>
              </a:lnSpc>
              <a:spcBef>
                <a:spcPts val="200"/>
              </a:spcBef>
            </a:pPr>
            <a:r>
              <a:rPr sz="1100" dirty="0">
                <a:solidFill>
                  <a:srgbClr val="221E1F"/>
                </a:solidFill>
                <a:latin typeface="Arial"/>
                <a:cs typeface="Arial"/>
              </a:rPr>
              <a:t>is</a:t>
            </a:r>
            <a:r>
              <a:rPr sz="1100" spc="-70" dirty="0">
                <a:solidFill>
                  <a:srgbClr val="221E1F"/>
                </a:solidFill>
                <a:latin typeface="Arial"/>
                <a:cs typeface="Arial"/>
              </a:rPr>
              <a:t> </a:t>
            </a:r>
            <a:r>
              <a:rPr sz="1100" spc="4" dirty="0">
                <a:solidFill>
                  <a:srgbClr val="221E1F"/>
                </a:solidFill>
                <a:latin typeface="Arial"/>
                <a:cs typeface="Arial"/>
              </a:rPr>
              <a:t>closely  </a:t>
            </a:r>
            <a:r>
              <a:rPr sz="1100" dirty="0">
                <a:solidFill>
                  <a:srgbClr val="221E1F"/>
                </a:solidFill>
                <a:latin typeface="Arial"/>
                <a:cs typeface="Arial"/>
              </a:rPr>
              <a:t>related</a:t>
            </a:r>
            <a:r>
              <a:rPr sz="1100" spc="-85" dirty="0">
                <a:solidFill>
                  <a:srgbClr val="221E1F"/>
                </a:solidFill>
                <a:latin typeface="Arial"/>
                <a:cs typeface="Arial"/>
              </a:rPr>
              <a:t> </a:t>
            </a:r>
            <a:r>
              <a:rPr sz="1100" spc="4" dirty="0">
                <a:solidFill>
                  <a:srgbClr val="221E1F"/>
                </a:solidFill>
                <a:latin typeface="Arial"/>
                <a:cs typeface="Arial"/>
              </a:rPr>
              <a:t>to</a:t>
            </a:r>
            <a:endParaRPr sz="1100">
              <a:solidFill>
                <a:prstClr val="black"/>
              </a:solidFill>
              <a:latin typeface="Arial"/>
              <a:cs typeface="Arial"/>
            </a:endParaRPr>
          </a:p>
        </p:txBody>
      </p:sp>
      <p:sp>
        <p:nvSpPr>
          <p:cNvPr id="68" name="object 68"/>
          <p:cNvSpPr/>
          <p:nvPr/>
        </p:nvSpPr>
        <p:spPr>
          <a:xfrm>
            <a:off x="12357370" y="964946"/>
            <a:ext cx="1041400" cy="0"/>
          </a:xfrm>
          <a:custGeom>
            <a:avLst/>
            <a:gdLst/>
            <a:ahLst/>
            <a:cxnLst/>
            <a:rect l="l" t="t" r="r" b="b"/>
            <a:pathLst>
              <a:path w="1041400">
                <a:moveTo>
                  <a:pt x="0" y="0"/>
                </a:moveTo>
                <a:lnTo>
                  <a:pt x="1041208"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69" name="object 69"/>
          <p:cNvSpPr/>
          <p:nvPr/>
        </p:nvSpPr>
        <p:spPr>
          <a:xfrm>
            <a:off x="10622482" y="964946"/>
            <a:ext cx="374651" cy="0"/>
          </a:xfrm>
          <a:custGeom>
            <a:avLst/>
            <a:gdLst/>
            <a:ahLst/>
            <a:cxnLst/>
            <a:rect l="l" t="t" r="r" b="b"/>
            <a:pathLst>
              <a:path w="374650">
                <a:moveTo>
                  <a:pt x="0" y="0"/>
                </a:moveTo>
                <a:lnTo>
                  <a:pt x="374524"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0" name="object 70"/>
          <p:cNvSpPr/>
          <p:nvPr/>
        </p:nvSpPr>
        <p:spPr>
          <a:xfrm>
            <a:off x="13369282" y="923711"/>
            <a:ext cx="101601" cy="83185"/>
          </a:xfrm>
          <a:custGeom>
            <a:avLst/>
            <a:gdLst/>
            <a:ahLst/>
            <a:cxnLst/>
            <a:rect l="l" t="t" r="r" b="b"/>
            <a:pathLst>
              <a:path w="101600" h="83184">
                <a:moveTo>
                  <a:pt x="0" y="0"/>
                </a:moveTo>
                <a:lnTo>
                  <a:pt x="23990" y="41300"/>
                </a:lnTo>
                <a:lnTo>
                  <a:pt x="0" y="82588"/>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71" name="object 71"/>
          <p:cNvSpPr/>
          <p:nvPr/>
        </p:nvSpPr>
        <p:spPr>
          <a:xfrm>
            <a:off x="13061950" y="1238255"/>
            <a:ext cx="0" cy="1786888"/>
          </a:xfrm>
          <a:custGeom>
            <a:avLst/>
            <a:gdLst/>
            <a:ahLst/>
            <a:cxnLst/>
            <a:rect l="l" t="t" r="r" b="b"/>
            <a:pathLst>
              <a:path h="1786889">
                <a:moveTo>
                  <a:pt x="0" y="0"/>
                </a:moveTo>
                <a:lnTo>
                  <a:pt x="0" y="178662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2" name="object 72"/>
          <p:cNvSpPr/>
          <p:nvPr/>
        </p:nvSpPr>
        <p:spPr>
          <a:xfrm>
            <a:off x="13061950" y="3567023"/>
            <a:ext cx="0" cy="466089"/>
          </a:xfrm>
          <a:custGeom>
            <a:avLst/>
            <a:gdLst/>
            <a:ahLst/>
            <a:cxnLst/>
            <a:rect l="l" t="t" r="r" b="b"/>
            <a:pathLst>
              <a:path h="466089">
                <a:moveTo>
                  <a:pt x="0" y="0"/>
                </a:moveTo>
                <a:lnTo>
                  <a:pt x="0" y="465505"/>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3" name="object 73"/>
          <p:cNvSpPr/>
          <p:nvPr/>
        </p:nvSpPr>
        <p:spPr>
          <a:xfrm>
            <a:off x="13061950" y="4032530"/>
            <a:ext cx="567055" cy="0"/>
          </a:xfrm>
          <a:custGeom>
            <a:avLst/>
            <a:gdLst/>
            <a:ahLst/>
            <a:cxnLst/>
            <a:rect l="l" t="t" r="r" b="b"/>
            <a:pathLst>
              <a:path w="567055">
                <a:moveTo>
                  <a:pt x="0" y="0"/>
                </a:moveTo>
                <a:lnTo>
                  <a:pt x="566623"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4" name="object 74"/>
          <p:cNvSpPr/>
          <p:nvPr/>
        </p:nvSpPr>
        <p:spPr>
          <a:xfrm>
            <a:off x="13062001" y="1238251"/>
            <a:ext cx="623569" cy="0"/>
          </a:xfrm>
          <a:custGeom>
            <a:avLst/>
            <a:gdLst/>
            <a:ahLst/>
            <a:cxnLst/>
            <a:rect l="l" t="t" r="r" b="b"/>
            <a:pathLst>
              <a:path w="623569">
                <a:moveTo>
                  <a:pt x="623049"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5" name="object 75"/>
          <p:cNvSpPr/>
          <p:nvPr/>
        </p:nvSpPr>
        <p:spPr>
          <a:xfrm>
            <a:off x="13655703" y="1197017"/>
            <a:ext cx="101601" cy="83185"/>
          </a:xfrm>
          <a:custGeom>
            <a:avLst/>
            <a:gdLst/>
            <a:ahLst/>
            <a:cxnLst/>
            <a:rect l="l" t="t" r="r" b="b"/>
            <a:pathLst>
              <a:path w="101600" h="83184">
                <a:moveTo>
                  <a:pt x="0" y="0"/>
                </a:moveTo>
                <a:lnTo>
                  <a:pt x="23990" y="41300"/>
                </a:lnTo>
                <a:lnTo>
                  <a:pt x="0" y="82588"/>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76" name="object 76"/>
          <p:cNvSpPr txBox="1"/>
          <p:nvPr/>
        </p:nvSpPr>
        <p:spPr>
          <a:xfrm>
            <a:off x="4319216" y="3054417"/>
            <a:ext cx="581660" cy="369094"/>
          </a:xfrm>
          <a:prstGeom prst="rect">
            <a:avLst/>
          </a:prstGeom>
        </p:spPr>
        <p:txBody>
          <a:bodyPr vert="horz" wrap="square" lIns="0" tIns="25355" rIns="0" bIns="0" rtlCol="0">
            <a:spAutoFit/>
          </a:bodyPr>
          <a:lstStyle/>
          <a:p>
            <a:pPr marL="227571" marR="5080" indent="-215532">
              <a:lnSpc>
                <a:spcPts val="1341"/>
              </a:lnSpc>
              <a:spcBef>
                <a:spcPts val="200"/>
              </a:spcBef>
            </a:pPr>
            <a:r>
              <a:rPr sz="1100" dirty="0">
                <a:solidFill>
                  <a:srgbClr val="221E1F"/>
                </a:solidFill>
                <a:latin typeface="Arial"/>
                <a:cs typeface="Arial"/>
              </a:rPr>
              <a:t>is </a:t>
            </a:r>
            <a:r>
              <a:rPr sz="1100" spc="4" dirty="0">
                <a:solidFill>
                  <a:srgbClr val="221E1F"/>
                </a:solidFill>
                <a:latin typeface="Arial"/>
                <a:cs typeface="Arial"/>
              </a:rPr>
              <a:t>a</a:t>
            </a:r>
            <a:r>
              <a:rPr sz="1100" spc="-80" dirty="0">
                <a:solidFill>
                  <a:srgbClr val="221E1F"/>
                </a:solidFill>
                <a:latin typeface="Arial"/>
                <a:cs typeface="Arial"/>
              </a:rPr>
              <a:t> </a:t>
            </a:r>
            <a:r>
              <a:rPr sz="1100" spc="4" dirty="0">
                <a:solidFill>
                  <a:srgbClr val="221E1F"/>
                </a:solidFill>
                <a:latin typeface="Arial"/>
                <a:cs typeface="Arial"/>
              </a:rPr>
              <a:t>type  </a:t>
            </a:r>
            <a:r>
              <a:rPr sz="1100" dirty="0">
                <a:solidFill>
                  <a:srgbClr val="221E1F"/>
                </a:solidFill>
                <a:latin typeface="Arial"/>
                <a:cs typeface="Arial"/>
              </a:rPr>
              <a:t>of</a:t>
            </a:r>
            <a:endParaRPr sz="1100">
              <a:solidFill>
                <a:prstClr val="black"/>
              </a:solidFill>
              <a:latin typeface="Arial"/>
              <a:cs typeface="Arial"/>
            </a:endParaRPr>
          </a:p>
        </p:txBody>
      </p:sp>
      <p:sp>
        <p:nvSpPr>
          <p:cNvPr id="77" name="object 77"/>
          <p:cNvSpPr txBox="1"/>
          <p:nvPr/>
        </p:nvSpPr>
        <p:spPr>
          <a:xfrm>
            <a:off x="11040010" y="842405"/>
            <a:ext cx="1285875"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uses data </a:t>
            </a:r>
            <a:r>
              <a:rPr sz="1100" spc="4" dirty="0">
                <a:solidFill>
                  <a:srgbClr val="221E1F"/>
                </a:solidFill>
                <a:latin typeface="Arial"/>
                <a:cs typeface="Arial"/>
              </a:rPr>
              <a:t>stored</a:t>
            </a:r>
            <a:r>
              <a:rPr sz="1100" spc="-50" dirty="0">
                <a:solidFill>
                  <a:srgbClr val="221E1F"/>
                </a:solidFill>
                <a:latin typeface="Arial"/>
                <a:cs typeface="Arial"/>
              </a:rPr>
              <a:t> </a:t>
            </a:r>
            <a:r>
              <a:rPr sz="1100" dirty="0">
                <a:solidFill>
                  <a:srgbClr val="221E1F"/>
                </a:solidFill>
                <a:latin typeface="Arial"/>
                <a:cs typeface="Arial"/>
              </a:rPr>
              <a:t>in</a:t>
            </a:r>
            <a:endParaRPr sz="1100">
              <a:solidFill>
                <a:prstClr val="black"/>
              </a:solidFill>
              <a:latin typeface="Arial"/>
              <a:cs typeface="Arial"/>
            </a:endParaRPr>
          </a:p>
        </p:txBody>
      </p:sp>
      <p:sp>
        <p:nvSpPr>
          <p:cNvPr id="78" name="object 78"/>
          <p:cNvSpPr/>
          <p:nvPr/>
        </p:nvSpPr>
        <p:spPr>
          <a:xfrm>
            <a:off x="11869132" y="2637518"/>
            <a:ext cx="1594486" cy="0"/>
          </a:xfrm>
          <a:custGeom>
            <a:avLst/>
            <a:gdLst/>
            <a:ahLst/>
            <a:cxnLst/>
            <a:rect l="l" t="t" r="r" b="b"/>
            <a:pathLst>
              <a:path w="1594484">
                <a:moveTo>
                  <a:pt x="0" y="0"/>
                </a:moveTo>
                <a:lnTo>
                  <a:pt x="1593889"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9" name="object 79"/>
          <p:cNvSpPr/>
          <p:nvPr/>
        </p:nvSpPr>
        <p:spPr>
          <a:xfrm>
            <a:off x="8985252" y="2637518"/>
            <a:ext cx="2480944" cy="0"/>
          </a:xfrm>
          <a:custGeom>
            <a:avLst/>
            <a:gdLst/>
            <a:ahLst/>
            <a:cxnLst/>
            <a:rect l="l" t="t" r="r" b="b"/>
            <a:pathLst>
              <a:path w="2480945">
                <a:moveTo>
                  <a:pt x="0" y="0"/>
                </a:moveTo>
                <a:lnTo>
                  <a:pt x="248074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80" name="object 80"/>
          <p:cNvSpPr/>
          <p:nvPr/>
        </p:nvSpPr>
        <p:spPr>
          <a:xfrm>
            <a:off x="13433726" y="2596285"/>
            <a:ext cx="101601" cy="83185"/>
          </a:xfrm>
          <a:custGeom>
            <a:avLst/>
            <a:gdLst/>
            <a:ahLst/>
            <a:cxnLst/>
            <a:rect l="l" t="t" r="r" b="b"/>
            <a:pathLst>
              <a:path w="101600" h="83185">
                <a:moveTo>
                  <a:pt x="0" y="0"/>
                </a:moveTo>
                <a:lnTo>
                  <a:pt x="23990" y="41300"/>
                </a:lnTo>
                <a:lnTo>
                  <a:pt x="0" y="82588"/>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81" name="object 81"/>
          <p:cNvSpPr txBox="1"/>
          <p:nvPr/>
        </p:nvSpPr>
        <p:spPr>
          <a:xfrm>
            <a:off x="11497347" y="2507174"/>
            <a:ext cx="340995"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uses</a:t>
            </a:r>
            <a:endParaRPr sz="1100">
              <a:solidFill>
                <a:prstClr val="black"/>
              </a:solidFill>
              <a:latin typeface="Arial"/>
              <a:cs typeface="Arial"/>
            </a:endParaRPr>
          </a:p>
        </p:txBody>
      </p:sp>
      <p:sp>
        <p:nvSpPr>
          <p:cNvPr id="82" name="object 82"/>
          <p:cNvSpPr txBox="1"/>
          <p:nvPr/>
        </p:nvSpPr>
        <p:spPr>
          <a:xfrm>
            <a:off x="6402919" y="2375707"/>
            <a:ext cx="340995"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uses</a:t>
            </a:r>
            <a:endParaRPr sz="1100">
              <a:solidFill>
                <a:prstClr val="black"/>
              </a:solidFill>
              <a:latin typeface="Arial"/>
              <a:cs typeface="Arial"/>
            </a:endParaRPr>
          </a:p>
        </p:txBody>
      </p:sp>
      <p:sp>
        <p:nvSpPr>
          <p:cNvPr id="83" name="object 83"/>
          <p:cNvSpPr txBox="1"/>
          <p:nvPr/>
        </p:nvSpPr>
        <p:spPr>
          <a:xfrm>
            <a:off x="7805336" y="7585781"/>
            <a:ext cx="1211582" cy="369094"/>
          </a:xfrm>
          <a:prstGeom prst="rect">
            <a:avLst/>
          </a:prstGeom>
        </p:spPr>
        <p:txBody>
          <a:bodyPr vert="horz" wrap="square" lIns="0" tIns="25355" rIns="0" bIns="0" rtlCol="0">
            <a:spAutoFit/>
          </a:bodyPr>
          <a:lstStyle/>
          <a:p>
            <a:pPr marL="16484" marR="5080" indent="-4444">
              <a:lnSpc>
                <a:spcPts val="1341"/>
              </a:lnSpc>
              <a:spcBef>
                <a:spcPts val="200"/>
              </a:spcBef>
            </a:pPr>
            <a:r>
              <a:rPr sz="1100" dirty="0">
                <a:solidFill>
                  <a:srgbClr val="221E1F"/>
                </a:solidFill>
                <a:latin typeface="Arial"/>
                <a:cs typeface="Arial"/>
              </a:rPr>
              <a:t>is </a:t>
            </a:r>
            <a:r>
              <a:rPr sz="1100" spc="4" dirty="0">
                <a:solidFill>
                  <a:srgbClr val="221E1F"/>
                </a:solidFill>
                <a:latin typeface="Arial"/>
                <a:cs typeface="Arial"/>
              </a:rPr>
              <a:t>an </a:t>
            </a:r>
            <a:r>
              <a:rPr sz="1100" dirty="0">
                <a:solidFill>
                  <a:srgbClr val="221E1F"/>
                </a:solidFill>
                <a:latin typeface="Arial"/>
                <a:cs typeface="Arial"/>
              </a:rPr>
              <a:t>open-source  implementation</a:t>
            </a:r>
            <a:r>
              <a:rPr sz="1100" spc="-66" dirty="0">
                <a:solidFill>
                  <a:srgbClr val="221E1F"/>
                </a:solidFill>
                <a:latin typeface="Arial"/>
                <a:cs typeface="Arial"/>
              </a:rPr>
              <a:t> </a:t>
            </a:r>
            <a:r>
              <a:rPr sz="1100" dirty="0">
                <a:solidFill>
                  <a:srgbClr val="221E1F"/>
                </a:solidFill>
                <a:latin typeface="Arial"/>
                <a:cs typeface="Arial"/>
              </a:rPr>
              <a:t>of</a:t>
            </a:r>
            <a:endParaRPr sz="1100">
              <a:solidFill>
                <a:prstClr val="black"/>
              </a:solidFill>
              <a:latin typeface="Arial"/>
              <a:cs typeface="Arial"/>
            </a:endParaRPr>
          </a:p>
        </p:txBody>
      </p:sp>
      <p:sp>
        <p:nvSpPr>
          <p:cNvPr id="84" name="object 84"/>
          <p:cNvSpPr/>
          <p:nvPr/>
        </p:nvSpPr>
        <p:spPr>
          <a:xfrm>
            <a:off x="5342612" y="612000"/>
            <a:ext cx="1451305" cy="692645"/>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87" name="object 87"/>
          <p:cNvSpPr/>
          <p:nvPr/>
        </p:nvSpPr>
        <p:spPr>
          <a:xfrm>
            <a:off x="13469298" y="609119"/>
            <a:ext cx="1451265" cy="692632"/>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88" name="object 88"/>
          <p:cNvSpPr/>
          <p:nvPr/>
        </p:nvSpPr>
        <p:spPr>
          <a:xfrm>
            <a:off x="7633227" y="2142296"/>
            <a:ext cx="1451281" cy="692657"/>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89" name="object 89"/>
          <p:cNvSpPr/>
          <p:nvPr/>
        </p:nvSpPr>
        <p:spPr>
          <a:xfrm>
            <a:off x="13469281" y="3679037"/>
            <a:ext cx="1451292" cy="692658"/>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90" name="object 90"/>
          <p:cNvSpPr txBox="1"/>
          <p:nvPr/>
        </p:nvSpPr>
        <p:spPr>
          <a:xfrm>
            <a:off x="12865985" y="3008021"/>
            <a:ext cx="390526" cy="541064"/>
          </a:xfrm>
          <a:prstGeom prst="rect">
            <a:avLst/>
          </a:prstGeom>
        </p:spPr>
        <p:txBody>
          <a:bodyPr vert="horz" wrap="square" lIns="0" tIns="25355" rIns="0" bIns="0" rtlCol="0">
            <a:spAutoFit/>
          </a:bodyPr>
          <a:lstStyle/>
          <a:p>
            <a:pPr marL="49443" marR="5080" indent="-37400" algn="just">
              <a:lnSpc>
                <a:spcPts val="1341"/>
              </a:lnSpc>
              <a:spcBef>
                <a:spcPts val="200"/>
              </a:spcBef>
            </a:pPr>
            <a:r>
              <a:rPr sz="1100" spc="4" dirty="0">
                <a:solidFill>
                  <a:srgbClr val="221E1F"/>
                </a:solidFill>
                <a:latin typeface="Arial"/>
                <a:cs typeface="Arial"/>
              </a:rPr>
              <a:t>feeds  </a:t>
            </a:r>
            <a:r>
              <a:rPr sz="1100" dirty="0">
                <a:solidFill>
                  <a:srgbClr val="221E1F"/>
                </a:solidFill>
                <a:latin typeface="Arial"/>
                <a:cs typeface="Arial"/>
              </a:rPr>
              <a:t>data  into</a:t>
            </a:r>
            <a:endParaRPr sz="1100">
              <a:solidFill>
                <a:prstClr val="black"/>
              </a:solidFill>
              <a:latin typeface="Arial"/>
              <a:cs typeface="Arial"/>
            </a:endParaRPr>
          </a:p>
        </p:txBody>
      </p:sp>
      <p:sp>
        <p:nvSpPr>
          <p:cNvPr id="93" name="Oval 92"/>
          <p:cNvSpPr/>
          <p:nvPr/>
        </p:nvSpPr>
        <p:spPr>
          <a:xfrm>
            <a:off x="609600" y="609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t>Data Mining</a:t>
            </a:r>
          </a:p>
        </p:txBody>
      </p:sp>
      <p:sp>
        <p:nvSpPr>
          <p:cNvPr id="95" name="Oval 94"/>
          <p:cNvSpPr/>
          <p:nvPr/>
        </p:nvSpPr>
        <p:spPr>
          <a:xfrm>
            <a:off x="5334002" y="609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t>Analytics</a:t>
            </a:r>
          </a:p>
        </p:txBody>
      </p:sp>
      <p:sp>
        <p:nvSpPr>
          <p:cNvPr id="96" name="Oval 95"/>
          <p:cNvSpPr/>
          <p:nvPr/>
        </p:nvSpPr>
        <p:spPr>
          <a:xfrm>
            <a:off x="609600" y="2209801"/>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t>Machine Learning</a:t>
            </a:r>
          </a:p>
        </p:txBody>
      </p:sp>
      <p:sp>
        <p:nvSpPr>
          <p:cNvPr id="97" name="Oval 96"/>
          <p:cNvSpPr/>
          <p:nvPr/>
        </p:nvSpPr>
        <p:spPr>
          <a:xfrm>
            <a:off x="3886203" y="2133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t>Data Analytics</a:t>
            </a:r>
          </a:p>
        </p:txBody>
      </p:sp>
      <p:sp>
        <p:nvSpPr>
          <p:cNvPr id="98" name="Oval 97"/>
          <p:cNvSpPr/>
          <p:nvPr/>
        </p:nvSpPr>
        <p:spPr>
          <a:xfrm>
            <a:off x="685800" y="37338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100" dirty="0"/>
              <a:t>Quantitative Analysis</a:t>
            </a:r>
          </a:p>
        </p:txBody>
      </p:sp>
      <p:sp>
        <p:nvSpPr>
          <p:cNvPr id="99" name="Oval 98"/>
          <p:cNvSpPr/>
          <p:nvPr/>
        </p:nvSpPr>
        <p:spPr>
          <a:xfrm>
            <a:off x="7620004" y="2133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t>Business Intelligence</a:t>
            </a:r>
          </a:p>
        </p:txBody>
      </p:sp>
      <p:sp>
        <p:nvSpPr>
          <p:cNvPr id="100" name="Oval 99"/>
          <p:cNvSpPr/>
          <p:nvPr/>
        </p:nvSpPr>
        <p:spPr>
          <a:xfrm>
            <a:off x="13563600" y="609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t>Data Warehouse</a:t>
            </a:r>
          </a:p>
        </p:txBody>
      </p:sp>
      <p:sp>
        <p:nvSpPr>
          <p:cNvPr id="101" name="Oval 100"/>
          <p:cNvSpPr/>
          <p:nvPr/>
        </p:nvSpPr>
        <p:spPr>
          <a:xfrm>
            <a:off x="13563600" y="2133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t>OLAP</a:t>
            </a:r>
          </a:p>
        </p:txBody>
      </p:sp>
      <p:sp>
        <p:nvSpPr>
          <p:cNvPr id="102" name="Oval 101"/>
          <p:cNvSpPr/>
          <p:nvPr/>
        </p:nvSpPr>
        <p:spPr>
          <a:xfrm>
            <a:off x="13563600" y="3733801"/>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t>OLTP</a:t>
            </a:r>
          </a:p>
        </p:txBody>
      </p:sp>
      <p:sp>
        <p:nvSpPr>
          <p:cNvPr id="103" name="Oval 102"/>
          <p:cNvSpPr/>
          <p:nvPr/>
        </p:nvSpPr>
        <p:spPr>
          <a:xfrm>
            <a:off x="10210804" y="3733801"/>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t>ETL</a:t>
            </a:r>
          </a:p>
        </p:txBody>
      </p:sp>
      <p:sp>
        <p:nvSpPr>
          <p:cNvPr id="104" name="Oval 103"/>
          <p:cNvSpPr/>
          <p:nvPr/>
        </p:nvSpPr>
        <p:spPr>
          <a:xfrm>
            <a:off x="7620004" y="3733801"/>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t>KPIs</a:t>
            </a:r>
          </a:p>
        </p:txBody>
      </p:sp>
      <p:sp>
        <p:nvSpPr>
          <p:cNvPr id="105" name="Oval 104"/>
          <p:cNvSpPr/>
          <p:nvPr/>
        </p:nvSpPr>
        <p:spPr>
          <a:xfrm>
            <a:off x="10210804" y="51054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t>Commodity Hardware</a:t>
            </a:r>
          </a:p>
        </p:txBody>
      </p:sp>
      <p:sp>
        <p:nvSpPr>
          <p:cNvPr id="106" name="Oval 105"/>
          <p:cNvSpPr/>
          <p:nvPr/>
        </p:nvSpPr>
        <p:spPr>
          <a:xfrm>
            <a:off x="10363203" y="6781801"/>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t>Big Data Solution</a:t>
            </a:r>
          </a:p>
        </p:txBody>
      </p:sp>
      <p:sp>
        <p:nvSpPr>
          <p:cNvPr id="107" name="Oval 106"/>
          <p:cNvSpPr/>
          <p:nvPr/>
        </p:nvSpPr>
        <p:spPr>
          <a:xfrm>
            <a:off x="5334002" y="8382002"/>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t>Large Datasets</a:t>
            </a:r>
          </a:p>
        </p:txBody>
      </p:sp>
      <p:sp>
        <p:nvSpPr>
          <p:cNvPr id="108" name="Oval 107"/>
          <p:cNvSpPr/>
          <p:nvPr/>
        </p:nvSpPr>
        <p:spPr>
          <a:xfrm>
            <a:off x="7620004" y="8382002"/>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t>Hadoop</a:t>
            </a:r>
          </a:p>
        </p:txBody>
      </p:sp>
      <p:sp>
        <p:nvSpPr>
          <p:cNvPr id="109" name="Oval 108"/>
          <p:cNvSpPr/>
          <p:nvPr/>
        </p:nvSpPr>
        <p:spPr>
          <a:xfrm>
            <a:off x="10210804" y="8382002"/>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err="1"/>
              <a:t>NoSQL</a:t>
            </a:r>
            <a:r>
              <a:rPr lang="en-US" sz="1400" dirty="0"/>
              <a:t> Databases</a:t>
            </a:r>
          </a:p>
        </p:txBody>
      </p:sp>
      <p:sp>
        <p:nvSpPr>
          <p:cNvPr id="121" name="Oval 120"/>
          <p:cNvSpPr/>
          <p:nvPr/>
        </p:nvSpPr>
        <p:spPr>
          <a:xfrm>
            <a:off x="3886200" y="37338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100" dirty="0"/>
              <a:t>Quantitative Analysis</a:t>
            </a:r>
          </a:p>
        </p:txBody>
      </p:sp>
      <p:sp>
        <p:nvSpPr>
          <p:cNvPr id="122" name="object 494"/>
          <p:cNvSpPr/>
          <p:nvPr/>
        </p:nvSpPr>
        <p:spPr>
          <a:xfrm>
            <a:off x="228600" y="228600"/>
            <a:ext cx="790511" cy="675017"/>
          </a:xfrm>
          <a:prstGeom prst="rect">
            <a:avLst/>
          </a:prstGeom>
          <a:blipFill>
            <a:blip r:embed="rId4" cstate="print"/>
            <a:stretch>
              <a:fillRect/>
            </a:stretch>
          </a:blipFill>
        </p:spPr>
        <p:txBody>
          <a:bodyPr wrap="square" lIns="0" tIns="0" rIns="0" bIns="0" rtlCol="0"/>
          <a:lstStyle/>
          <a:p>
            <a:endParaRPr/>
          </a:p>
        </p:txBody>
      </p:sp>
      <p:grpSp>
        <p:nvGrpSpPr>
          <p:cNvPr id="123" name="Group 122"/>
          <p:cNvGrpSpPr/>
          <p:nvPr/>
        </p:nvGrpSpPr>
        <p:grpSpPr>
          <a:xfrm>
            <a:off x="381000" y="1905000"/>
            <a:ext cx="524957" cy="716108"/>
            <a:chOff x="14511957" y="1003474"/>
            <a:chExt cx="524957" cy="716108"/>
          </a:xfrm>
        </p:grpSpPr>
        <p:sp>
          <p:nvSpPr>
            <p:cNvPr id="124" name="object 481"/>
            <p:cNvSpPr/>
            <p:nvPr/>
          </p:nvSpPr>
          <p:spPr>
            <a:xfrm>
              <a:off x="14511957" y="1003474"/>
              <a:ext cx="523240" cy="307340"/>
            </a:xfrm>
            <a:custGeom>
              <a:avLst/>
              <a:gdLst/>
              <a:ahLst/>
              <a:cxnLst/>
              <a:rect l="l" t="t" r="r" b="b"/>
              <a:pathLst>
                <a:path w="523240" h="307340">
                  <a:moveTo>
                    <a:pt x="200075" y="0"/>
                  </a:moveTo>
                  <a:lnTo>
                    <a:pt x="0" y="104025"/>
                  </a:lnTo>
                  <a:lnTo>
                    <a:pt x="0" y="104178"/>
                  </a:lnTo>
                  <a:lnTo>
                    <a:pt x="321119" y="307111"/>
                  </a:lnTo>
                  <a:lnTo>
                    <a:pt x="523189" y="190969"/>
                  </a:lnTo>
                  <a:lnTo>
                    <a:pt x="200075" y="0"/>
                  </a:lnTo>
                  <a:close/>
                </a:path>
              </a:pathLst>
            </a:custGeom>
            <a:solidFill>
              <a:srgbClr val="A7A9AC"/>
            </a:solidFill>
          </p:spPr>
          <p:txBody>
            <a:bodyPr wrap="square" lIns="0" tIns="0" rIns="0" bIns="0" rtlCol="0"/>
            <a:lstStyle/>
            <a:p>
              <a:endParaRPr/>
            </a:p>
          </p:txBody>
        </p:sp>
        <p:sp>
          <p:nvSpPr>
            <p:cNvPr id="125" name="object 482"/>
            <p:cNvSpPr/>
            <p:nvPr/>
          </p:nvSpPr>
          <p:spPr>
            <a:xfrm>
              <a:off x="14511957" y="1003474"/>
              <a:ext cx="523240" cy="307340"/>
            </a:xfrm>
            <a:custGeom>
              <a:avLst/>
              <a:gdLst/>
              <a:ahLst/>
              <a:cxnLst/>
              <a:rect l="l" t="t" r="r" b="b"/>
              <a:pathLst>
                <a:path w="523240" h="307340">
                  <a:moveTo>
                    <a:pt x="0" y="104178"/>
                  </a:moveTo>
                  <a:lnTo>
                    <a:pt x="0" y="104025"/>
                  </a:lnTo>
                  <a:lnTo>
                    <a:pt x="200075" y="0"/>
                  </a:lnTo>
                  <a:lnTo>
                    <a:pt x="523189" y="190969"/>
                  </a:lnTo>
                  <a:lnTo>
                    <a:pt x="321119" y="307111"/>
                  </a:lnTo>
                  <a:lnTo>
                    <a:pt x="0" y="104178"/>
                  </a:lnTo>
                  <a:close/>
                </a:path>
              </a:pathLst>
            </a:custGeom>
            <a:ln w="3175">
              <a:solidFill>
                <a:srgbClr val="414042"/>
              </a:solidFill>
            </a:ln>
          </p:spPr>
          <p:txBody>
            <a:bodyPr wrap="square" lIns="0" tIns="0" rIns="0" bIns="0" rtlCol="0"/>
            <a:lstStyle/>
            <a:p>
              <a:endParaRPr/>
            </a:p>
          </p:txBody>
        </p:sp>
        <p:sp>
          <p:nvSpPr>
            <p:cNvPr id="126" name="object 483"/>
            <p:cNvSpPr/>
            <p:nvPr/>
          </p:nvSpPr>
          <p:spPr>
            <a:xfrm>
              <a:off x="14511959" y="1107658"/>
              <a:ext cx="321310" cy="611505"/>
            </a:xfrm>
            <a:custGeom>
              <a:avLst/>
              <a:gdLst/>
              <a:ahLst/>
              <a:cxnLst/>
              <a:rect l="l" t="t" r="r" b="b"/>
              <a:pathLst>
                <a:path w="321309" h="611505">
                  <a:moveTo>
                    <a:pt x="0" y="0"/>
                  </a:moveTo>
                  <a:lnTo>
                    <a:pt x="0" y="404926"/>
                  </a:lnTo>
                  <a:lnTo>
                    <a:pt x="321119" y="611136"/>
                  </a:lnTo>
                  <a:lnTo>
                    <a:pt x="321119" y="202933"/>
                  </a:lnTo>
                  <a:lnTo>
                    <a:pt x="0" y="0"/>
                  </a:lnTo>
                  <a:close/>
                </a:path>
              </a:pathLst>
            </a:custGeom>
            <a:solidFill>
              <a:srgbClr val="A7A9AC"/>
            </a:solidFill>
          </p:spPr>
          <p:txBody>
            <a:bodyPr wrap="square" lIns="0" tIns="0" rIns="0" bIns="0" rtlCol="0"/>
            <a:lstStyle/>
            <a:p>
              <a:endParaRPr/>
            </a:p>
          </p:txBody>
        </p:sp>
        <p:sp>
          <p:nvSpPr>
            <p:cNvPr id="127" name="object 484"/>
            <p:cNvSpPr/>
            <p:nvPr/>
          </p:nvSpPr>
          <p:spPr>
            <a:xfrm>
              <a:off x="14511959" y="1107658"/>
              <a:ext cx="321310" cy="611505"/>
            </a:xfrm>
            <a:custGeom>
              <a:avLst/>
              <a:gdLst/>
              <a:ahLst/>
              <a:cxnLst/>
              <a:rect l="l" t="t" r="r" b="b"/>
              <a:pathLst>
                <a:path w="321309" h="611505">
                  <a:moveTo>
                    <a:pt x="321119" y="202933"/>
                  </a:moveTo>
                  <a:lnTo>
                    <a:pt x="321119" y="611136"/>
                  </a:lnTo>
                  <a:lnTo>
                    <a:pt x="0" y="404926"/>
                  </a:lnTo>
                  <a:lnTo>
                    <a:pt x="0" y="0"/>
                  </a:lnTo>
                  <a:lnTo>
                    <a:pt x="321119" y="202933"/>
                  </a:lnTo>
                  <a:close/>
                </a:path>
              </a:pathLst>
            </a:custGeom>
            <a:ln w="3175">
              <a:solidFill>
                <a:srgbClr val="414042"/>
              </a:solidFill>
            </a:ln>
          </p:spPr>
          <p:txBody>
            <a:bodyPr wrap="square" lIns="0" tIns="0" rIns="0" bIns="0" rtlCol="0"/>
            <a:lstStyle/>
            <a:p>
              <a:endParaRPr/>
            </a:p>
          </p:txBody>
        </p:sp>
        <p:sp>
          <p:nvSpPr>
            <p:cNvPr id="128" name="object 485"/>
            <p:cNvSpPr/>
            <p:nvPr/>
          </p:nvSpPr>
          <p:spPr>
            <a:xfrm>
              <a:off x="14833079" y="1194437"/>
              <a:ext cx="203835" cy="525145"/>
            </a:xfrm>
            <a:custGeom>
              <a:avLst/>
              <a:gdLst/>
              <a:ahLst/>
              <a:cxnLst/>
              <a:rect l="l" t="t" r="r" b="b"/>
              <a:pathLst>
                <a:path w="203834" h="525144">
                  <a:moveTo>
                    <a:pt x="202069" y="0"/>
                  </a:moveTo>
                  <a:lnTo>
                    <a:pt x="0" y="116154"/>
                  </a:lnTo>
                  <a:lnTo>
                    <a:pt x="0" y="524357"/>
                  </a:lnTo>
                  <a:lnTo>
                    <a:pt x="444" y="524624"/>
                  </a:lnTo>
                  <a:lnTo>
                    <a:pt x="203720" y="403263"/>
                  </a:lnTo>
                  <a:lnTo>
                    <a:pt x="203720" y="977"/>
                  </a:lnTo>
                  <a:lnTo>
                    <a:pt x="202069" y="0"/>
                  </a:lnTo>
                  <a:close/>
                </a:path>
              </a:pathLst>
            </a:custGeom>
            <a:solidFill>
              <a:srgbClr val="A7A9AC"/>
            </a:solidFill>
          </p:spPr>
          <p:txBody>
            <a:bodyPr wrap="square" lIns="0" tIns="0" rIns="0" bIns="0" rtlCol="0"/>
            <a:lstStyle/>
            <a:p>
              <a:endParaRPr/>
            </a:p>
          </p:txBody>
        </p:sp>
        <p:sp>
          <p:nvSpPr>
            <p:cNvPr id="129" name="object 486"/>
            <p:cNvSpPr/>
            <p:nvPr/>
          </p:nvSpPr>
          <p:spPr>
            <a:xfrm>
              <a:off x="14833079" y="1194437"/>
              <a:ext cx="203835" cy="525145"/>
            </a:xfrm>
            <a:custGeom>
              <a:avLst/>
              <a:gdLst/>
              <a:ahLst/>
              <a:cxnLst/>
              <a:rect l="l" t="t" r="r" b="b"/>
              <a:pathLst>
                <a:path w="203834" h="525144">
                  <a:moveTo>
                    <a:pt x="0" y="116154"/>
                  </a:moveTo>
                  <a:lnTo>
                    <a:pt x="0" y="524357"/>
                  </a:lnTo>
                  <a:lnTo>
                    <a:pt x="444" y="524624"/>
                  </a:lnTo>
                  <a:lnTo>
                    <a:pt x="203720" y="403263"/>
                  </a:lnTo>
                  <a:lnTo>
                    <a:pt x="203720" y="977"/>
                  </a:lnTo>
                  <a:lnTo>
                    <a:pt x="202069" y="0"/>
                  </a:lnTo>
                  <a:lnTo>
                    <a:pt x="0" y="116154"/>
                  </a:lnTo>
                  <a:close/>
                </a:path>
              </a:pathLst>
            </a:custGeom>
            <a:ln w="3175">
              <a:solidFill>
                <a:srgbClr val="414042"/>
              </a:solidFill>
            </a:ln>
          </p:spPr>
          <p:txBody>
            <a:bodyPr wrap="square" lIns="0" tIns="0" rIns="0" bIns="0" rtlCol="0"/>
            <a:lstStyle/>
            <a:p>
              <a:endParaRPr/>
            </a:p>
          </p:txBody>
        </p:sp>
        <p:sp>
          <p:nvSpPr>
            <p:cNvPr id="130" name="object 487"/>
            <p:cNvSpPr/>
            <p:nvPr/>
          </p:nvSpPr>
          <p:spPr>
            <a:xfrm>
              <a:off x="14917700" y="1431585"/>
              <a:ext cx="50800" cy="58419"/>
            </a:xfrm>
            <a:custGeom>
              <a:avLst/>
              <a:gdLst/>
              <a:ahLst/>
              <a:cxnLst/>
              <a:rect l="l" t="t" r="r" b="b"/>
              <a:pathLst>
                <a:path w="50800" h="58419">
                  <a:moveTo>
                    <a:pt x="0" y="43523"/>
                  </a:moveTo>
                  <a:lnTo>
                    <a:pt x="25298" y="3683"/>
                  </a:lnTo>
                  <a:lnTo>
                    <a:pt x="35118" y="0"/>
                  </a:lnTo>
                  <a:lnTo>
                    <a:pt x="43140" y="778"/>
                  </a:lnTo>
                  <a:lnTo>
                    <a:pt x="48549" y="5676"/>
                  </a:lnTo>
                  <a:lnTo>
                    <a:pt x="50533" y="14351"/>
                  </a:lnTo>
                  <a:lnTo>
                    <a:pt x="48549" y="25329"/>
                  </a:lnTo>
                  <a:lnTo>
                    <a:pt x="43140" y="36489"/>
                  </a:lnTo>
                  <a:lnTo>
                    <a:pt x="35118" y="46546"/>
                  </a:lnTo>
                  <a:lnTo>
                    <a:pt x="25298" y="54217"/>
                  </a:lnTo>
                  <a:lnTo>
                    <a:pt x="15451" y="57900"/>
                  </a:lnTo>
                  <a:lnTo>
                    <a:pt x="7410" y="57119"/>
                  </a:lnTo>
                  <a:lnTo>
                    <a:pt x="1988" y="52213"/>
                  </a:lnTo>
                  <a:lnTo>
                    <a:pt x="0" y="43523"/>
                  </a:lnTo>
                  <a:close/>
                </a:path>
              </a:pathLst>
            </a:custGeom>
            <a:ln w="3175">
              <a:solidFill>
                <a:srgbClr val="414042"/>
              </a:solidFill>
            </a:ln>
          </p:spPr>
          <p:txBody>
            <a:bodyPr wrap="square" lIns="0" tIns="0" rIns="0" bIns="0" rtlCol="0"/>
            <a:lstStyle/>
            <a:p>
              <a:endParaRPr/>
            </a:p>
          </p:txBody>
        </p:sp>
        <p:sp>
          <p:nvSpPr>
            <p:cNvPr id="131" name="object 488"/>
            <p:cNvSpPr/>
            <p:nvPr/>
          </p:nvSpPr>
          <p:spPr>
            <a:xfrm>
              <a:off x="14885020" y="1310097"/>
              <a:ext cx="115570" cy="66040"/>
            </a:xfrm>
            <a:custGeom>
              <a:avLst/>
              <a:gdLst/>
              <a:ahLst/>
              <a:cxnLst/>
              <a:rect l="l" t="t" r="r" b="b"/>
              <a:pathLst>
                <a:path w="115569" h="66040">
                  <a:moveTo>
                    <a:pt x="0" y="65519"/>
                  </a:moveTo>
                  <a:lnTo>
                    <a:pt x="114947" y="0"/>
                  </a:lnTo>
                </a:path>
              </a:pathLst>
            </a:custGeom>
            <a:ln w="3175">
              <a:solidFill>
                <a:srgbClr val="414042"/>
              </a:solidFill>
            </a:ln>
          </p:spPr>
          <p:txBody>
            <a:bodyPr wrap="square" lIns="0" tIns="0" rIns="0" bIns="0" rtlCol="0"/>
            <a:lstStyle/>
            <a:p>
              <a:endParaRPr/>
            </a:p>
          </p:txBody>
        </p:sp>
        <p:sp>
          <p:nvSpPr>
            <p:cNvPr id="132" name="object 489"/>
            <p:cNvSpPr/>
            <p:nvPr/>
          </p:nvSpPr>
          <p:spPr>
            <a:xfrm>
              <a:off x="14885020" y="1264641"/>
              <a:ext cx="115570" cy="66040"/>
            </a:xfrm>
            <a:custGeom>
              <a:avLst/>
              <a:gdLst/>
              <a:ahLst/>
              <a:cxnLst/>
              <a:rect l="l" t="t" r="r" b="b"/>
              <a:pathLst>
                <a:path w="115569" h="66040">
                  <a:moveTo>
                    <a:pt x="0" y="65506"/>
                  </a:moveTo>
                  <a:lnTo>
                    <a:pt x="114947" y="0"/>
                  </a:lnTo>
                </a:path>
              </a:pathLst>
            </a:custGeom>
            <a:ln w="3175">
              <a:solidFill>
                <a:srgbClr val="414042"/>
              </a:solidFill>
            </a:ln>
          </p:spPr>
          <p:txBody>
            <a:bodyPr wrap="square" lIns="0" tIns="0" rIns="0" bIns="0" rtlCol="0"/>
            <a:lstStyle/>
            <a:p>
              <a:endParaRPr/>
            </a:p>
          </p:txBody>
        </p:sp>
        <p:sp>
          <p:nvSpPr>
            <p:cNvPr id="133" name="object 490"/>
            <p:cNvSpPr/>
            <p:nvPr/>
          </p:nvSpPr>
          <p:spPr>
            <a:xfrm>
              <a:off x="14546502" y="1263192"/>
              <a:ext cx="240115" cy="345516"/>
            </a:xfrm>
            <a:prstGeom prst="rect">
              <a:avLst/>
            </a:prstGeom>
            <a:blipFill>
              <a:blip r:embed="rId5" cstate="print"/>
              <a:stretch>
                <a:fillRect/>
              </a:stretch>
            </a:blipFill>
          </p:spPr>
          <p:txBody>
            <a:bodyPr wrap="square" lIns="0" tIns="0" rIns="0" bIns="0" rtlCol="0"/>
            <a:lstStyle/>
            <a:p>
              <a:endParaRPr/>
            </a:p>
          </p:txBody>
        </p:sp>
        <p:sp>
          <p:nvSpPr>
            <p:cNvPr id="134" name="object 491"/>
            <p:cNvSpPr/>
            <p:nvPr/>
          </p:nvSpPr>
          <p:spPr>
            <a:xfrm>
              <a:off x="14565064" y="1299030"/>
              <a:ext cx="167005" cy="208279"/>
            </a:xfrm>
            <a:custGeom>
              <a:avLst/>
              <a:gdLst/>
              <a:ahLst/>
              <a:cxnLst/>
              <a:rect l="l" t="t" r="r" b="b"/>
              <a:pathLst>
                <a:path w="167005" h="208280">
                  <a:moveTo>
                    <a:pt x="62715" y="162855"/>
                  </a:moveTo>
                  <a:lnTo>
                    <a:pt x="39369" y="162855"/>
                  </a:lnTo>
                  <a:lnTo>
                    <a:pt x="47781" y="168171"/>
                  </a:lnTo>
                  <a:lnTo>
                    <a:pt x="47538" y="207927"/>
                  </a:lnTo>
                  <a:lnTo>
                    <a:pt x="55993" y="184387"/>
                  </a:lnTo>
                  <a:lnTo>
                    <a:pt x="60603" y="170765"/>
                  </a:lnTo>
                  <a:lnTo>
                    <a:pt x="62715" y="162855"/>
                  </a:lnTo>
                  <a:close/>
                </a:path>
                <a:path w="167005" h="208280">
                  <a:moveTo>
                    <a:pt x="99369" y="0"/>
                  </a:moveTo>
                  <a:lnTo>
                    <a:pt x="61686" y="8994"/>
                  </a:lnTo>
                  <a:lnTo>
                    <a:pt x="24668" y="41559"/>
                  </a:lnTo>
                  <a:lnTo>
                    <a:pt x="4580" y="84363"/>
                  </a:lnTo>
                  <a:lnTo>
                    <a:pt x="0" y="127052"/>
                  </a:lnTo>
                  <a:lnTo>
                    <a:pt x="9501" y="159274"/>
                  </a:lnTo>
                  <a:lnTo>
                    <a:pt x="25532" y="167912"/>
                  </a:lnTo>
                  <a:lnTo>
                    <a:pt x="39369" y="162855"/>
                  </a:lnTo>
                  <a:lnTo>
                    <a:pt x="62715" y="162855"/>
                  </a:lnTo>
                  <a:lnTo>
                    <a:pt x="62979" y="161866"/>
                  </a:lnTo>
                  <a:lnTo>
                    <a:pt x="64734" y="152492"/>
                  </a:lnTo>
                  <a:lnTo>
                    <a:pt x="71140" y="141228"/>
                  </a:lnTo>
                  <a:lnTo>
                    <a:pt x="82011" y="130173"/>
                  </a:lnTo>
                  <a:lnTo>
                    <a:pt x="90792" y="119425"/>
                  </a:lnTo>
                  <a:lnTo>
                    <a:pt x="90934" y="109083"/>
                  </a:lnTo>
                  <a:lnTo>
                    <a:pt x="86447" y="98269"/>
                  </a:lnTo>
                  <a:lnTo>
                    <a:pt x="87470" y="87507"/>
                  </a:lnTo>
                  <a:lnTo>
                    <a:pt x="96585" y="79006"/>
                  </a:lnTo>
                  <a:lnTo>
                    <a:pt x="116372" y="74971"/>
                  </a:lnTo>
                  <a:lnTo>
                    <a:pt x="139640" y="71601"/>
                  </a:lnTo>
                  <a:lnTo>
                    <a:pt x="156604" y="64235"/>
                  </a:lnTo>
                  <a:lnTo>
                    <a:pt x="165955" y="53842"/>
                  </a:lnTo>
                  <a:lnTo>
                    <a:pt x="166385" y="41392"/>
                  </a:lnTo>
                  <a:lnTo>
                    <a:pt x="154890" y="25077"/>
                  </a:lnTo>
                  <a:lnTo>
                    <a:pt x="131495" y="8320"/>
                  </a:lnTo>
                  <a:lnTo>
                    <a:pt x="99369" y="0"/>
                  </a:lnTo>
                  <a:close/>
                </a:path>
              </a:pathLst>
            </a:custGeom>
            <a:solidFill>
              <a:srgbClr val="83D2E4"/>
            </a:solidFill>
          </p:spPr>
          <p:txBody>
            <a:bodyPr wrap="square" lIns="0" tIns="0" rIns="0" bIns="0" rtlCol="0"/>
            <a:lstStyle/>
            <a:p>
              <a:endParaRPr/>
            </a:p>
          </p:txBody>
        </p:sp>
        <p:sp>
          <p:nvSpPr>
            <p:cNvPr id="135" name="object 492"/>
            <p:cNvSpPr/>
            <p:nvPr/>
          </p:nvSpPr>
          <p:spPr>
            <a:xfrm>
              <a:off x="14588917" y="1347834"/>
              <a:ext cx="75565" cy="105410"/>
            </a:xfrm>
            <a:custGeom>
              <a:avLst/>
              <a:gdLst/>
              <a:ahLst/>
              <a:cxnLst/>
              <a:rect l="l" t="t" r="r" b="b"/>
              <a:pathLst>
                <a:path w="75565" h="105409">
                  <a:moveTo>
                    <a:pt x="15707" y="84632"/>
                  </a:moveTo>
                  <a:lnTo>
                    <a:pt x="13220" y="84632"/>
                  </a:lnTo>
                  <a:lnTo>
                    <a:pt x="15341" y="87807"/>
                  </a:lnTo>
                  <a:lnTo>
                    <a:pt x="17868" y="90246"/>
                  </a:lnTo>
                  <a:lnTo>
                    <a:pt x="20713" y="92049"/>
                  </a:lnTo>
                  <a:lnTo>
                    <a:pt x="18313" y="101726"/>
                  </a:lnTo>
                  <a:lnTo>
                    <a:pt x="31749" y="104825"/>
                  </a:lnTo>
                  <a:lnTo>
                    <a:pt x="32426" y="102120"/>
                  </a:lnTo>
                  <a:lnTo>
                    <a:pt x="30721" y="102120"/>
                  </a:lnTo>
                  <a:lnTo>
                    <a:pt x="20523" y="99745"/>
                  </a:lnTo>
                  <a:lnTo>
                    <a:pt x="22821" y="90538"/>
                  </a:lnTo>
                  <a:lnTo>
                    <a:pt x="19113" y="88391"/>
                  </a:lnTo>
                  <a:lnTo>
                    <a:pt x="16408" y="85724"/>
                  </a:lnTo>
                  <a:lnTo>
                    <a:pt x="15707" y="84632"/>
                  </a:lnTo>
                  <a:close/>
                </a:path>
                <a:path w="75565" h="105409">
                  <a:moveTo>
                    <a:pt x="45008" y="89103"/>
                  </a:moveTo>
                  <a:lnTo>
                    <a:pt x="44322" y="89471"/>
                  </a:lnTo>
                  <a:lnTo>
                    <a:pt x="40766" y="91490"/>
                  </a:lnTo>
                  <a:lnTo>
                    <a:pt x="37198" y="92646"/>
                  </a:lnTo>
                  <a:lnTo>
                    <a:pt x="32994" y="92913"/>
                  </a:lnTo>
                  <a:lnTo>
                    <a:pt x="30721" y="102120"/>
                  </a:lnTo>
                  <a:lnTo>
                    <a:pt x="32426" y="102120"/>
                  </a:lnTo>
                  <a:lnTo>
                    <a:pt x="34162" y="95173"/>
                  </a:lnTo>
                  <a:lnTo>
                    <a:pt x="37414" y="94843"/>
                  </a:lnTo>
                  <a:lnTo>
                    <a:pt x="40741" y="93789"/>
                  </a:lnTo>
                  <a:lnTo>
                    <a:pt x="44030" y="92024"/>
                  </a:lnTo>
                  <a:lnTo>
                    <a:pt x="46102" y="92024"/>
                  </a:lnTo>
                  <a:lnTo>
                    <a:pt x="45008" y="89103"/>
                  </a:lnTo>
                  <a:close/>
                </a:path>
                <a:path w="75565" h="105409">
                  <a:moveTo>
                    <a:pt x="46102" y="92024"/>
                  </a:moveTo>
                  <a:lnTo>
                    <a:pt x="44030" y="92024"/>
                  </a:lnTo>
                  <a:lnTo>
                    <a:pt x="47053" y="100050"/>
                  </a:lnTo>
                  <a:lnTo>
                    <a:pt x="50811" y="96735"/>
                  </a:lnTo>
                  <a:lnTo>
                    <a:pt x="47866" y="96735"/>
                  </a:lnTo>
                  <a:lnTo>
                    <a:pt x="46102" y="92024"/>
                  </a:lnTo>
                  <a:close/>
                </a:path>
                <a:path w="75565" h="105409">
                  <a:moveTo>
                    <a:pt x="69891" y="17779"/>
                  </a:moveTo>
                  <a:lnTo>
                    <a:pt x="67805" y="17779"/>
                  </a:lnTo>
                  <a:lnTo>
                    <a:pt x="72389" y="29908"/>
                  </a:lnTo>
                  <a:lnTo>
                    <a:pt x="66192" y="35369"/>
                  </a:lnTo>
                  <a:lnTo>
                    <a:pt x="67182" y="40855"/>
                  </a:lnTo>
                  <a:lnTo>
                    <a:pt x="67348" y="45643"/>
                  </a:lnTo>
                  <a:lnTo>
                    <a:pt x="66789" y="51434"/>
                  </a:lnTo>
                  <a:lnTo>
                    <a:pt x="73164" y="52920"/>
                  </a:lnTo>
                  <a:lnTo>
                    <a:pt x="69494" y="67614"/>
                  </a:lnTo>
                  <a:lnTo>
                    <a:pt x="62511" y="67614"/>
                  </a:lnTo>
                  <a:lnTo>
                    <a:pt x="60832" y="71716"/>
                  </a:lnTo>
                  <a:lnTo>
                    <a:pt x="58343" y="75996"/>
                  </a:lnTo>
                  <a:lnTo>
                    <a:pt x="55384" y="79768"/>
                  </a:lnTo>
                  <a:lnTo>
                    <a:pt x="54825" y="80454"/>
                  </a:lnTo>
                  <a:lnTo>
                    <a:pt x="57721" y="88087"/>
                  </a:lnTo>
                  <a:lnTo>
                    <a:pt x="47866" y="96735"/>
                  </a:lnTo>
                  <a:lnTo>
                    <a:pt x="50811" y="96735"/>
                  </a:lnTo>
                  <a:lnTo>
                    <a:pt x="59982" y="88645"/>
                  </a:lnTo>
                  <a:lnTo>
                    <a:pt x="56984" y="80644"/>
                  </a:lnTo>
                  <a:lnTo>
                    <a:pt x="59689" y="77101"/>
                  </a:lnTo>
                  <a:lnTo>
                    <a:pt x="61975" y="73101"/>
                  </a:lnTo>
                  <a:lnTo>
                    <a:pt x="63855" y="68795"/>
                  </a:lnTo>
                  <a:lnTo>
                    <a:pt x="70910" y="68795"/>
                  </a:lnTo>
                  <a:lnTo>
                    <a:pt x="71205" y="67614"/>
                  </a:lnTo>
                  <a:lnTo>
                    <a:pt x="69494" y="67614"/>
                  </a:lnTo>
                  <a:lnTo>
                    <a:pt x="63118" y="66128"/>
                  </a:lnTo>
                  <a:lnTo>
                    <a:pt x="71576" y="66128"/>
                  </a:lnTo>
                  <a:lnTo>
                    <a:pt x="75361" y="50977"/>
                  </a:lnTo>
                  <a:lnTo>
                    <a:pt x="68668" y="49390"/>
                  </a:lnTo>
                  <a:lnTo>
                    <a:pt x="69037" y="44894"/>
                  </a:lnTo>
                  <a:lnTo>
                    <a:pt x="68897" y="40462"/>
                  </a:lnTo>
                  <a:lnTo>
                    <a:pt x="68198" y="36182"/>
                  </a:lnTo>
                  <a:lnTo>
                    <a:pt x="74675" y="30441"/>
                  </a:lnTo>
                  <a:lnTo>
                    <a:pt x="69891" y="17779"/>
                  </a:lnTo>
                  <a:close/>
                </a:path>
                <a:path w="75565" h="105409">
                  <a:moveTo>
                    <a:pt x="4851" y="34480"/>
                  </a:moveTo>
                  <a:lnTo>
                    <a:pt x="0" y="53873"/>
                  </a:lnTo>
                  <a:lnTo>
                    <a:pt x="6730" y="55435"/>
                  </a:lnTo>
                  <a:lnTo>
                    <a:pt x="6362" y="59905"/>
                  </a:lnTo>
                  <a:lnTo>
                    <a:pt x="6502" y="64325"/>
                  </a:lnTo>
                  <a:lnTo>
                    <a:pt x="7200" y="68668"/>
                  </a:lnTo>
                  <a:lnTo>
                    <a:pt x="698" y="74371"/>
                  </a:lnTo>
                  <a:lnTo>
                    <a:pt x="6756" y="90373"/>
                  </a:lnTo>
                  <a:lnTo>
                    <a:pt x="10489" y="87058"/>
                  </a:lnTo>
                  <a:lnTo>
                    <a:pt x="7594" y="87058"/>
                  </a:lnTo>
                  <a:lnTo>
                    <a:pt x="3009" y="74929"/>
                  </a:lnTo>
                  <a:lnTo>
                    <a:pt x="9207" y="69481"/>
                  </a:lnTo>
                  <a:lnTo>
                    <a:pt x="8216" y="63957"/>
                  </a:lnTo>
                  <a:lnTo>
                    <a:pt x="8051" y="59181"/>
                  </a:lnTo>
                  <a:lnTo>
                    <a:pt x="8610" y="53416"/>
                  </a:lnTo>
                  <a:lnTo>
                    <a:pt x="2235" y="51930"/>
                  </a:lnTo>
                  <a:lnTo>
                    <a:pt x="5892" y="37210"/>
                  </a:lnTo>
                  <a:lnTo>
                    <a:pt x="12885" y="37210"/>
                  </a:lnTo>
                  <a:lnTo>
                    <a:pt x="13355" y="36055"/>
                  </a:lnTo>
                  <a:lnTo>
                    <a:pt x="11569" y="36055"/>
                  </a:lnTo>
                  <a:lnTo>
                    <a:pt x="4851" y="34480"/>
                  </a:lnTo>
                  <a:close/>
                </a:path>
                <a:path w="75565" h="105409">
                  <a:moveTo>
                    <a:pt x="13766" y="81610"/>
                  </a:moveTo>
                  <a:lnTo>
                    <a:pt x="7594" y="87058"/>
                  </a:lnTo>
                  <a:lnTo>
                    <a:pt x="10489" y="87058"/>
                  </a:lnTo>
                  <a:lnTo>
                    <a:pt x="13220" y="84632"/>
                  </a:lnTo>
                  <a:lnTo>
                    <a:pt x="15707" y="84632"/>
                  </a:lnTo>
                  <a:lnTo>
                    <a:pt x="13766" y="81610"/>
                  </a:lnTo>
                  <a:close/>
                </a:path>
                <a:path w="75565" h="105409">
                  <a:moveTo>
                    <a:pt x="45402" y="21475"/>
                  </a:moveTo>
                  <a:lnTo>
                    <a:pt x="16255" y="47396"/>
                  </a:lnTo>
                  <a:lnTo>
                    <a:pt x="14971" y="59905"/>
                  </a:lnTo>
                  <a:lnTo>
                    <a:pt x="17102" y="70731"/>
                  </a:lnTo>
                  <a:lnTo>
                    <a:pt x="22262" y="78962"/>
                  </a:lnTo>
                  <a:lnTo>
                    <a:pt x="29997" y="83350"/>
                  </a:lnTo>
                  <a:lnTo>
                    <a:pt x="38946" y="82852"/>
                  </a:lnTo>
                  <a:lnTo>
                    <a:pt x="42074" y="80987"/>
                  </a:lnTo>
                  <a:lnTo>
                    <a:pt x="30581" y="80987"/>
                  </a:lnTo>
                  <a:lnTo>
                    <a:pt x="23437" y="76940"/>
                  </a:lnTo>
                  <a:lnTo>
                    <a:pt x="18665" y="69343"/>
                  </a:lnTo>
                  <a:lnTo>
                    <a:pt x="16804" y="59905"/>
                  </a:lnTo>
                  <a:lnTo>
                    <a:pt x="16689" y="59181"/>
                  </a:lnTo>
                  <a:lnTo>
                    <a:pt x="17894" y="47802"/>
                  </a:lnTo>
                  <a:lnTo>
                    <a:pt x="22222" y="37046"/>
                  </a:lnTo>
                  <a:lnTo>
                    <a:pt x="28738" y="28952"/>
                  </a:lnTo>
                  <a:lnTo>
                    <a:pt x="36566" y="24292"/>
                  </a:lnTo>
                  <a:lnTo>
                    <a:pt x="44830" y="23837"/>
                  </a:lnTo>
                  <a:lnTo>
                    <a:pt x="49558" y="23837"/>
                  </a:lnTo>
                  <a:lnTo>
                    <a:pt x="45402" y="21475"/>
                  </a:lnTo>
                  <a:close/>
                </a:path>
                <a:path w="75565" h="105409">
                  <a:moveTo>
                    <a:pt x="49558" y="23837"/>
                  </a:moveTo>
                  <a:lnTo>
                    <a:pt x="44830" y="23837"/>
                  </a:lnTo>
                  <a:lnTo>
                    <a:pt x="51967" y="27884"/>
                  </a:lnTo>
                  <a:lnTo>
                    <a:pt x="56735" y="35490"/>
                  </a:lnTo>
                  <a:lnTo>
                    <a:pt x="58586" y="44894"/>
                  </a:lnTo>
                  <a:lnTo>
                    <a:pt x="58712" y="45643"/>
                  </a:lnTo>
                  <a:lnTo>
                    <a:pt x="57505" y="57048"/>
                  </a:lnTo>
                  <a:lnTo>
                    <a:pt x="53179" y="67793"/>
                  </a:lnTo>
                  <a:lnTo>
                    <a:pt x="46667" y="75885"/>
                  </a:lnTo>
                  <a:lnTo>
                    <a:pt x="38844" y="80544"/>
                  </a:lnTo>
                  <a:lnTo>
                    <a:pt x="30581" y="80987"/>
                  </a:lnTo>
                  <a:lnTo>
                    <a:pt x="42074" y="80987"/>
                  </a:lnTo>
                  <a:lnTo>
                    <a:pt x="60378" y="45643"/>
                  </a:lnTo>
                  <a:lnTo>
                    <a:pt x="60423" y="44894"/>
                  </a:lnTo>
                  <a:lnTo>
                    <a:pt x="58297" y="34099"/>
                  </a:lnTo>
                  <a:lnTo>
                    <a:pt x="53137" y="25871"/>
                  </a:lnTo>
                  <a:lnTo>
                    <a:pt x="49558" y="23837"/>
                  </a:lnTo>
                  <a:close/>
                </a:path>
                <a:path w="75565" h="105409">
                  <a:moveTo>
                    <a:pt x="70910" y="68795"/>
                  </a:moveTo>
                  <a:lnTo>
                    <a:pt x="63855" y="68795"/>
                  </a:lnTo>
                  <a:lnTo>
                    <a:pt x="70523" y="70345"/>
                  </a:lnTo>
                  <a:lnTo>
                    <a:pt x="70910" y="68795"/>
                  </a:lnTo>
                  <a:close/>
                </a:path>
                <a:path w="75565" h="105409">
                  <a:moveTo>
                    <a:pt x="12885" y="37210"/>
                  </a:moveTo>
                  <a:lnTo>
                    <a:pt x="5892" y="37210"/>
                  </a:lnTo>
                  <a:lnTo>
                    <a:pt x="12280" y="38696"/>
                  </a:lnTo>
                  <a:lnTo>
                    <a:pt x="12885" y="37210"/>
                  </a:lnTo>
                  <a:close/>
                </a:path>
                <a:path w="75565" h="105409">
                  <a:moveTo>
                    <a:pt x="28333" y="4800"/>
                  </a:moveTo>
                  <a:lnTo>
                    <a:pt x="15417" y="16205"/>
                  </a:lnTo>
                  <a:lnTo>
                    <a:pt x="18286" y="23837"/>
                  </a:lnTo>
                  <a:lnTo>
                    <a:pt x="18329" y="24292"/>
                  </a:lnTo>
                  <a:lnTo>
                    <a:pt x="15697" y="27749"/>
                  </a:lnTo>
                  <a:lnTo>
                    <a:pt x="13385" y="31711"/>
                  </a:lnTo>
                  <a:lnTo>
                    <a:pt x="11569" y="36055"/>
                  </a:lnTo>
                  <a:lnTo>
                    <a:pt x="13355" y="36055"/>
                  </a:lnTo>
                  <a:lnTo>
                    <a:pt x="14554" y="33108"/>
                  </a:lnTo>
                  <a:lnTo>
                    <a:pt x="17043" y="28828"/>
                  </a:lnTo>
                  <a:lnTo>
                    <a:pt x="20573" y="24358"/>
                  </a:lnTo>
                  <a:lnTo>
                    <a:pt x="17691" y="16763"/>
                  </a:lnTo>
                  <a:lnTo>
                    <a:pt x="27520" y="8089"/>
                  </a:lnTo>
                  <a:lnTo>
                    <a:pt x="29581" y="8089"/>
                  </a:lnTo>
                  <a:lnTo>
                    <a:pt x="28333" y="4800"/>
                  </a:lnTo>
                  <a:close/>
                </a:path>
                <a:path w="75565" h="105409">
                  <a:moveTo>
                    <a:pt x="55404" y="2730"/>
                  </a:moveTo>
                  <a:lnTo>
                    <a:pt x="44678" y="2730"/>
                  </a:lnTo>
                  <a:lnTo>
                    <a:pt x="54876" y="5079"/>
                  </a:lnTo>
                  <a:lnTo>
                    <a:pt x="52577" y="14312"/>
                  </a:lnTo>
                  <a:lnTo>
                    <a:pt x="56286" y="16459"/>
                  </a:lnTo>
                  <a:lnTo>
                    <a:pt x="58991" y="19126"/>
                  </a:lnTo>
                  <a:lnTo>
                    <a:pt x="61633" y="23215"/>
                  </a:lnTo>
                  <a:lnTo>
                    <a:pt x="65079" y="20180"/>
                  </a:lnTo>
                  <a:lnTo>
                    <a:pt x="62166" y="20180"/>
                  </a:lnTo>
                  <a:lnTo>
                    <a:pt x="60032" y="17081"/>
                  </a:lnTo>
                  <a:lnTo>
                    <a:pt x="57530" y="14566"/>
                  </a:lnTo>
                  <a:lnTo>
                    <a:pt x="54673" y="12801"/>
                  </a:lnTo>
                  <a:lnTo>
                    <a:pt x="57099" y="3124"/>
                  </a:lnTo>
                  <a:lnTo>
                    <a:pt x="55404" y="2730"/>
                  </a:lnTo>
                  <a:close/>
                </a:path>
                <a:path w="75565" h="105409">
                  <a:moveTo>
                    <a:pt x="68643" y="14477"/>
                  </a:moveTo>
                  <a:lnTo>
                    <a:pt x="62166" y="20180"/>
                  </a:lnTo>
                  <a:lnTo>
                    <a:pt x="65079" y="20180"/>
                  </a:lnTo>
                  <a:lnTo>
                    <a:pt x="67805" y="17779"/>
                  </a:lnTo>
                  <a:lnTo>
                    <a:pt x="69891" y="17779"/>
                  </a:lnTo>
                  <a:lnTo>
                    <a:pt x="68643" y="14477"/>
                  </a:lnTo>
                  <a:close/>
                </a:path>
                <a:path w="75565" h="105409">
                  <a:moveTo>
                    <a:pt x="29581" y="8089"/>
                  </a:moveTo>
                  <a:lnTo>
                    <a:pt x="27520" y="8089"/>
                  </a:lnTo>
                  <a:lnTo>
                    <a:pt x="30378" y="15747"/>
                  </a:lnTo>
                  <a:lnTo>
                    <a:pt x="31064" y="15341"/>
                  </a:lnTo>
                  <a:lnTo>
                    <a:pt x="34658" y="13322"/>
                  </a:lnTo>
                  <a:lnTo>
                    <a:pt x="36284" y="12801"/>
                  </a:lnTo>
                  <a:lnTo>
                    <a:pt x="31368" y="12801"/>
                  </a:lnTo>
                  <a:lnTo>
                    <a:pt x="29581" y="8089"/>
                  </a:lnTo>
                  <a:close/>
                </a:path>
                <a:path w="75565" h="105409">
                  <a:moveTo>
                    <a:pt x="43649" y="0"/>
                  </a:moveTo>
                  <a:lnTo>
                    <a:pt x="41236" y="9677"/>
                  </a:lnTo>
                  <a:lnTo>
                    <a:pt x="38011" y="9969"/>
                  </a:lnTo>
                  <a:lnTo>
                    <a:pt x="34683" y="11036"/>
                  </a:lnTo>
                  <a:lnTo>
                    <a:pt x="31368" y="12801"/>
                  </a:lnTo>
                  <a:lnTo>
                    <a:pt x="36284" y="12801"/>
                  </a:lnTo>
                  <a:lnTo>
                    <a:pt x="38226" y="12179"/>
                  </a:lnTo>
                  <a:lnTo>
                    <a:pt x="41706" y="11950"/>
                  </a:lnTo>
                  <a:lnTo>
                    <a:pt x="42379" y="11937"/>
                  </a:lnTo>
                  <a:lnTo>
                    <a:pt x="44678" y="2730"/>
                  </a:lnTo>
                  <a:lnTo>
                    <a:pt x="55404" y="2730"/>
                  </a:lnTo>
                  <a:lnTo>
                    <a:pt x="43649" y="0"/>
                  </a:lnTo>
                  <a:close/>
                </a:path>
              </a:pathLst>
            </a:custGeom>
            <a:solidFill>
              <a:srgbClr val="EE876B"/>
            </a:solidFill>
          </p:spPr>
          <p:txBody>
            <a:bodyPr wrap="square" lIns="0" tIns="0" rIns="0" bIns="0" rtlCol="0"/>
            <a:lstStyle/>
            <a:p>
              <a:endParaRPr/>
            </a:p>
          </p:txBody>
        </p:sp>
        <p:sp>
          <p:nvSpPr>
            <p:cNvPr id="136" name="object 493"/>
            <p:cNvSpPr/>
            <p:nvPr/>
          </p:nvSpPr>
          <p:spPr>
            <a:xfrm>
              <a:off x="14653566" y="1301940"/>
              <a:ext cx="46849" cy="65290"/>
            </a:xfrm>
            <a:prstGeom prst="rect">
              <a:avLst/>
            </a:prstGeom>
            <a:blipFill>
              <a:blip r:embed="rId6" cstate="print"/>
              <a:stretch>
                <a:fillRect/>
              </a:stretch>
            </a:blipFill>
          </p:spPr>
          <p:txBody>
            <a:bodyPr wrap="square" lIns="0" tIns="0" rIns="0" bIns="0" rtlCol="0"/>
            <a:lstStyle/>
            <a:p>
              <a:endParaRPr/>
            </a:p>
          </p:txBody>
        </p:sp>
      </p:grpSp>
      <p:grpSp>
        <p:nvGrpSpPr>
          <p:cNvPr id="151" name="Group 150"/>
          <p:cNvGrpSpPr/>
          <p:nvPr/>
        </p:nvGrpSpPr>
        <p:grpSpPr>
          <a:xfrm>
            <a:off x="4953000" y="228600"/>
            <a:ext cx="647941" cy="818889"/>
            <a:chOff x="2628455" y="903706"/>
            <a:chExt cx="647941" cy="818889"/>
          </a:xfrm>
        </p:grpSpPr>
        <p:sp>
          <p:nvSpPr>
            <p:cNvPr id="152" name="object 461"/>
            <p:cNvSpPr/>
            <p:nvPr/>
          </p:nvSpPr>
          <p:spPr>
            <a:xfrm>
              <a:off x="2628455" y="903706"/>
              <a:ext cx="647941" cy="818889"/>
            </a:xfrm>
            <a:prstGeom prst="rect">
              <a:avLst/>
            </a:prstGeom>
            <a:blipFill>
              <a:blip r:embed="rId7" cstate="print"/>
              <a:stretch>
                <a:fillRect/>
              </a:stretch>
            </a:blipFill>
          </p:spPr>
          <p:txBody>
            <a:bodyPr wrap="square" lIns="0" tIns="0" rIns="0" bIns="0" rtlCol="0"/>
            <a:lstStyle/>
            <a:p>
              <a:endParaRPr/>
            </a:p>
          </p:txBody>
        </p:sp>
        <p:sp>
          <p:nvSpPr>
            <p:cNvPr id="153" name="object 462"/>
            <p:cNvSpPr/>
            <p:nvPr/>
          </p:nvSpPr>
          <p:spPr>
            <a:xfrm>
              <a:off x="2676793" y="973016"/>
              <a:ext cx="425114" cy="538159"/>
            </a:xfrm>
            <a:prstGeom prst="rect">
              <a:avLst/>
            </a:prstGeom>
            <a:blipFill>
              <a:blip r:embed="rId8" cstate="print"/>
              <a:stretch>
                <a:fillRect/>
              </a:stretch>
            </a:blipFill>
          </p:spPr>
          <p:txBody>
            <a:bodyPr wrap="square" lIns="0" tIns="0" rIns="0" bIns="0" rtlCol="0"/>
            <a:lstStyle/>
            <a:p>
              <a:endParaRPr/>
            </a:p>
          </p:txBody>
        </p:sp>
        <p:sp>
          <p:nvSpPr>
            <p:cNvPr id="154" name="object 463"/>
            <p:cNvSpPr/>
            <p:nvPr/>
          </p:nvSpPr>
          <p:spPr>
            <a:xfrm>
              <a:off x="2738892" y="1024262"/>
              <a:ext cx="425126" cy="538172"/>
            </a:xfrm>
            <a:prstGeom prst="rect">
              <a:avLst/>
            </a:prstGeom>
            <a:blipFill>
              <a:blip r:embed="rId9" cstate="print"/>
              <a:stretch>
                <a:fillRect/>
              </a:stretch>
            </a:blipFill>
          </p:spPr>
          <p:txBody>
            <a:bodyPr wrap="square" lIns="0" tIns="0" rIns="0" bIns="0" rtlCol="0"/>
            <a:lstStyle/>
            <a:p>
              <a:endParaRPr/>
            </a:p>
          </p:txBody>
        </p:sp>
        <p:sp>
          <p:nvSpPr>
            <p:cNvPr id="155" name="object 464"/>
            <p:cNvSpPr/>
            <p:nvPr/>
          </p:nvSpPr>
          <p:spPr>
            <a:xfrm>
              <a:off x="2803384" y="1080668"/>
              <a:ext cx="425127" cy="538159"/>
            </a:xfrm>
            <a:prstGeom prst="rect">
              <a:avLst/>
            </a:prstGeom>
            <a:blipFill>
              <a:blip r:embed="rId10" cstate="print"/>
              <a:stretch>
                <a:fillRect/>
              </a:stretch>
            </a:blipFill>
          </p:spPr>
          <p:txBody>
            <a:bodyPr wrap="square" lIns="0" tIns="0" rIns="0" bIns="0" rtlCol="0"/>
            <a:lstStyle/>
            <a:p>
              <a:endParaRPr/>
            </a:p>
          </p:txBody>
        </p:sp>
        <p:sp>
          <p:nvSpPr>
            <p:cNvPr id="156" name="object 465"/>
            <p:cNvSpPr/>
            <p:nvPr/>
          </p:nvSpPr>
          <p:spPr>
            <a:xfrm>
              <a:off x="2708384" y="1223726"/>
              <a:ext cx="48260" cy="231140"/>
            </a:xfrm>
            <a:custGeom>
              <a:avLst/>
              <a:gdLst/>
              <a:ahLst/>
              <a:cxnLst/>
              <a:rect l="l" t="t" r="r" b="b"/>
              <a:pathLst>
                <a:path w="48260" h="231140">
                  <a:moveTo>
                    <a:pt x="47863" y="0"/>
                  </a:moveTo>
                  <a:lnTo>
                    <a:pt x="45298" y="0"/>
                  </a:lnTo>
                  <a:lnTo>
                    <a:pt x="37000" y="6776"/>
                  </a:lnTo>
                  <a:lnTo>
                    <a:pt x="9943" y="42251"/>
                  </a:lnTo>
                  <a:lnTo>
                    <a:pt x="0" y="66751"/>
                  </a:lnTo>
                  <a:lnTo>
                    <a:pt x="16736" y="66751"/>
                  </a:lnTo>
                  <a:lnTo>
                    <a:pt x="16736" y="215656"/>
                  </a:lnTo>
                  <a:lnTo>
                    <a:pt x="28508" y="231089"/>
                  </a:lnTo>
                  <a:lnTo>
                    <a:pt x="47863" y="231089"/>
                  </a:lnTo>
                  <a:lnTo>
                    <a:pt x="47863" y="0"/>
                  </a:lnTo>
                  <a:close/>
                </a:path>
              </a:pathLst>
            </a:custGeom>
            <a:solidFill>
              <a:srgbClr val="FFFFFF"/>
            </a:solidFill>
          </p:spPr>
          <p:txBody>
            <a:bodyPr wrap="square" lIns="0" tIns="0" rIns="0" bIns="0" rtlCol="0"/>
            <a:lstStyle/>
            <a:p>
              <a:endParaRPr/>
            </a:p>
          </p:txBody>
        </p:sp>
        <p:sp>
          <p:nvSpPr>
            <p:cNvPr id="157" name="object 466"/>
            <p:cNvSpPr/>
            <p:nvPr/>
          </p:nvSpPr>
          <p:spPr>
            <a:xfrm>
              <a:off x="2823394" y="1222764"/>
              <a:ext cx="160655" cy="238760"/>
            </a:xfrm>
            <a:custGeom>
              <a:avLst/>
              <a:gdLst/>
              <a:ahLst/>
              <a:cxnLst/>
              <a:rect l="l" t="t" r="r" b="b"/>
              <a:pathLst>
                <a:path w="160655" h="238759">
                  <a:moveTo>
                    <a:pt x="79349" y="0"/>
                  </a:moveTo>
                  <a:lnTo>
                    <a:pt x="37012" y="13203"/>
                  </a:lnTo>
                  <a:lnTo>
                    <a:pt x="10172" y="52819"/>
                  </a:lnTo>
                  <a:lnTo>
                    <a:pt x="580" y="101603"/>
                  </a:lnTo>
                  <a:lnTo>
                    <a:pt x="0" y="121831"/>
                  </a:lnTo>
                  <a:lnTo>
                    <a:pt x="1014" y="144930"/>
                  </a:lnTo>
                  <a:lnTo>
                    <a:pt x="9507" y="185621"/>
                  </a:lnTo>
                  <a:lnTo>
                    <a:pt x="42694" y="229277"/>
                  </a:lnTo>
                  <a:lnTo>
                    <a:pt x="79159" y="238366"/>
                  </a:lnTo>
                  <a:lnTo>
                    <a:pt x="100711" y="235587"/>
                  </a:lnTo>
                  <a:lnTo>
                    <a:pt x="119019" y="227250"/>
                  </a:lnTo>
                  <a:lnTo>
                    <a:pt x="134082" y="213356"/>
                  </a:lnTo>
                  <a:lnTo>
                    <a:pt x="135028" y="211797"/>
                  </a:lnTo>
                  <a:lnTo>
                    <a:pt x="79006" y="211797"/>
                  </a:lnTo>
                  <a:lnTo>
                    <a:pt x="65937" y="209735"/>
                  </a:lnTo>
                  <a:lnTo>
                    <a:pt x="39141" y="178879"/>
                  </a:lnTo>
                  <a:lnTo>
                    <a:pt x="32040" y="138713"/>
                  </a:lnTo>
                  <a:lnTo>
                    <a:pt x="31572" y="121831"/>
                  </a:lnTo>
                  <a:lnTo>
                    <a:pt x="32311" y="99696"/>
                  </a:lnTo>
                  <a:lnTo>
                    <a:pt x="43446" y="50507"/>
                  </a:lnTo>
                  <a:lnTo>
                    <a:pt x="81114" y="26225"/>
                  </a:lnTo>
                  <a:lnTo>
                    <a:pt x="136740" y="26225"/>
                  </a:lnTo>
                  <a:lnTo>
                    <a:pt x="132886" y="20836"/>
                  </a:lnTo>
                  <a:lnTo>
                    <a:pt x="118152" y="9256"/>
                  </a:lnTo>
                  <a:lnTo>
                    <a:pt x="100302" y="2313"/>
                  </a:lnTo>
                  <a:lnTo>
                    <a:pt x="79349" y="0"/>
                  </a:lnTo>
                  <a:close/>
                </a:path>
                <a:path w="160655" h="238759">
                  <a:moveTo>
                    <a:pt x="136740" y="26225"/>
                  </a:moveTo>
                  <a:lnTo>
                    <a:pt x="81114" y="26225"/>
                  </a:lnTo>
                  <a:lnTo>
                    <a:pt x="93985" y="27824"/>
                  </a:lnTo>
                  <a:lnTo>
                    <a:pt x="104570" y="32619"/>
                  </a:lnTo>
                  <a:lnTo>
                    <a:pt x="126166" y="80770"/>
                  </a:lnTo>
                  <a:lnTo>
                    <a:pt x="128612" y="116801"/>
                  </a:lnTo>
                  <a:lnTo>
                    <a:pt x="127775" y="142011"/>
                  </a:lnTo>
                  <a:lnTo>
                    <a:pt x="115150" y="191706"/>
                  </a:lnTo>
                  <a:lnTo>
                    <a:pt x="79006" y="211797"/>
                  </a:lnTo>
                  <a:lnTo>
                    <a:pt x="135028" y="211797"/>
                  </a:lnTo>
                  <a:lnTo>
                    <a:pt x="152110" y="177434"/>
                  </a:lnTo>
                  <a:lnTo>
                    <a:pt x="159168" y="138325"/>
                  </a:lnTo>
                  <a:lnTo>
                    <a:pt x="160045" y="115684"/>
                  </a:lnTo>
                  <a:lnTo>
                    <a:pt x="159073" y="92069"/>
                  </a:lnTo>
                  <a:lnTo>
                    <a:pt x="156157" y="71094"/>
                  </a:lnTo>
                  <a:lnTo>
                    <a:pt x="151296" y="52758"/>
                  </a:lnTo>
                  <a:lnTo>
                    <a:pt x="144487" y="37058"/>
                  </a:lnTo>
                  <a:lnTo>
                    <a:pt x="136740" y="26225"/>
                  </a:lnTo>
                  <a:close/>
                </a:path>
              </a:pathLst>
            </a:custGeom>
            <a:solidFill>
              <a:srgbClr val="FFFFFF"/>
            </a:solidFill>
          </p:spPr>
          <p:txBody>
            <a:bodyPr wrap="square" lIns="0" tIns="0" rIns="0" bIns="0" rtlCol="0"/>
            <a:lstStyle/>
            <a:p>
              <a:endParaRPr/>
            </a:p>
          </p:txBody>
        </p:sp>
        <p:sp>
          <p:nvSpPr>
            <p:cNvPr id="158" name="object 467"/>
            <p:cNvSpPr/>
            <p:nvPr/>
          </p:nvSpPr>
          <p:spPr>
            <a:xfrm>
              <a:off x="2790086" y="1236446"/>
              <a:ext cx="72390" cy="72390"/>
            </a:xfrm>
            <a:custGeom>
              <a:avLst/>
              <a:gdLst/>
              <a:ahLst/>
              <a:cxnLst/>
              <a:rect l="l" t="t" r="r" b="b"/>
              <a:pathLst>
                <a:path w="72389" h="72390">
                  <a:moveTo>
                    <a:pt x="49952" y="2772"/>
                  </a:moveTo>
                  <a:lnTo>
                    <a:pt x="61841" y="10761"/>
                  </a:lnTo>
                  <a:lnTo>
                    <a:pt x="69483" y="22303"/>
                  </a:lnTo>
                  <a:lnTo>
                    <a:pt x="72246" y="35870"/>
                  </a:lnTo>
                  <a:lnTo>
                    <a:pt x="69497" y="49939"/>
                  </a:lnTo>
                  <a:lnTo>
                    <a:pt x="61491" y="61835"/>
                  </a:lnTo>
                  <a:lnTo>
                    <a:pt x="49947" y="69478"/>
                  </a:lnTo>
                  <a:lnTo>
                    <a:pt x="36377" y="72235"/>
                  </a:lnTo>
                  <a:lnTo>
                    <a:pt x="22292" y="69472"/>
                  </a:lnTo>
                  <a:lnTo>
                    <a:pt x="10394" y="61473"/>
                  </a:lnTo>
                  <a:lnTo>
                    <a:pt x="2756" y="49935"/>
                  </a:lnTo>
                  <a:lnTo>
                    <a:pt x="0" y="36370"/>
                  </a:lnTo>
                  <a:lnTo>
                    <a:pt x="2746" y="22292"/>
                  </a:lnTo>
                  <a:lnTo>
                    <a:pt x="10753" y="10390"/>
                  </a:lnTo>
                  <a:lnTo>
                    <a:pt x="22296" y="2749"/>
                  </a:lnTo>
                  <a:lnTo>
                    <a:pt x="35866" y="0"/>
                  </a:lnTo>
                  <a:lnTo>
                    <a:pt x="49952" y="2772"/>
                  </a:lnTo>
                  <a:close/>
                </a:path>
              </a:pathLst>
            </a:custGeom>
            <a:ln w="3175">
              <a:solidFill>
                <a:srgbClr val="EE876B"/>
              </a:solidFill>
            </a:ln>
          </p:spPr>
          <p:txBody>
            <a:bodyPr wrap="square" lIns="0" tIns="0" rIns="0" bIns="0" rtlCol="0"/>
            <a:lstStyle/>
            <a:p>
              <a:endParaRPr/>
            </a:p>
          </p:txBody>
        </p:sp>
        <p:sp>
          <p:nvSpPr>
            <p:cNvPr id="159" name="object 468"/>
            <p:cNvSpPr/>
            <p:nvPr/>
          </p:nvSpPr>
          <p:spPr>
            <a:xfrm>
              <a:off x="2766467" y="1212828"/>
              <a:ext cx="120014" cy="120014"/>
            </a:xfrm>
            <a:custGeom>
              <a:avLst/>
              <a:gdLst/>
              <a:ahLst/>
              <a:cxnLst/>
              <a:rect l="l" t="t" r="r" b="b"/>
              <a:pathLst>
                <a:path w="120014" h="120015">
                  <a:moveTo>
                    <a:pt x="92354" y="7962"/>
                  </a:moveTo>
                  <a:lnTo>
                    <a:pt x="73253" y="50"/>
                  </a:lnTo>
                  <a:lnTo>
                    <a:pt x="68872" y="10617"/>
                  </a:lnTo>
                  <a:lnTo>
                    <a:pt x="62826" y="9474"/>
                  </a:lnTo>
                  <a:lnTo>
                    <a:pt x="56730" y="9563"/>
                  </a:lnTo>
                  <a:lnTo>
                    <a:pt x="50850" y="10655"/>
                  </a:lnTo>
                  <a:lnTo>
                    <a:pt x="46456" y="0"/>
                  </a:lnTo>
                  <a:lnTo>
                    <a:pt x="27317" y="7823"/>
                  </a:lnTo>
                  <a:lnTo>
                    <a:pt x="31661" y="18465"/>
                  </a:lnTo>
                  <a:lnTo>
                    <a:pt x="26593" y="21894"/>
                  </a:lnTo>
                  <a:lnTo>
                    <a:pt x="22123" y="26238"/>
                  </a:lnTo>
                  <a:lnTo>
                    <a:pt x="18554" y="31470"/>
                  </a:lnTo>
                  <a:lnTo>
                    <a:pt x="7962" y="27089"/>
                  </a:lnTo>
                  <a:lnTo>
                    <a:pt x="50" y="46202"/>
                  </a:lnTo>
                  <a:lnTo>
                    <a:pt x="10617" y="50596"/>
                  </a:lnTo>
                  <a:lnTo>
                    <a:pt x="9474" y="56667"/>
                  </a:lnTo>
                  <a:lnTo>
                    <a:pt x="9601" y="62750"/>
                  </a:lnTo>
                  <a:lnTo>
                    <a:pt x="10668" y="68643"/>
                  </a:lnTo>
                  <a:lnTo>
                    <a:pt x="0" y="72999"/>
                  </a:lnTo>
                  <a:lnTo>
                    <a:pt x="7835" y="92138"/>
                  </a:lnTo>
                  <a:lnTo>
                    <a:pt x="18453" y="87807"/>
                  </a:lnTo>
                  <a:lnTo>
                    <a:pt x="21882" y="92875"/>
                  </a:lnTo>
                  <a:lnTo>
                    <a:pt x="26263" y="97370"/>
                  </a:lnTo>
                  <a:lnTo>
                    <a:pt x="31483" y="100939"/>
                  </a:lnTo>
                  <a:lnTo>
                    <a:pt x="27089" y="111505"/>
                  </a:lnTo>
                  <a:lnTo>
                    <a:pt x="46215" y="119418"/>
                  </a:lnTo>
                  <a:lnTo>
                    <a:pt x="50596" y="108838"/>
                  </a:lnTo>
                  <a:lnTo>
                    <a:pt x="56680" y="109956"/>
                  </a:lnTo>
                  <a:lnTo>
                    <a:pt x="62776" y="109880"/>
                  </a:lnTo>
                  <a:lnTo>
                    <a:pt x="68630" y="108813"/>
                  </a:lnTo>
                  <a:lnTo>
                    <a:pt x="72999" y="119481"/>
                  </a:lnTo>
                  <a:lnTo>
                    <a:pt x="92176" y="111632"/>
                  </a:lnTo>
                  <a:lnTo>
                    <a:pt x="87833" y="101003"/>
                  </a:lnTo>
                  <a:lnTo>
                    <a:pt x="92887" y="97574"/>
                  </a:lnTo>
                  <a:lnTo>
                    <a:pt x="97358" y="93217"/>
                  </a:lnTo>
                  <a:lnTo>
                    <a:pt x="100952" y="87985"/>
                  </a:lnTo>
                  <a:lnTo>
                    <a:pt x="111518" y="92367"/>
                  </a:lnTo>
                  <a:lnTo>
                    <a:pt x="119430" y="73240"/>
                  </a:lnTo>
                  <a:lnTo>
                    <a:pt x="108839" y="68884"/>
                  </a:lnTo>
                  <a:lnTo>
                    <a:pt x="109982" y="62801"/>
                  </a:lnTo>
                  <a:lnTo>
                    <a:pt x="109880" y="56730"/>
                  </a:lnTo>
                  <a:lnTo>
                    <a:pt x="108813" y="50838"/>
                  </a:lnTo>
                  <a:lnTo>
                    <a:pt x="119481" y="46481"/>
                  </a:lnTo>
                  <a:lnTo>
                    <a:pt x="111645" y="27304"/>
                  </a:lnTo>
                  <a:lnTo>
                    <a:pt x="101028" y="31673"/>
                  </a:lnTo>
                  <a:lnTo>
                    <a:pt x="97561" y="26606"/>
                  </a:lnTo>
                  <a:lnTo>
                    <a:pt x="93218" y="22097"/>
                  </a:lnTo>
                  <a:lnTo>
                    <a:pt x="87985" y="18529"/>
                  </a:lnTo>
                  <a:lnTo>
                    <a:pt x="92354" y="7962"/>
                  </a:lnTo>
                  <a:close/>
                </a:path>
              </a:pathLst>
            </a:custGeom>
            <a:ln w="3175">
              <a:solidFill>
                <a:srgbClr val="EE876B"/>
              </a:solidFill>
            </a:ln>
          </p:spPr>
          <p:txBody>
            <a:bodyPr wrap="square" lIns="0" tIns="0" rIns="0" bIns="0" rtlCol="0"/>
            <a:lstStyle/>
            <a:p>
              <a:endParaRPr/>
            </a:p>
          </p:txBody>
        </p:sp>
        <p:sp>
          <p:nvSpPr>
            <p:cNvPr id="160" name="object 469"/>
            <p:cNvSpPr/>
            <p:nvPr/>
          </p:nvSpPr>
          <p:spPr>
            <a:xfrm>
              <a:off x="2906214" y="1257660"/>
              <a:ext cx="59055" cy="59055"/>
            </a:xfrm>
            <a:custGeom>
              <a:avLst/>
              <a:gdLst/>
              <a:ahLst/>
              <a:cxnLst/>
              <a:rect l="l" t="t" r="r" b="b"/>
              <a:pathLst>
                <a:path w="59055" h="59055">
                  <a:moveTo>
                    <a:pt x="38624" y="1316"/>
                  </a:moveTo>
                  <a:lnTo>
                    <a:pt x="48876" y="7080"/>
                  </a:lnTo>
                  <a:lnTo>
                    <a:pt x="55888" y="16014"/>
                  </a:lnTo>
                  <a:lnTo>
                    <a:pt x="59050" y="26928"/>
                  </a:lnTo>
                  <a:lnTo>
                    <a:pt x="57750" y="38628"/>
                  </a:lnTo>
                  <a:lnTo>
                    <a:pt x="51970" y="48865"/>
                  </a:lnTo>
                  <a:lnTo>
                    <a:pt x="43028" y="55864"/>
                  </a:lnTo>
                  <a:lnTo>
                    <a:pt x="32119" y="59008"/>
                  </a:lnTo>
                  <a:lnTo>
                    <a:pt x="20438" y="57678"/>
                  </a:lnTo>
                  <a:lnTo>
                    <a:pt x="10177" y="51927"/>
                  </a:lnTo>
                  <a:lnTo>
                    <a:pt x="3159" y="42999"/>
                  </a:lnTo>
                  <a:lnTo>
                    <a:pt x="0" y="32091"/>
                  </a:lnTo>
                  <a:lnTo>
                    <a:pt x="1312" y="20404"/>
                  </a:lnTo>
                  <a:lnTo>
                    <a:pt x="7077" y="10154"/>
                  </a:lnTo>
                  <a:lnTo>
                    <a:pt x="16015" y="3149"/>
                  </a:lnTo>
                  <a:lnTo>
                    <a:pt x="26929" y="0"/>
                  </a:lnTo>
                  <a:lnTo>
                    <a:pt x="38624" y="1316"/>
                  </a:lnTo>
                  <a:close/>
                </a:path>
              </a:pathLst>
            </a:custGeom>
            <a:ln w="3175">
              <a:solidFill>
                <a:srgbClr val="4F67B0"/>
              </a:solidFill>
            </a:ln>
          </p:spPr>
          <p:txBody>
            <a:bodyPr wrap="square" lIns="0" tIns="0" rIns="0" bIns="0" rtlCol="0"/>
            <a:lstStyle/>
            <a:p>
              <a:endParaRPr/>
            </a:p>
          </p:txBody>
        </p:sp>
        <p:sp>
          <p:nvSpPr>
            <p:cNvPr id="161" name="object 470"/>
            <p:cNvSpPr/>
            <p:nvPr/>
          </p:nvSpPr>
          <p:spPr>
            <a:xfrm>
              <a:off x="2886063" y="1237500"/>
              <a:ext cx="99695" cy="99695"/>
            </a:xfrm>
            <a:custGeom>
              <a:avLst/>
              <a:gdLst/>
              <a:ahLst/>
              <a:cxnLst/>
              <a:rect l="l" t="t" r="r" b="b"/>
              <a:pathLst>
                <a:path w="99694" h="99694">
                  <a:moveTo>
                    <a:pt x="72936" y="5207"/>
                  </a:moveTo>
                  <a:lnTo>
                    <a:pt x="56794" y="0"/>
                  </a:lnTo>
                  <a:lnTo>
                    <a:pt x="53911" y="8928"/>
                  </a:lnTo>
                  <a:lnTo>
                    <a:pt x="48882" y="8420"/>
                  </a:lnTo>
                  <a:lnTo>
                    <a:pt x="43903" y="8864"/>
                  </a:lnTo>
                  <a:lnTo>
                    <a:pt x="39179" y="10147"/>
                  </a:lnTo>
                  <a:lnTo>
                    <a:pt x="34886" y="1727"/>
                  </a:lnTo>
                  <a:lnTo>
                    <a:pt x="19761" y="9385"/>
                  </a:lnTo>
                  <a:lnTo>
                    <a:pt x="24028" y="17767"/>
                  </a:lnTo>
                  <a:lnTo>
                    <a:pt x="20104" y="20916"/>
                  </a:lnTo>
                  <a:lnTo>
                    <a:pt x="16738" y="24790"/>
                  </a:lnTo>
                  <a:lnTo>
                    <a:pt x="14147" y="29286"/>
                  </a:lnTo>
                  <a:lnTo>
                    <a:pt x="5219" y="26377"/>
                  </a:lnTo>
                  <a:lnTo>
                    <a:pt x="0" y="42532"/>
                  </a:lnTo>
                  <a:lnTo>
                    <a:pt x="8928" y="45453"/>
                  </a:lnTo>
                  <a:lnTo>
                    <a:pt x="8394" y="50469"/>
                  </a:lnTo>
                  <a:lnTo>
                    <a:pt x="8890" y="55448"/>
                  </a:lnTo>
                  <a:lnTo>
                    <a:pt x="10134" y="60172"/>
                  </a:lnTo>
                  <a:lnTo>
                    <a:pt x="1727" y="64439"/>
                  </a:lnTo>
                  <a:lnTo>
                    <a:pt x="9410" y="79578"/>
                  </a:lnTo>
                  <a:lnTo>
                    <a:pt x="17767" y="75336"/>
                  </a:lnTo>
                  <a:lnTo>
                    <a:pt x="20942" y="79248"/>
                  </a:lnTo>
                  <a:lnTo>
                    <a:pt x="24815" y="82613"/>
                  </a:lnTo>
                  <a:lnTo>
                    <a:pt x="29286" y="85204"/>
                  </a:lnTo>
                  <a:lnTo>
                    <a:pt x="26428" y="94132"/>
                  </a:lnTo>
                  <a:lnTo>
                    <a:pt x="42557" y="99352"/>
                  </a:lnTo>
                  <a:lnTo>
                    <a:pt x="45478" y="90411"/>
                  </a:lnTo>
                  <a:lnTo>
                    <a:pt x="50469" y="90932"/>
                  </a:lnTo>
                  <a:lnTo>
                    <a:pt x="55473" y="90449"/>
                  </a:lnTo>
                  <a:lnTo>
                    <a:pt x="60210" y="89192"/>
                  </a:lnTo>
                  <a:lnTo>
                    <a:pt x="64452" y="97612"/>
                  </a:lnTo>
                  <a:lnTo>
                    <a:pt x="79616" y="89941"/>
                  </a:lnTo>
                  <a:lnTo>
                    <a:pt x="75349" y="81546"/>
                  </a:lnTo>
                  <a:lnTo>
                    <a:pt x="79260" y="78397"/>
                  </a:lnTo>
                  <a:lnTo>
                    <a:pt x="82638" y="74561"/>
                  </a:lnTo>
                  <a:lnTo>
                    <a:pt x="85217" y="70027"/>
                  </a:lnTo>
                  <a:lnTo>
                    <a:pt x="94132" y="72923"/>
                  </a:lnTo>
                  <a:lnTo>
                    <a:pt x="99339" y="56794"/>
                  </a:lnTo>
                  <a:lnTo>
                    <a:pt x="90424" y="53911"/>
                  </a:lnTo>
                  <a:lnTo>
                    <a:pt x="90944" y="48856"/>
                  </a:lnTo>
                  <a:lnTo>
                    <a:pt x="90449" y="43903"/>
                  </a:lnTo>
                  <a:lnTo>
                    <a:pt x="89192" y="39179"/>
                  </a:lnTo>
                  <a:lnTo>
                    <a:pt x="97624" y="34912"/>
                  </a:lnTo>
                  <a:lnTo>
                    <a:pt x="89954" y="19735"/>
                  </a:lnTo>
                  <a:lnTo>
                    <a:pt x="81572" y="24003"/>
                  </a:lnTo>
                  <a:lnTo>
                    <a:pt x="78422" y="20091"/>
                  </a:lnTo>
                  <a:lnTo>
                    <a:pt x="74549" y="16700"/>
                  </a:lnTo>
                  <a:lnTo>
                    <a:pt x="70065" y="14135"/>
                  </a:lnTo>
                  <a:lnTo>
                    <a:pt x="72936" y="5207"/>
                  </a:lnTo>
                  <a:close/>
                </a:path>
              </a:pathLst>
            </a:custGeom>
            <a:ln w="3175">
              <a:solidFill>
                <a:srgbClr val="4F67B0"/>
              </a:solidFill>
            </a:ln>
          </p:spPr>
          <p:txBody>
            <a:bodyPr wrap="square" lIns="0" tIns="0" rIns="0" bIns="0" rtlCol="0"/>
            <a:lstStyle/>
            <a:p>
              <a:endParaRPr/>
            </a:p>
          </p:txBody>
        </p:sp>
        <p:sp>
          <p:nvSpPr>
            <p:cNvPr id="162" name="object 471"/>
            <p:cNvSpPr/>
            <p:nvPr/>
          </p:nvSpPr>
          <p:spPr>
            <a:xfrm>
              <a:off x="2710921" y="1195863"/>
              <a:ext cx="304800" cy="304800"/>
            </a:xfrm>
            <a:custGeom>
              <a:avLst/>
              <a:gdLst/>
              <a:ahLst/>
              <a:cxnLst/>
              <a:rect l="l" t="t" r="r" b="b"/>
              <a:pathLst>
                <a:path w="304800" h="304800">
                  <a:moveTo>
                    <a:pt x="43269" y="43269"/>
                  </a:moveTo>
                  <a:lnTo>
                    <a:pt x="14423" y="83242"/>
                  </a:lnTo>
                  <a:lnTo>
                    <a:pt x="0" y="128649"/>
                  </a:lnTo>
                  <a:lnTo>
                    <a:pt x="0" y="175870"/>
                  </a:lnTo>
                  <a:lnTo>
                    <a:pt x="14423" y="221286"/>
                  </a:lnTo>
                  <a:lnTo>
                    <a:pt x="43269" y="261277"/>
                  </a:lnTo>
                  <a:lnTo>
                    <a:pt x="83250" y="290117"/>
                  </a:lnTo>
                  <a:lnTo>
                    <a:pt x="128662" y="304537"/>
                  </a:lnTo>
                  <a:lnTo>
                    <a:pt x="175884" y="304537"/>
                  </a:lnTo>
                  <a:lnTo>
                    <a:pt x="221296" y="290117"/>
                  </a:lnTo>
                  <a:lnTo>
                    <a:pt x="261277" y="261277"/>
                  </a:lnTo>
                  <a:lnTo>
                    <a:pt x="290111" y="221286"/>
                  </a:lnTo>
                  <a:lnTo>
                    <a:pt x="304528" y="175870"/>
                  </a:lnTo>
                  <a:lnTo>
                    <a:pt x="304528" y="128649"/>
                  </a:lnTo>
                  <a:lnTo>
                    <a:pt x="290111" y="83242"/>
                  </a:lnTo>
                  <a:lnTo>
                    <a:pt x="261277" y="43269"/>
                  </a:lnTo>
                  <a:lnTo>
                    <a:pt x="221296" y="14423"/>
                  </a:lnTo>
                  <a:lnTo>
                    <a:pt x="175884" y="0"/>
                  </a:lnTo>
                  <a:lnTo>
                    <a:pt x="128662" y="0"/>
                  </a:lnTo>
                  <a:lnTo>
                    <a:pt x="83250" y="14423"/>
                  </a:lnTo>
                  <a:lnTo>
                    <a:pt x="43269" y="43269"/>
                  </a:lnTo>
                  <a:close/>
                </a:path>
              </a:pathLst>
            </a:custGeom>
            <a:ln w="3175">
              <a:solidFill>
                <a:srgbClr val="9B9B9B"/>
              </a:solidFill>
            </a:ln>
          </p:spPr>
          <p:txBody>
            <a:bodyPr wrap="square" lIns="0" tIns="0" rIns="0" bIns="0" rtlCol="0"/>
            <a:lstStyle/>
            <a:p>
              <a:endParaRPr/>
            </a:p>
          </p:txBody>
        </p:sp>
        <p:sp>
          <p:nvSpPr>
            <p:cNvPr id="163" name="object 472"/>
            <p:cNvSpPr/>
            <p:nvPr/>
          </p:nvSpPr>
          <p:spPr>
            <a:xfrm>
              <a:off x="2684880" y="1169806"/>
              <a:ext cx="356870" cy="356870"/>
            </a:xfrm>
            <a:custGeom>
              <a:avLst/>
              <a:gdLst/>
              <a:ahLst/>
              <a:cxnLst/>
              <a:rect l="l" t="t" r="r" b="b"/>
              <a:pathLst>
                <a:path w="356869" h="356869">
                  <a:moveTo>
                    <a:pt x="304488" y="304479"/>
                  </a:moveTo>
                  <a:lnTo>
                    <a:pt x="266465" y="333456"/>
                  </a:lnTo>
                  <a:lnTo>
                    <a:pt x="223596" y="350842"/>
                  </a:lnTo>
                  <a:lnTo>
                    <a:pt x="178304" y="356638"/>
                  </a:lnTo>
                  <a:lnTo>
                    <a:pt x="133015" y="350842"/>
                  </a:lnTo>
                  <a:lnTo>
                    <a:pt x="90152" y="333456"/>
                  </a:lnTo>
                  <a:lnTo>
                    <a:pt x="52139" y="304479"/>
                  </a:lnTo>
                  <a:lnTo>
                    <a:pt x="23173" y="266459"/>
                  </a:lnTo>
                  <a:lnTo>
                    <a:pt x="5793" y="223596"/>
                  </a:lnTo>
                  <a:lnTo>
                    <a:pt x="0" y="178314"/>
                  </a:lnTo>
                  <a:lnTo>
                    <a:pt x="5793" y="133034"/>
                  </a:lnTo>
                  <a:lnTo>
                    <a:pt x="23173" y="90177"/>
                  </a:lnTo>
                  <a:lnTo>
                    <a:pt x="52139" y="52168"/>
                  </a:lnTo>
                  <a:lnTo>
                    <a:pt x="90160" y="23185"/>
                  </a:lnTo>
                  <a:lnTo>
                    <a:pt x="133025" y="5796"/>
                  </a:lnTo>
                  <a:lnTo>
                    <a:pt x="178311" y="0"/>
                  </a:lnTo>
                  <a:lnTo>
                    <a:pt x="223594" y="5796"/>
                  </a:lnTo>
                  <a:lnTo>
                    <a:pt x="266452" y="23185"/>
                  </a:lnTo>
                  <a:lnTo>
                    <a:pt x="304463" y="52168"/>
                  </a:lnTo>
                  <a:lnTo>
                    <a:pt x="333442" y="90177"/>
                  </a:lnTo>
                  <a:lnTo>
                    <a:pt x="350833" y="133034"/>
                  </a:lnTo>
                  <a:lnTo>
                    <a:pt x="356635" y="178314"/>
                  </a:lnTo>
                  <a:lnTo>
                    <a:pt x="350845" y="223596"/>
                  </a:lnTo>
                  <a:lnTo>
                    <a:pt x="333464" y="266459"/>
                  </a:lnTo>
                  <a:lnTo>
                    <a:pt x="304488" y="304479"/>
                  </a:lnTo>
                  <a:close/>
                </a:path>
              </a:pathLst>
            </a:custGeom>
            <a:ln w="3175">
              <a:solidFill>
                <a:srgbClr val="9B9B9B"/>
              </a:solidFill>
            </a:ln>
          </p:spPr>
          <p:txBody>
            <a:bodyPr wrap="square" lIns="0" tIns="0" rIns="0" bIns="0" rtlCol="0"/>
            <a:lstStyle/>
            <a:p>
              <a:endParaRPr/>
            </a:p>
          </p:txBody>
        </p:sp>
        <p:sp>
          <p:nvSpPr>
            <p:cNvPr id="164" name="object 473"/>
            <p:cNvSpPr/>
            <p:nvPr/>
          </p:nvSpPr>
          <p:spPr>
            <a:xfrm>
              <a:off x="2802320" y="1362517"/>
              <a:ext cx="96520" cy="96520"/>
            </a:xfrm>
            <a:custGeom>
              <a:avLst/>
              <a:gdLst/>
              <a:ahLst/>
              <a:cxnLst/>
              <a:rect l="l" t="t" r="r" b="b"/>
              <a:pathLst>
                <a:path w="96519" h="96519">
                  <a:moveTo>
                    <a:pt x="66542" y="3675"/>
                  </a:moveTo>
                  <a:lnTo>
                    <a:pt x="82405" y="14337"/>
                  </a:lnTo>
                  <a:lnTo>
                    <a:pt x="92591" y="29717"/>
                  </a:lnTo>
                  <a:lnTo>
                    <a:pt x="96266" y="47791"/>
                  </a:lnTo>
                  <a:lnTo>
                    <a:pt x="92590" y="66540"/>
                  </a:lnTo>
                  <a:lnTo>
                    <a:pt x="81944" y="82392"/>
                  </a:lnTo>
                  <a:lnTo>
                    <a:pt x="66571" y="92569"/>
                  </a:lnTo>
                  <a:lnTo>
                    <a:pt x="48488" y="96240"/>
                  </a:lnTo>
                  <a:lnTo>
                    <a:pt x="29712" y="92575"/>
                  </a:lnTo>
                  <a:lnTo>
                    <a:pt x="13853" y="81903"/>
                  </a:lnTo>
                  <a:lnTo>
                    <a:pt x="3672" y="66526"/>
                  </a:lnTo>
                  <a:lnTo>
                    <a:pt x="0" y="48461"/>
                  </a:lnTo>
                  <a:lnTo>
                    <a:pt x="3664" y="29723"/>
                  </a:lnTo>
                  <a:lnTo>
                    <a:pt x="14327" y="13860"/>
                  </a:lnTo>
                  <a:lnTo>
                    <a:pt x="29707" y="3674"/>
                  </a:lnTo>
                  <a:lnTo>
                    <a:pt x="47786" y="0"/>
                  </a:lnTo>
                  <a:lnTo>
                    <a:pt x="66542" y="3675"/>
                  </a:lnTo>
                  <a:close/>
                </a:path>
              </a:pathLst>
            </a:custGeom>
            <a:ln w="3175">
              <a:solidFill>
                <a:srgbClr val="009547"/>
              </a:solidFill>
            </a:ln>
          </p:spPr>
          <p:txBody>
            <a:bodyPr wrap="square" lIns="0" tIns="0" rIns="0" bIns="0" rtlCol="0"/>
            <a:lstStyle/>
            <a:p>
              <a:endParaRPr/>
            </a:p>
          </p:txBody>
        </p:sp>
        <p:sp>
          <p:nvSpPr>
            <p:cNvPr id="165" name="object 474"/>
            <p:cNvSpPr/>
            <p:nvPr/>
          </p:nvSpPr>
          <p:spPr>
            <a:xfrm>
              <a:off x="2770856" y="1331065"/>
              <a:ext cx="159385" cy="159385"/>
            </a:xfrm>
            <a:custGeom>
              <a:avLst/>
              <a:gdLst/>
              <a:ahLst/>
              <a:cxnLst/>
              <a:rect l="l" t="t" r="r" b="b"/>
              <a:pathLst>
                <a:path w="159385" h="159384">
                  <a:moveTo>
                    <a:pt x="123063" y="10617"/>
                  </a:moveTo>
                  <a:lnTo>
                    <a:pt x="97586" y="50"/>
                  </a:lnTo>
                  <a:lnTo>
                    <a:pt x="91782" y="14147"/>
                  </a:lnTo>
                  <a:lnTo>
                    <a:pt x="83718" y="12623"/>
                  </a:lnTo>
                  <a:lnTo>
                    <a:pt x="75603" y="12750"/>
                  </a:lnTo>
                  <a:lnTo>
                    <a:pt x="67741" y="14173"/>
                  </a:lnTo>
                  <a:lnTo>
                    <a:pt x="61963" y="0"/>
                  </a:lnTo>
                  <a:lnTo>
                    <a:pt x="36410" y="10401"/>
                  </a:lnTo>
                  <a:lnTo>
                    <a:pt x="42189" y="24574"/>
                  </a:lnTo>
                  <a:lnTo>
                    <a:pt x="35471" y="29146"/>
                  </a:lnTo>
                  <a:lnTo>
                    <a:pt x="29489" y="34975"/>
                  </a:lnTo>
                  <a:lnTo>
                    <a:pt x="24726" y="41922"/>
                  </a:lnTo>
                  <a:lnTo>
                    <a:pt x="10655" y="36093"/>
                  </a:lnTo>
                  <a:lnTo>
                    <a:pt x="76" y="61544"/>
                  </a:lnTo>
                  <a:lnTo>
                    <a:pt x="14160" y="67411"/>
                  </a:lnTo>
                  <a:lnTo>
                    <a:pt x="12649" y="75476"/>
                  </a:lnTo>
                  <a:lnTo>
                    <a:pt x="12776" y="83591"/>
                  </a:lnTo>
                  <a:lnTo>
                    <a:pt x="14211" y="91439"/>
                  </a:lnTo>
                  <a:lnTo>
                    <a:pt x="0" y="97243"/>
                  </a:lnTo>
                  <a:lnTo>
                    <a:pt x="10439" y="122745"/>
                  </a:lnTo>
                  <a:lnTo>
                    <a:pt x="24638" y="116954"/>
                  </a:lnTo>
                  <a:lnTo>
                    <a:pt x="29222" y="123723"/>
                  </a:lnTo>
                  <a:lnTo>
                    <a:pt x="35001" y="129692"/>
                  </a:lnTo>
                  <a:lnTo>
                    <a:pt x="41948" y="134442"/>
                  </a:lnTo>
                  <a:lnTo>
                    <a:pt x="36118" y="148539"/>
                  </a:lnTo>
                  <a:lnTo>
                    <a:pt x="61595" y="159092"/>
                  </a:lnTo>
                  <a:lnTo>
                    <a:pt x="67449" y="144983"/>
                  </a:lnTo>
                  <a:lnTo>
                    <a:pt x="75514" y="146494"/>
                  </a:lnTo>
                  <a:lnTo>
                    <a:pt x="83616" y="146380"/>
                  </a:lnTo>
                  <a:lnTo>
                    <a:pt x="91478" y="144957"/>
                  </a:lnTo>
                  <a:lnTo>
                    <a:pt x="97256" y="159156"/>
                  </a:lnTo>
                  <a:lnTo>
                    <a:pt x="122783" y="148716"/>
                  </a:lnTo>
                  <a:lnTo>
                    <a:pt x="116979" y="134569"/>
                  </a:lnTo>
                  <a:lnTo>
                    <a:pt x="123748" y="129984"/>
                  </a:lnTo>
                  <a:lnTo>
                    <a:pt x="129730" y="124167"/>
                  </a:lnTo>
                  <a:lnTo>
                    <a:pt x="134493" y="117220"/>
                  </a:lnTo>
                  <a:lnTo>
                    <a:pt x="148577" y="123062"/>
                  </a:lnTo>
                  <a:lnTo>
                    <a:pt x="159105" y="97574"/>
                  </a:lnTo>
                  <a:lnTo>
                    <a:pt x="145008" y="91719"/>
                  </a:lnTo>
                  <a:lnTo>
                    <a:pt x="146545" y="83654"/>
                  </a:lnTo>
                  <a:lnTo>
                    <a:pt x="146431" y="75539"/>
                  </a:lnTo>
                  <a:lnTo>
                    <a:pt x="144983" y="67716"/>
                  </a:lnTo>
                  <a:lnTo>
                    <a:pt x="159194" y="61887"/>
                  </a:lnTo>
                  <a:lnTo>
                    <a:pt x="148729" y="36372"/>
                  </a:lnTo>
                  <a:lnTo>
                    <a:pt x="134594" y="42176"/>
                  </a:lnTo>
                  <a:lnTo>
                    <a:pt x="130009" y="35420"/>
                  </a:lnTo>
                  <a:lnTo>
                    <a:pt x="124180" y="29463"/>
                  </a:lnTo>
                  <a:lnTo>
                    <a:pt x="117233" y="24688"/>
                  </a:lnTo>
                  <a:lnTo>
                    <a:pt x="123063" y="10617"/>
                  </a:lnTo>
                  <a:close/>
                </a:path>
              </a:pathLst>
            </a:custGeom>
            <a:ln w="3175">
              <a:solidFill>
                <a:srgbClr val="009547"/>
              </a:solidFill>
            </a:ln>
          </p:spPr>
          <p:txBody>
            <a:bodyPr wrap="square" lIns="0" tIns="0" rIns="0" bIns="0" rtlCol="0"/>
            <a:lstStyle/>
            <a:p>
              <a:endParaRPr/>
            </a:p>
          </p:txBody>
        </p:sp>
      </p:grpSp>
      <p:grpSp>
        <p:nvGrpSpPr>
          <p:cNvPr id="166" name="Group 165"/>
          <p:cNvGrpSpPr/>
          <p:nvPr/>
        </p:nvGrpSpPr>
        <p:grpSpPr>
          <a:xfrm>
            <a:off x="3657600" y="1600200"/>
            <a:ext cx="569188" cy="733907"/>
            <a:chOff x="1593113" y="988085"/>
            <a:chExt cx="569188" cy="733907"/>
          </a:xfrm>
        </p:grpSpPr>
        <p:sp>
          <p:nvSpPr>
            <p:cNvPr id="167" name="object 455"/>
            <p:cNvSpPr/>
            <p:nvPr/>
          </p:nvSpPr>
          <p:spPr>
            <a:xfrm>
              <a:off x="1593113" y="988085"/>
              <a:ext cx="569188" cy="733907"/>
            </a:xfrm>
            <a:prstGeom prst="rect">
              <a:avLst/>
            </a:prstGeom>
            <a:blipFill>
              <a:blip r:embed="rId11" cstate="print"/>
              <a:stretch>
                <a:fillRect/>
              </a:stretch>
            </a:blipFill>
          </p:spPr>
          <p:txBody>
            <a:bodyPr wrap="square" lIns="0" tIns="0" rIns="0" bIns="0" rtlCol="0"/>
            <a:lstStyle/>
            <a:p>
              <a:endParaRPr/>
            </a:p>
          </p:txBody>
        </p:sp>
        <p:sp>
          <p:nvSpPr>
            <p:cNvPr id="168" name="object 456"/>
            <p:cNvSpPr/>
            <p:nvPr/>
          </p:nvSpPr>
          <p:spPr>
            <a:xfrm>
              <a:off x="1645898" y="1063744"/>
              <a:ext cx="464120" cy="587550"/>
            </a:xfrm>
            <a:prstGeom prst="rect">
              <a:avLst/>
            </a:prstGeom>
            <a:blipFill>
              <a:blip r:embed="rId12" cstate="print"/>
              <a:stretch>
                <a:fillRect/>
              </a:stretch>
            </a:blipFill>
          </p:spPr>
          <p:txBody>
            <a:bodyPr wrap="square" lIns="0" tIns="0" rIns="0" bIns="0" rtlCol="0"/>
            <a:lstStyle/>
            <a:p>
              <a:endParaRPr/>
            </a:p>
          </p:txBody>
        </p:sp>
        <p:sp>
          <p:nvSpPr>
            <p:cNvPr id="169" name="object 457"/>
            <p:cNvSpPr/>
            <p:nvPr/>
          </p:nvSpPr>
          <p:spPr>
            <a:xfrm>
              <a:off x="1628251" y="1252420"/>
              <a:ext cx="226060" cy="226060"/>
            </a:xfrm>
            <a:custGeom>
              <a:avLst/>
              <a:gdLst/>
              <a:ahLst/>
              <a:cxnLst/>
              <a:rect l="l" t="t" r="r" b="b"/>
              <a:pathLst>
                <a:path w="226060" h="226059">
                  <a:moveTo>
                    <a:pt x="33070" y="33051"/>
                  </a:moveTo>
                  <a:lnTo>
                    <a:pt x="8267" y="70430"/>
                  </a:lnTo>
                  <a:lnTo>
                    <a:pt x="0" y="112990"/>
                  </a:lnTo>
                  <a:lnTo>
                    <a:pt x="8267" y="155547"/>
                  </a:lnTo>
                  <a:lnTo>
                    <a:pt x="33070" y="192919"/>
                  </a:lnTo>
                  <a:lnTo>
                    <a:pt x="70446" y="217715"/>
                  </a:lnTo>
                  <a:lnTo>
                    <a:pt x="112999" y="225980"/>
                  </a:lnTo>
                  <a:lnTo>
                    <a:pt x="155555" y="217715"/>
                  </a:lnTo>
                  <a:lnTo>
                    <a:pt x="192938" y="192919"/>
                  </a:lnTo>
                  <a:lnTo>
                    <a:pt x="217720" y="155547"/>
                  </a:lnTo>
                  <a:lnTo>
                    <a:pt x="225980" y="112990"/>
                  </a:lnTo>
                  <a:lnTo>
                    <a:pt x="217720" y="70430"/>
                  </a:lnTo>
                  <a:lnTo>
                    <a:pt x="192938" y="33051"/>
                  </a:lnTo>
                  <a:lnTo>
                    <a:pt x="155555" y="8262"/>
                  </a:lnTo>
                  <a:lnTo>
                    <a:pt x="112999" y="0"/>
                  </a:lnTo>
                  <a:lnTo>
                    <a:pt x="70446" y="8262"/>
                  </a:lnTo>
                  <a:lnTo>
                    <a:pt x="33070" y="33051"/>
                  </a:lnTo>
                  <a:close/>
                </a:path>
              </a:pathLst>
            </a:custGeom>
            <a:ln w="3175">
              <a:solidFill>
                <a:srgbClr val="9B9B9B"/>
              </a:solidFill>
            </a:ln>
          </p:spPr>
          <p:txBody>
            <a:bodyPr wrap="square" lIns="0" tIns="0" rIns="0" bIns="0" rtlCol="0"/>
            <a:lstStyle/>
            <a:p>
              <a:endParaRPr/>
            </a:p>
          </p:txBody>
        </p:sp>
        <p:sp>
          <p:nvSpPr>
            <p:cNvPr id="170" name="object 458"/>
            <p:cNvSpPr/>
            <p:nvPr/>
          </p:nvSpPr>
          <p:spPr>
            <a:xfrm>
              <a:off x="1610487" y="1234637"/>
              <a:ext cx="261620" cy="261620"/>
            </a:xfrm>
            <a:custGeom>
              <a:avLst/>
              <a:gdLst/>
              <a:ahLst/>
              <a:cxnLst/>
              <a:rect l="l" t="t" r="r" b="b"/>
              <a:pathLst>
                <a:path w="261619" h="261619">
                  <a:moveTo>
                    <a:pt x="223288" y="223262"/>
                  </a:moveTo>
                  <a:lnTo>
                    <a:pt x="180035" y="251959"/>
                  </a:lnTo>
                  <a:lnTo>
                    <a:pt x="130779" y="261524"/>
                  </a:lnTo>
                  <a:lnTo>
                    <a:pt x="81522" y="251959"/>
                  </a:lnTo>
                  <a:lnTo>
                    <a:pt x="38261" y="223262"/>
                  </a:lnTo>
                  <a:lnTo>
                    <a:pt x="9561" y="180013"/>
                  </a:lnTo>
                  <a:lnTo>
                    <a:pt x="0" y="130757"/>
                  </a:lnTo>
                  <a:lnTo>
                    <a:pt x="9569" y="81504"/>
                  </a:lnTo>
                  <a:lnTo>
                    <a:pt x="38261" y="38261"/>
                  </a:lnTo>
                  <a:lnTo>
                    <a:pt x="81518" y="9565"/>
                  </a:lnTo>
                  <a:lnTo>
                    <a:pt x="130770" y="0"/>
                  </a:lnTo>
                  <a:lnTo>
                    <a:pt x="180024" y="9565"/>
                  </a:lnTo>
                  <a:lnTo>
                    <a:pt x="223288" y="38261"/>
                  </a:lnTo>
                  <a:lnTo>
                    <a:pt x="251970" y="81504"/>
                  </a:lnTo>
                  <a:lnTo>
                    <a:pt x="261531" y="130757"/>
                  </a:lnTo>
                  <a:lnTo>
                    <a:pt x="251970" y="180013"/>
                  </a:lnTo>
                  <a:lnTo>
                    <a:pt x="223288" y="223262"/>
                  </a:lnTo>
                  <a:close/>
                </a:path>
              </a:pathLst>
            </a:custGeom>
            <a:ln w="3175">
              <a:solidFill>
                <a:srgbClr val="9B9B9B"/>
              </a:solidFill>
            </a:ln>
          </p:spPr>
          <p:txBody>
            <a:bodyPr wrap="square" lIns="0" tIns="0" rIns="0" bIns="0" rtlCol="0"/>
            <a:lstStyle/>
            <a:p>
              <a:endParaRPr/>
            </a:p>
          </p:txBody>
        </p:sp>
        <p:sp>
          <p:nvSpPr>
            <p:cNvPr id="171" name="object 459"/>
            <p:cNvSpPr/>
            <p:nvPr/>
          </p:nvSpPr>
          <p:spPr>
            <a:xfrm>
              <a:off x="1636504" y="1281377"/>
              <a:ext cx="33020" cy="156210"/>
            </a:xfrm>
            <a:custGeom>
              <a:avLst/>
              <a:gdLst/>
              <a:ahLst/>
              <a:cxnLst/>
              <a:rect l="l" t="t" r="r" b="b"/>
              <a:pathLst>
                <a:path w="33019" h="156209">
                  <a:moveTo>
                    <a:pt x="32634" y="0"/>
                  </a:moveTo>
                  <a:lnTo>
                    <a:pt x="30908" y="0"/>
                  </a:lnTo>
                  <a:lnTo>
                    <a:pt x="25290" y="4586"/>
                  </a:lnTo>
                  <a:lnTo>
                    <a:pt x="644" y="41728"/>
                  </a:lnTo>
                  <a:lnTo>
                    <a:pt x="0" y="45046"/>
                  </a:lnTo>
                  <a:lnTo>
                    <a:pt x="11641" y="45046"/>
                  </a:lnTo>
                  <a:lnTo>
                    <a:pt x="11641" y="142890"/>
                  </a:lnTo>
                  <a:lnTo>
                    <a:pt x="20284" y="155917"/>
                  </a:lnTo>
                  <a:lnTo>
                    <a:pt x="32634" y="155917"/>
                  </a:lnTo>
                  <a:lnTo>
                    <a:pt x="32634" y="0"/>
                  </a:lnTo>
                  <a:close/>
                </a:path>
              </a:pathLst>
            </a:custGeom>
            <a:solidFill>
              <a:srgbClr val="FFFFFF"/>
            </a:solidFill>
          </p:spPr>
          <p:txBody>
            <a:bodyPr wrap="square" lIns="0" tIns="0" rIns="0" bIns="0" rtlCol="0"/>
            <a:lstStyle/>
            <a:p>
              <a:endParaRPr/>
            </a:p>
          </p:txBody>
        </p:sp>
        <p:sp>
          <p:nvSpPr>
            <p:cNvPr id="172" name="object 460"/>
            <p:cNvSpPr/>
            <p:nvPr/>
          </p:nvSpPr>
          <p:spPr>
            <a:xfrm>
              <a:off x="1714438" y="1280723"/>
              <a:ext cx="108585" cy="161290"/>
            </a:xfrm>
            <a:custGeom>
              <a:avLst/>
              <a:gdLst/>
              <a:ahLst/>
              <a:cxnLst/>
              <a:rect l="l" t="t" r="r" b="b"/>
              <a:pathLst>
                <a:path w="108585" h="161290">
                  <a:moveTo>
                    <a:pt x="53559" y="0"/>
                  </a:moveTo>
                  <a:lnTo>
                    <a:pt x="14620" y="20054"/>
                  </a:lnTo>
                  <a:lnTo>
                    <a:pt x="1687" y="56659"/>
                  </a:lnTo>
                  <a:lnTo>
                    <a:pt x="0" y="82219"/>
                  </a:lnTo>
                  <a:lnTo>
                    <a:pt x="685" y="97799"/>
                  </a:lnTo>
                  <a:lnTo>
                    <a:pt x="11433" y="136359"/>
                  </a:lnTo>
                  <a:lnTo>
                    <a:pt x="53419" y="160858"/>
                  </a:lnTo>
                  <a:lnTo>
                    <a:pt x="67969" y="158982"/>
                  </a:lnTo>
                  <a:lnTo>
                    <a:pt x="80324" y="153355"/>
                  </a:lnTo>
                  <a:lnTo>
                    <a:pt x="90488" y="143981"/>
                  </a:lnTo>
                  <a:lnTo>
                    <a:pt x="91130" y="142925"/>
                  </a:lnTo>
                  <a:lnTo>
                    <a:pt x="53305" y="142925"/>
                  </a:lnTo>
                  <a:lnTo>
                    <a:pt x="44504" y="141533"/>
                  </a:lnTo>
                  <a:lnTo>
                    <a:pt x="22582" y="103809"/>
                  </a:lnTo>
                  <a:lnTo>
                    <a:pt x="21314" y="82219"/>
                  </a:lnTo>
                  <a:lnTo>
                    <a:pt x="21812" y="67280"/>
                  </a:lnTo>
                  <a:lnTo>
                    <a:pt x="33934" y="26897"/>
                  </a:lnTo>
                  <a:lnTo>
                    <a:pt x="54740" y="17703"/>
                  </a:lnTo>
                  <a:lnTo>
                    <a:pt x="92289" y="17703"/>
                  </a:lnTo>
                  <a:lnTo>
                    <a:pt x="89690" y="14064"/>
                  </a:lnTo>
                  <a:lnTo>
                    <a:pt x="79751" y="6246"/>
                  </a:lnTo>
                  <a:lnTo>
                    <a:pt x="67704" y="1560"/>
                  </a:lnTo>
                  <a:lnTo>
                    <a:pt x="53559" y="0"/>
                  </a:lnTo>
                  <a:close/>
                </a:path>
                <a:path w="108585" h="161290">
                  <a:moveTo>
                    <a:pt x="92289" y="17703"/>
                  </a:moveTo>
                  <a:lnTo>
                    <a:pt x="54740" y="17703"/>
                  </a:lnTo>
                  <a:lnTo>
                    <a:pt x="63432" y="18782"/>
                  </a:lnTo>
                  <a:lnTo>
                    <a:pt x="70574" y="22015"/>
                  </a:lnTo>
                  <a:lnTo>
                    <a:pt x="86383" y="66068"/>
                  </a:lnTo>
                  <a:lnTo>
                    <a:pt x="86771" y="78066"/>
                  </a:lnTo>
                  <a:lnTo>
                    <a:pt x="86682" y="82219"/>
                  </a:lnTo>
                  <a:lnTo>
                    <a:pt x="81689" y="121105"/>
                  </a:lnTo>
                  <a:lnTo>
                    <a:pt x="53305" y="142925"/>
                  </a:lnTo>
                  <a:lnTo>
                    <a:pt x="91130" y="142925"/>
                  </a:lnTo>
                  <a:lnTo>
                    <a:pt x="105642" y="107240"/>
                  </a:lnTo>
                  <a:lnTo>
                    <a:pt x="108016" y="78066"/>
                  </a:lnTo>
                  <a:lnTo>
                    <a:pt x="107361" y="62128"/>
                  </a:lnTo>
                  <a:lnTo>
                    <a:pt x="105394" y="47975"/>
                  </a:lnTo>
                  <a:lnTo>
                    <a:pt x="102112" y="35606"/>
                  </a:lnTo>
                  <a:lnTo>
                    <a:pt x="97514" y="25019"/>
                  </a:lnTo>
                  <a:lnTo>
                    <a:pt x="92289" y="17703"/>
                  </a:lnTo>
                  <a:close/>
                </a:path>
              </a:pathLst>
            </a:custGeom>
            <a:solidFill>
              <a:srgbClr val="FFFFFF"/>
            </a:solidFill>
          </p:spPr>
          <p:txBody>
            <a:bodyPr wrap="square" lIns="0" tIns="0" rIns="0" bIns="0" rtlCol="0"/>
            <a:lstStyle/>
            <a:p>
              <a:endParaRPr/>
            </a:p>
          </p:txBody>
        </p:sp>
      </p:grpSp>
      <p:cxnSp>
        <p:nvCxnSpPr>
          <p:cNvPr id="177" name="Straight Connector 176"/>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78" name="TextBox 177"/>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146" name="Rectangle 145"/>
          <p:cNvSpPr/>
          <p:nvPr/>
        </p:nvSpPr>
        <p:spPr>
          <a:xfrm>
            <a:off x="12192000" y="8915400"/>
            <a:ext cx="2826221" cy="384721"/>
          </a:xfrm>
          <a:prstGeom prst="rect">
            <a:avLst/>
          </a:prstGeom>
        </p:spPr>
        <p:txBody>
          <a:bodyPr wrap="none">
            <a:spAutoFit/>
          </a:bodyPr>
          <a:lstStyle/>
          <a:p>
            <a:r>
              <a:rPr lang="en-US" dirty="0" smtClean="0"/>
              <a:t>Source: </a:t>
            </a:r>
            <a:r>
              <a:rPr lang="en-US" dirty="0" err="1" smtClean="0"/>
              <a:t>www.arcitura.com</a:t>
            </a:r>
            <a:endParaRPr lang="en-US" dirty="0"/>
          </a:p>
        </p:txBody>
      </p:sp>
      <p:sp>
        <p:nvSpPr>
          <p:cNvPr id="85" name="TextBox 84"/>
          <p:cNvSpPr txBox="1"/>
          <p:nvPr/>
        </p:nvSpPr>
        <p:spPr>
          <a:xfrm>
            <a:off x="381000" y="5334000"/>
            <a:ext cx="5334000" cy="1754327"/>
          </a:xfrm>
          <a:prstGeom prst="rect">
            <a:avLst/>
          </a:prstGeom>
          <a:noFill/>
        </p:spPr>
        <p:txBody>
          <a:bodyPr wrap="square" rtlCol="0">
            <a:spAutoFit/>
          </a:bodyPr>
          <a:lstStyle/>
          <a:p>
            <a:r>
              <a:rPr lang="en-US" sz="3600" b="1" dirty="0" smtClean="0">
                <a:solidFill>
                  <a:srgbClr val="17375E"/>
                </a:solidFill>
              </a:rPr>
              <a:t>Data Science Model</a:t>
            </a:r>
          </a:p>
          <a:p>
            <a:r>
              <a:rPr lang="en-US" sz="3600" dirty="0">
                <a:solidFill>
                  <a:srgbClr val="17375E"/>
                </a:solidFill>
              </a:rPr>
              <a:t> </a:t>
            </a:r>
            <a:r>
              <a:rPr lang="en-US" sz="3600" dirty="0" smtClean="0">
                <a:solidFill>
                  <a:srgbClr val="17375E"/>
                </a:solidFill>
              </a:rPr>
              <a:t>- Shows the “Big Picture”</a:t>
            </a:r>
          </a:p>
          <a:p>
            <a:r>
              <a:rPr lang="en-US" sz="3600" dirty="0">
                <a:solidFill>
                  <a:srgbClr val="17375E"/>
                </a:solidFill>
              </a:rPr>
              <a:t> </a:t>
            </a:r>
            <a:r>
              <a:rPr lang="en-US" sz="3600" dirty="0" smtClean="0">
                <a:solidFill>
                  <a:srgbClr val="17375E"/>
                </a:solidFill>
              </a:rPr>
              <a:t>- Dependencies</a:t>
            </a:r>
            <a:endParaRPr lang="en-US" sz="3600" dirty="0">
              <a:solidFill>
                <a:srgbClr val="17375E"/>
              </a:solidFill>
            </a:endParaRPr>
          </a:p>
        </p:txBody>
      </p:sp>
    </p:spTree>
    <p:extLst>
      <p:ext uri="{BB962C8B-B14F-4D97-AF65-F5344CB8AC3E}">
        <p14:creationId xmlns:p14="http://schemas.microsoft.com/office/powerpoint/2010/main" val="37255798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1219200" y="1143000"/>
            <a:ext cx="12407685" cy="8355626"/>
          </a:xfrm>
          <a:prstGeom prst="rect">
            <a:avLst/>
          </a:prstGeom>
        </p:spPr>
        <p:txBody>
          <a:bodyPr vert="horz" wrap="square" lIns="0" tIns="156469" rIns="0" bIns="0" rtlCol="0">
            <a:spAutoFit/>
          </a:bodyPr>
          <a:lstStyle/>
          <a:p>
            <a:pPr marL="875448" indent="-857250" defTabSz="654978">
              <a:spcBef>
                <a:spcPts val="1235"/>
              </a:spcBef>
              <a:buClr>
                <a:schemeClr val="tx2">
                  <a:lumMod val="75000"/>
                </a:schemeClr>
              </a:buClr>
              <a:buFont typeface="+mj-lt"/>
              <a:buAutoNum type="romanUcPeriod"/>
              <a:tabLst>
                <a:tab pos="1163498" algn="l"/>
                <a:tab pos="1164407" algn="l"/>
              </a:tabLst>
            </a:pPr>
            <a:r>
              <a:rPr sz="3600" spc="-6" dirty="0">
                <a:solidFill>
                  <a:srgbClr val="17375E"/>
                </a:solidFill>
                <a:cs typeface="Tahoma"/>
              </a:rPr>
              <a:t>Introductions</a:t>
            </a:r>
            <a:endParaRPr sz="3600" dirty="0">
              <a:solidFill>
                <a:srgbClr val="17375E"/>
              </a:solidFill>
              <a:cs typeface="Tahoma"/>
            </a:endParaRPr>
          </a:p>
          <a:p>
            <a:pPr marL="875448" indent="-857250" defTabSz="654978">
              <a:spcBef>
                <a:spcPts val="1091"/>
              </a:spcBef>
              <a:buClr>
                <a:schemeClr val="tx2">
                  <a:lumMod val="75000"/>
                </a:schemeClr>
              </a:buClr>
              <a:buFont typeface="+mj-lt"/>
              <a:buAutoNum type="romanUcPeriod"/>
              <a:tabLst>
                <a:tab pos="1163498" algn="l"/>
                <a:tab pos="1164407" algn="l"/>
              </a:tabLst>
            </a:pPr>
            <a:r>
              <a:rPr sz="3600" spc="-6" dirty="0">
                <a:solidFill>
                  <a:srgbClr val="17375E"/>
                </a:solidFill>
                <a:cs typeface="Tahoma"/>
              </a:rPr>
              <a:t>Overview </a:t>
            </a:r>
            <a:r>
              <a:rPr sz="3600" dirty="0">
                <a:solidFill>
                  <a:srgbClr val="17375E"/>
                </a:solidFill>
                <a:cs typeface="Tahoma"/>
              </a:rPr>
              <a:t>of </a:t>
            </a:r>
            <a:r>
              <a:rPr sz="3600" spc="-6" dirty="0">
                <a:solidFill>
                  <a:srgbClr val="17375E"/>
                </a:solidFill>
                <a:cs typeface="Tahoma"/>
              </a:rPr>
              <a:t>Syllabus and Course</a:t>
            </a:r>
            <a:r>
              <a:rPr sz="3600" spc="6" dirty="0">
                <a:solidFill>
                  <a:srgbClr val="17375E"/>
                </a:solidFill>
                <a:cs typeface="Tahoma"/>
              </a:rPr>
              <a:t> </a:t>
            </a:r>
            <a:r>
              <a:rPr sz="3600" spc="-6" dirty="0" smtClean="0">
                <a:solidFill>
                  <a:srgbClr val="17375E"/>
                </a:solidFill>
                <a:cs typeface="Tahoma"/>
              </a:rPr>
              <a:t>Expectations</a:t>
            </a:r>
            <a:endParaRPr lang="en-US" sz="3600" spc="-6" dirty="0" smtClean="0">
              <a:solidFill>
                <a:srgbClr val="17375E"/>
              </a:solidFill>
              <a:cs typeface="Tahoma"/>
            </a:endParaRPr>
          </a:p>
          <a:p>
            <a:pPr marL="875448" indent="-857250" defTabSz="654978">
              <a:spcBef>
                <a:spcPts val="1091"/>
              </a:spcBef>
              <a:buClr>
                <a:schemeClr val="tx2">
                  <a:lumMod val="75000"/>
                </a:schemeClr>
              </a:buClr>
              <a:buFont typeface="+mj-lt"/>
              <a:buAutoNum type="romanUcPeriod"/>
              <a:tabLst>
                <a:tab pos="1163498" algn="l"/>
                <a:tab pos="1164407" algn="l"/>
              </a:tabLst>
            </a:pPr>
            <a:r>
              <a:rPr lang="en-US" sz="3600" spc="-6" dirty="0" smtClean="0">
                <a:solidFill>
                  <a:srgbClr val="17375E"/>
                </a:solidFill>
                <a:cs typeface="Tahoma"/>
              </a:rPr>
              <a:t>Course Core Topics and Lectures</a:t>
            </a:r>
          </a:p>
          <a:p>
            <a:pPr marL="1046103" lvl="1" indent="-571500" defTabSz="654978">
              <a:spcBef>
                <a:spcPts val="1091"/>
              </a:spcBef>
              <a:buClr>
                <a:schemeClr val="tx2">
                  <a:lumMod val="75000"/>
                </a:schemeClr>
              </a:buClr>
              <a:buFont typeface="+mj-lt"/>
              <a:buAutoNum type="romanUcPeriod"/>
              <a:tabLst>
                <a:tab pos="1163498" algn="l"/>
                <a:tab pos="1164407" algn="l"/>
              </a:tabLst>
            </a:pPr>
            <a:r>
              <a:rPr lang="en-US" sz="2800" spc="-6" dirty="0" smtClean="0">
                <a:solidFill>
                  <a:srgbClr val="17375E"/>
                </a:solidFill>
                <a:cs typeface="Tahoma"/>
              </a:rPr>
              <a:t>Big Data Foundations</a:t>
            </a:r>
          </a:p>
          <a:p>
            <a:pPr marL="1046103" lvl="1" indent="-571500" defTabSz="654978">
              <a:spcBef>
                <a:spcPts val="1091"/>
              </a:spcBef>
              <a:buClr>
                <a:schemeClr val="tx2">
                  <a:lumMod val="75000"/>
                </a:schemeClr>
              </a:buClr>
              <a:buFont typeface="+mj-lt"/>
              <a:buAutoNum type="romanUcPeriod"/>
              <a:tabLst>
                <a:tab pos="1163498" algn="l"/>
                <a:tab pos="1164407" algn="l"/>
              </a:tabLst>
            </a:pPr>
            <a:r>
              <a:rPr lang="en-US" sz="2800" spc="-6" dirty="0" smtClean="0">
                <a:solidFill>
                  <a:srgbClr val="17375E"/>
                </a:solidFill>
                <a:cs typeface="Tahoma"/>
              </a:rPr>
              <a:t>Big Data and Technology Concepts</a:t>
            </a:r>
          </a:p>
          <a:p>
            <a:pPr marL="1046103" lvl="1" indent="-571500" defTabSz="654978">
              <a:spcBef>
                <a:spcPts val="1091"/>
              </a:spcBef>
              <a:buClr>
                <a:schemeClr val="tx2">
                  <a:lumMod val="75000"/>
                </a:schemeClr>
              </a:buClr>
              <a:buFont typeface="+mj-lt"/>
              <a:buAutoNum type="romanUcPeriod"/>
              <a:tabLst>
                <a:tab pos="1163498" algn="l"/>
                <a:tab pos="1164407" algn="l"/>
              </a:tabLst>
            </a:pPr>
            <a:r>
              <a:rPr lang="en-US" sz="2800" spc="-6" dirty="0" smtClean="0">
                <a:solidFill>
                  <a:srgbClr val="17375E"/>
                </a:solidFill>
                <a:cs typeface="Tahoma"/>
              </a:rPr>
              <a:t>Big Data Analysis and Science</a:t>
            </a:r>
          </a:p>
          <a:p>
            <a:pPr marL="1046103" lvl="1" indent="-571500" defTabSz="654978">
              <a:spcBef>
                <a:spcPts val="1091"/>
              </a:spcBef>
              <a:buClr>
                <a:schemeClr val="tx2">
                  <a:lumMod val="75000"/>
                </a:schemeClr>
              </a:buClr>
              <a:buFont typeface="+mj-lt"/>
              <a:buAutoNum type="romanUcPeriod"/>
              <a:tabLst>
                <a:tab pos="1163498" algn="l"/>
                <a:tab pos="1164407" algn="l"/>
              </a:tabLst>
            </a:pPr>
            <a:r>
              <a:rPr lang="en-US" sz="2800" spc="-6" dirty="0" smtClean="0">
                <a:solidFill>
                  <a:srgbClr val="17375E"/>
                </a:solidFill>
                <a:cs typeface="Tahoma"/>
              </a:rPr>
              <a:t>Advanced Big Data Analysis and Science</a:t>
            </a:r>
            <a:endParaRPr sz="2800" dirty="0">
              <a:solidFill>
                <a:srgbClr val="17375E"/>
              </a:solidFill>
              <a:cs typeface="Tahoma"/>
            </a:endParaRPr>
          </a:p>
          <a:p>
            <a:pPr marL="875448" indent="-857250" defTabSz="654978">
              <a:spcBef>
                <a:spcPts val="1091"/>
              </a:spcBef>
              <a:buClr>
                <a:schemeClr val="tx2">
                  <a:lumMod val="75000"/>
                </a:schemeClr>
              </a:buClr>
              <a:buFont typeface="+mj-lt"/>
              <a:buAutoNum type="romanUcPeriod"/>
              <a:tabLst>
                <a:tab pos="1163498" algn="l"/>
                <a:tab pos="1164407" algn="l"/>
              </a:tabLst>
            </a:pPr>
            <a:r>
              <a:rPr sz="3600" spc="-6" dirty="0">
                <a:solidFill>
                  <a:srgbClr val="17375E"/>
                </a:solidFill>
                <a:cs typeface="Tahoma"/>
              </a:rPr>
              <a:t>Motivational</a:t>
            </a:r>
            <a:r>
              <a:rPr sz="3600" spc="-72" dirty="0">
                <a:solidFill>
                  <a:srgbClr val="17375E"/>
                </a:solidFill>
                <a:cs typeface="Tahoma"/>
              </a:rPr>
              <a:t> </a:t>
            </a:r>
            <a:r>
              <a:rPr sz="3600" spc="-6" dirty="0">
                <a:solidFill>
                  <a:srgbClr val="17375E"/>
                </a:solidFill>
                <a:cs typeface="Tahoma"/>
              </a:rPr>
              <a:t>Examples</a:t>
            </a:r>
            <a:endParaRPr sz="3600" dirty="0">
              <a:solidFill>
                <a:srgbClr val="17375E"/>
              </a:solidFill>
              <a:cs typeface="Tahoma"/>
            </a:endParaRPr>
          </a:p>
          <a:p>
            <a:pPr marL="875450" indent="-857250" defTabSz="654978">
              <a:spcBef>
                <a:spcPts val="1235"/>
              </a:spcBef>
              <a:buClr>
                <a:schemeClr val="tx2">
                  <a:lumMod val="75000"/>
                </a:schemeClr>
              </a:buClr>
              <a:buFont typeface="+mj-lt"/>
              <a:buAutoNum type="romanUcPeriod"/>
              <a:tabLst>
                <a:tab pos="1218082" algn="l"/>
                <a:tab pos="1218990" algn="l"/>
              </a:tabLst>
            </a:pPr>
            <a:r>
              <a:rPr sz="3600" spc="-6" dirty="0" smtClean="0">
                <a:solidFill>
                  <a:srgbClr val="17375E"/>
                </a:solidFill>
                <a:cs typeface="Tahoma"/>
              </a:rPr>
              <a:t>In</a:t>
            </a:r>
            <a:r>
              <a:rPr sz="3600" spc="-6" dirty="0">
                <a:solidFill>
                  <a:srgbClr val="17375E"/>
                </a:solidFill>
                <a:cs typeface="Tahoma"/>
              </a:rPr>
              <a:t>-class discussion: </a:t>
            </a:r>
            <a:endParaRPr lang="en-US" sz="3600" spc="-6" dirty="0" smtClean="0">
              <a:solidFill>
                <a:srgbClr val="17375E"/>
              </a:solidFill>
              <a:cs typeface="Tahoma"/>
            </a:endParaRPr>
          </a:p>
          <a:p>
            <a:pPr marL="1046105" lvl="1" indent="-571500" defTabSz="654978">
              <a:spcBef>
                <a:spcPts val="1235"/>
              </a:spcBef>
              <a:buClr>
                <a:schemeClr val="tx2">
                  <a:lumMod val="75000"/>
                </a:schemeClr>
              </a:buClr>
              <a:buFont typeface="+mj-lt"/>
              <a:buAutoNum type="romanUcPeriod"/>
              <a:tabLst>
                <a:tab pos="1218082" algn="l"/>
                <a:tab pos="1218990" algn="l"/>
              </a:tabLst>
            </a:pPr>
            <a:r>
              <a:rPr sz="2800" spc="-6" dirty="0" smtClean="0">
                <a:solidFill>
                  <a:srgbClr val="17375E"/>
                </a:solidFill>
                <a:cs typeface="Tahoma"/>
              </a:rPr>
              <a:t>What </a:t>
            </a:r>
            <a:r>
              <a:rPr sz="2800" spc="-6" dirty="0">
                <a:solidFill>
                  <a:srgbClr val="17375E"/>
                </a:solidFill>
                <a:cs typeface="Tahoma"/>
              </a:rPr>
              <a:t>is </a:t>
            </a:r>
            <a:r>
              <a:rPr lang="en-US" sz="2800" spc="-6" dirty="0">
                <a:solidFill>
                  <a:srgbClr val="17375E"/>
                </a:solidFill>
                <a:cs typeface="Tahoma"/>
              </a:rPr>
              <a:t>Data Science (EDA and Data Science Process</a:t>
            </a:r>
            <a:r>
              <a:rPr lang="en-US" sz="2800" spc="-6" dirty="0" smtClean="0">
                <a:solidFill>
                  <a:srgbClr val="17375E"/>
                </a:solidFill>
                <a:cs typeface="Tahoma"/>
              </a:rPr>
              <a:t>)?</a:t>
            </a:r>
            <a:endParaRPr lang="en-US" sz="2800" spc="-6" dirty="0">
              <a:solidFill>
                <a:srgbClr val="17375E"/>
              </a:solidFill>
              <a:cs typeface="Tahoma"/>
            </a:endParaRPr>
          </a:p>
          <a:p>
            <a:pPr marL="1046105" lvl="1" indent="-571500" defTabSz="654978">
              <a:spcBef>
                <a:spcPts val="1235"/>
              </a:spcBef>
              <a:buClr>
                <a:schemeClr val="tx2">
                  <a:lumMod val="75000"/>
                </a:schemeClr>
              </a:buClr>
              <a:buFont typeface="+mj-lt"/>
              <a:buAutoNum type="romanUcPeriod"/>
              <a:tabLst>
                <a:tab pos="1218082" algn="l"/>
                <a:tab pos="1218990" algn="l"/>
              </a:tabLst>
            </a:pPr>
            <a:r>
              <a:rPr sz="2800" spc="-6" dirty="0" smtClean="0">
                <a:solidFill>
                  <a:srgbClr val="17375E"/>
                </a:solidFill>
                <a:cs typeface="Tahoma"/>
              </a:rPr>
              <a:t>What </a:t>
            </a:r>
            <a:r>
              <a:rPr sz="2800" spc="-6" dirty="0">
                <a:solidFill>
                  <a:srgbClr val="17375E"/>
                </a:solidFill>
                <a:cs typeface="Tahoma"/>
              </a:rPr>
              <a:t>is </a:t>
            </a:r>
            <a:r>
              <a:rPr lang="en-US" sz="2800" dirty="0" smtClean="0">
                <a:solidFill>
                  <a:srgbClr val="17375E"/>
                </a:solidFill>
                <a:cs typeface="Tahoma"/>
              </a:rPr>
              <a:t>Big Data</a:t>
            </a:r>
            <a:r>
              <a:rPr sz="2800" spc="-6" dirty="0" smtClean="0">
                <a:solidFill>
                  <a:srgbClr val="17375E"/>
                </a:solidFill>
                <a:cs typeface="Tahoma"/>
              </a:rPr>
              <a:t>?</a:t>
            </a:r>
            <a:endParaRPr sz="2800" dirty="0">
              <a:solidFill>
                <a:srgbClr val="17375E"/>
              </a:solidFill>
              <a:cs typeface="Tahoma"/>
            </a:endParaRPr>
          </a:p>
          <a:p>
            <a:pPr marL="875448" indent="-857250" defTabSz="654978">
              <a:spcBef>
                <a:spcPts val="1091"/>
              </a:spcBef>
              <a:buClr>
                <a:schemeClr val="tx2">
                  <a:lumMod val="75000"/>
                </a:schemeClr>
              </a:buClr>
              <a:buFont typeface="+mj-lt"/>
              <a:buAutoNum type="romanUcPeriod"/>
              <a:tabLst>
                <a:tab pos="1163498" algn="l"/>
                <a:tab pos="1164407" algn="l"/>
              </a:tabLst>
            </a:pPr>
            <a:r>
              <a:rPr lang="en-US" sz="3600" spc="-6" dirty="0" smtClean="0">
                <a:solidFill>
                  <a:srgbClr val="17375E"/>
                </a:solidFill>
                <a:cs typeface="Tahoma"/>
              </a:rPr>
              <a:t>Big Data Foundations</a:t>
            </a:r>
            <a:endParaRPr sz="3600" dirty="0">
              <a:solidFill>
                <a:srgbClr val="17375E"/>
              </a:solidFill>
              <a:cs typeface="Tahoma"/>
            </a:endParaRPr>
          </a:p>
          <a:p>
            <a:pPr marL="875448" indent="-857250" defTabSz="654978">
              <a:spcBef>
                <a:spcPts val="1091"/>
              </a:spcBef>
              <a:buClr>
                <a:schemeClr val="tx2">
                  <a:lumMod val="75000"/>
                </a:schemeClr>
              </a:buClr>
              <a:buFont typeface="+mj-lt"/>
              <a:buAutoNum type="romanUcPeriod"/>
              <a:tabLst>
                <a:tab pos="1163498" algn="l"/>
                <a:tab pos="1164407" algn="l"/>
              </a:tabLst>
            </a:pPr>
            <a:r>
              <a:rPr sz="3600" spc="-6" dirty="0" smtClean="0">
                <a:solidFill>
                  <a:srgbClr val="17375E"/>
                </a:solidFill>
                <a:cs typeface="Tahoma"/>
              </a:rPr>
              <a:t>Summary</a:t>
            </a:r>
            <a:r>
              <a:rPr lang="en-US" sz="3600" spc="-6" dirty="0" smtClean="0">
                <a:solidFill>
                  <a:srgbClr val="17375E"/>
                </a:solidFill>
                <a:cs typeface="Tahoma"/>
              </a:rPr>
              <a:t> &amp; Case Study</a:t>
            </a:r>
            <a:endParaRPr sz="3600" dirty="0">
              <a:solidFill>
                <a:srgbClr val="17375E"/>
              </a:solidFill>
              <a:cs typeface="Tahoma"/>
            </a:endParaRPr>
          </a:p>
        </p:txBody>
      </p:sp>
      <p:sp>
        <p:nvSpPr>
          <p:cNvPr id="2" name="Title 1"/>
          <p:cNvSpPr>
            <a:spLocks noGrp="1"/>
          </p:cNvSpPr>
          <p:nvPr>
            <p:ph type="title"/>
          </p:nvPr>
        </p:nvSpPr>
        <p:spPr>
          <a:xfrm>
            <a:off x="777240" y="76200"/>
            <a:ext cx="13990320" cy="1676400"/>
          </a:xfrm>
        </p:spPr>
        <p:txBody>
          <a:bodyPr/>
          <a:lstStyle/>
          <a:p>
            <a:r>
              <a:rPr lang="en-US" dirty="0" smtClean="0">
                <a:solidFill>
                  <a:srgbClr val="17375E"/>
                </a:solidFill>
              </a:rPr>
              <a:t>Agenda</a:t>
            </a:r>
            <a:endParaRPr lang="en-US" dirty="0">
              <a:solidFill>
                <a:srgbClr val="17375E"/>
              </a:solidFill>
            </a:endParaRPr>
          </a:p>
        </p:txBody>
      </p:sp>
      <p:pic>
        <p:nvPicPr>
          <p:cNvPr id="5" name="Picture 4"/>
          <p:cNvPicPr>
            <a:picLocks noChangeAspect="1"/>
          </p:cNvPicPr>
          <p:nvPr/>
        </p:nvPicPr>
        <p:blipFill>
          <a:blip r:embed="rId2"/>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407945642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16" descr="Screen Shot 2014-01-27 at 4.5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8509" y="6826753"/>
            <a:ext cx="3536059" cy="2630192"/>
          </a:xfrm>
          <a:prstGeom prst="rect">
            <a:avLst/>
          </a:prstGeom>
        </p:spPr>
      </p:pic>
      <p:sp>
        <p:nvSpPr>
          <p:cNvPr id="2" name="Title 1"/>
          <p:cNvSpPr>
            <a:spLocks noGrp="1"/>
          </p:cNvSpPr>
          <p:nvPr>
            <p:ph type="title"/>
          </p:nvPr>
        </p:nvSpPr>
        <p:spPr/>
        <p:txBody>
          <a:bodyPr>
            <a:normAutofit fontScale="90000"/>
          </a:bodyPr>
          <a:lstStyle/>
          <a:p>
            <a:r>
              <a:rPr lang="en-US" dirty="0" smtClean="0"/>
              <a:t>Data Analysis Has Been Around for a While</a:t>
            </a:r>
            <a:endParaRPr lang="en-US" dirty="0"/>
          </a:p>
        </p:txBody>
      </p:sp>
      <p:pic>
        <p:nvPicPr>
          <p:cNvPr id="4" name="Content Placeholder 3" descr="Screen Shot 2014-01-27 at 4.42.34 PM.png"/>
          <p:cNvPicPr>
            <a:picLocks noGrp="1" noChangeAspect="1"/>
          </p:cNvPicPr>
          <p:nvPr>
            <p:ph idx="1"/>
          </p:nvPr>
        </p:nvPicPr>
        <p:blipFill>
          <a:blip r:embed="rId4">
            <a:extLst>
              <a:ext uri="{28A0092B-C50C-407E-A947-70E740481C1C}">
                <a14:useLocalDpi xmlns:a14="http://schemas.microsoft.com/office/drawing/2010/main" val="0"/>
              </a:ext>
            </a:extLst>
          </a:blip>
          <a:srcRect t="5074" b="5074"/>
          <a:stretch>
            <a:fillRect/>
          </a:stretch>
        </p:blipFill>
        <p:spPr>
          <a:xfrm>
            <a:off x="1540016" y="2620895"/>
            <a:ext cx="4080909" cy="1936295"/>
          </a:xfrm>
        </p:spPr>
      </p:pic>
      <p:sp>
        <p:nvSpPr>
          <p:cNvPr id="5" name="TextBox 4"/>
          <p:cNvSpPr txBox="1"/>
          <p:nvPr/>
        </p:nvSpPr>
        <p:spPr>
          <a:xfrm>
            <a:off x="1060136" y="3145093"/>
            <a:ext cx="1895832" cy="593835"/>
          </a:xfrm>
          <a:prstGeom prst="rect">
            <a:avLst/>
          </a:prstGeom>
          <a:noFill/>
        </p:spPr>
        <p:txBody>
          <a:bodyPr wrap="none" lIns="146130" tIns="73066" rIns="146130" bIns="73066" rtlCol="0">
            <a:spAutoFit/>
          </a:bodyPr>
          <a:lstStyle/>
          <a:p>
            <a:pPr defTabSz="730650"/>
            <a:r>
              <a:rPr lang="en-US" sz="2900" dirty="0">
                <a:solidFill>
                  <a:prstClr val="black"/>
                </a:solidFill>
                <a:latin typeface="Calibri"/>
              </a:rPr>
              <a:t>R.A. Fisher</a:t>
            </a:r>
          </a:p>
        </p:txBody>
      </p:sp>
      <p:pic>
        <p:nvPicPr>
          <p:cNvPr id="6" name="Picture 5" descr="Screen Shot 2014-01-27 at 4.44.1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2664" y="2469997"/>
            <a:ext cx="3148222" cy="2521627"/>
          </a:xfrm>
          <a:prstGeom prst="rect">
            <a:avLst/>
          </a:prstGeom>
        </p:spPr>
      </p:pic>
      <p:pic>
        <p:nvPicPr>
          <p:cNvPr id="7" name="Picture 6" descr="Screen Shot 2014-01-27 at 4.44.59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014" y="5010209"/>
            <a:ext cx="4686915" cy="2886148"/>
          </a:xfrm>
          <a:prstGeom prst="rect">
            <a:avLst/>
          </a:prstGeom>
        </p:spPr>
      </p:pic>
      <p:pic>
        <p:nvPicPr>
          <p:cNvPr id="8" name="Picture 7" descr="Screen Shot 2014-01-27 at 4.45.51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0905" y="2453440"/>
            <a:ext cx="4641301" cy="2164075"/>
          </a:xfrm>
          <a:prstGeom prst="rect">
            <a:avLst/>
          </a:prstGeom>
        </p:spPr>
      </p:pic>
      <p:pic>
        <p:nvPicPr>
          <p:cNvPr id="9" name="Picture 8" descr="Screen Shot 2014-01-27 at 4.47.38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78730" y="4561747"/>
            <a:ext cx="3558840" cy="2302780"/>
          </a:xfrm>
          <a:prstGeom prst="rect">
            <a:avLst/>
          </a:prstGeom>
        </p:spPr>
      </p:pic>
      <p:pic>
        <p:nvPicPr>
          <p:cNvPr id="10" name="Picture 9" descr="Screen Shot 2014-01-27 at 4.48.13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10325" y="4991620"/>
            <a:ext cx="3776596" cy="2541285"/>
          </a:xfrm>
          <a:prstGeom prst="rect">
            <a:avLst/>
          </a:prstGeom>
        </p:spPr>
      </p:pic>
      <p:sp>
        <p:nvSpPr>
          <p:cNvPr id="11" name="TextBox 10"/>
          <p:cNvSpPr txBox="1"/>
          <p:nvPr/>
        </p:nvSpPr>
        <p:spPr>
          <a:xfrm>
            <a:off x="5406560" y="6089840"/>
            <a:ext cx="1494154" cy="1040111"/>
          </a:xfrm>
          <a:prstGeom prst="rect">
            <a:avLst/>
          </a:prstGeom>
          <a:noFill/>
        </p:spPr>
        <p:txBody>
          <a:bodyPr wrap="none" lIns="146130" tIns="73066" rIns="146130" bIns="73066" rtlCol="0">
            <a:spAutoFit/>
          </a:bodyPr>
          <a:lstStyle/>
          <a:p>
            <a:pPr defTabSz="730650"/>
            <a:r>
              <a:rPr lang="en-US" sz="2900" dirty="0">
                <a:solidFill>
                  <a:prstClr val="black"/>
                </a:solidFill>
                <a:latin typeface="Calibri"/>
              </a:rPr>
              <a:t>Howard</a:t>
            </a:r>
          </a:p>
          <a:p>
            <a:pPr defTabSz="730650"/>
            <a:r>
              <a:rPr lang="en-US" sz="2900" dirty="0" err="1">
                <a:solidFill>
                  <a:prstClr val="black"/>
                </a:solidFill>
                <a:latin typeface="Calibri"/>
              </a:rPr>
              <a:t>Dresner</a:t>
            </a:r>
            <a:endParaRPr lang="en-US" sz="2900" dirty="0">
              <a:solidFill>
                <a:prstClr val="black"/>
              </a:solidFill>
              <a:latin typeface="Calibri"/>
            </a:endParaRPr>
          </a:p>
        </p:txBody>
      </p:sp>
      <p:sp>
        <p:nvSpPr>
          <p:cNvPr id="12" name="TextBox 11"/>
          <p:cNvSpPr txBox="1"/>
          <p:nvPr/>
        </p:nvSpPr>
        <p:spPr>
          <a:xfrm>
            <a:off x="12279320" y="3359092"/>
            <a:ext cx="1938142" cy="593835"/>
          </a:xfrm>
          <a:prstGeom prst="rect">
            <a:avLst/>
          </a:prstGeom>
          <a:noFill/>
        </p:spPr>
        <p:txBody>
          <a:bodyPr wrap="none" lIns="146130" tIns="73066" rIns="146130" bIns="73066" rtlCol="0">
            <a:spAutoFit/>
          </a:bodyPr>
          <a:lstStyle/>
          <a:p>
            <a:pPr defTabSz="730650"/>
            <a:r>
              <a:rPr lang="en-US" sz="2900" dirty="0">
                <a:solidFill>
                  <a:prstClr val="black"/>
                </a:solidFill>
                <a:latin typeface="Calibri"/>
              </a:rPr>
              <a:t>Peter </a:t>
            </a:r>
            <a:r>
              <a:rPr lang="en-US" sz="2900" dirty="0" err="1">
                <a:solidFill>
                  <a:prstClr val="black"/>
                </a:solidFill>
                <a:latin typeface="Calibri"/>
              </a:rPr>
              <a:t>Luhn</a:t>
            </a:r>
            <a:endParaRPr lang="en-US" sz="2900" dirty="0">
              <a:solidFill>
                <a:prstClr val="black"/>
              </a:solidFill>
              <a:latin typeface="Calibri"/>
            </a:endParaRPr>
          </a:p>
        </p:txBody>
      </p:sp>
      <p:pic>
        <p:nvPicPr>
          <p:cNvPr id="13" name="Picture 12" descr="Screen Shot 2014-01-27 at 4.51.11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8951" y="8019055"/>
            <a:ext cx="3339896" cy="1781676"/>
          </a:xfrm>
          <a:prstGeom prst="rect">
            <a:avLst/>
          </a:prstGeom>
        </p:spPr>
      </p:pic>
      <p:pic>
        <p:nvPicPr>
          <p:cNvPr id="14" name="Picture 13" descr="Screen Shot 2014-01-27 at 4.52.09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64427" y="7556122"/>
            <a:ext cx="3639943" cy="2525496"/>
          </a:xfrm>
          <a:prstGeom prst="rect">
            <a:avLst/>
          </a:prstGeom>
        </p:spPr>
      </p:pic>
      <p:sp>
        <p:nvSpPr>
          <p:cNvPr id="16" name="TextBox 15"/>
          <p:cNvSpPr txBox="1"/>
          <p:nvPr/>
        </p:nvSpPr>
        <p:spPr>
          <a:xfrm>
            <a:off x="6840266" y="9443373"/>
            <a:ext cx="8704536" cy="486113"/>
          </a:xfrm>
          <a:prstGeom prst="rect">
            <a:avLst/>
          </a:prstGeom>
          <a:noFill/>
        </p:spPr>
        <p:txBody>
          <a:bodyPr wrap="square" lIns="146130" tIns="73066" rIns="146130" bIns="73066" rtlCol="0">
            <a:spAutoFit/>
          </a:bodyPr>
          <a:lstStyle/>
          <a:p>
            <a:pPr defTabSz="730650"/>
            <a:r>
              <a:rPr lang="en-US" sz="2200" dirty="0">
                <a:solidFill>
                  <a:prstClr val="black"/>
                </a:solidFill>
                <a:latin typeface="Calibri"/>
              </a:rPr>
              <a:t>Abridged Version of Jeff </a:t>
            </a:r>
            <a:r>
              <a:rPr lang="en-US" sz="2200" dirty="0" err="1">
                <a:solidFill>
                  <a:prstClr val="black"/>
                </a:solidFill>
                <a:latin typeface="Calibri"/>
              </a:rPr>
              <a:t>Hammerbacher’s</a:t>
            </a:r>
            <a:r>
              <a:rPr lang="en-US" sz="2200" dirty="0">
                <a:solidFill>
                  <a:prstClr val="black"/>
                </a:solidFill>
                <a:latin typeface="Calibri"/>
              </a:rPr>
              <a:t> timeline for CS 194, 2012</a:t>
            </a:r>
          </a:p>
        </p:txBody>
      </p:sp>
      <p:pic>
        <p:nvPicPr>
          <p:cNvPr id="15" name="Picture 14" descr="Screen Shot 2014-01-27 at 4.53.08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04371" y="7556139"/>
            <a:ext cx="4666539" cy="1711203"/>
          </a:xfrm>
          <a:prstGeom prst="rect">
            <a:avLst/>
          </a:prstGeom>
        </p:spPr>
      </p:pic>
      <p:sp>
        <p:nvSpPr>
          <p:cNvPr id="18" name="TextBox 17"/>
          <p:cNvSpPr txBox="1"/>
          <p:nvPr/>
        </p:nvSpPr>
        <p:spPr>
          <a:xfrm>
            <a:off x="4860662" y="3169049"/>
            <a:ext cx="2444002" cy="1040111"/>
          </a:xfrm>
          <a:prstGeom prst="rect">
            <a:avLst/>
          </a:prstGeom>
          <a:noFill/>
        </p:spPr>
        <p:txBody>
          <a:bodyPr wrap="square" lIns="146130" tIns="73066" rIns="146130" bIns="73066" rtlCol="0">
            <a:spAutoFit/>
          </a:bodyPr>
          <a:lstStyle/>
          <a:p>
            <a:pPr defTabSz="730650"/>
            <a:r>
              <a:rPr lang="en-US" sz="2900" dirty="0">
                <a:solidFill>
                  <a:prstClr val="black"/>
                </a:solidFill>
                <a:latin typeface="Calibri"/>
              </a:rPr>
              <a:t>W.E. </a:t>
            </a:r>
            <a:r>
              <a:rPr lang="en-US" sz="2900" dirty="0" err="1">
                <a:solidFill>
                  <a:prstClr val="black"/>
                </a:solidFill>
                <a:latin typeface="Calibri"/>
              </a:rPr>
              <a:t>Demming</a:t>
            </a:r>
            <a:endParaRPr lang="en-US" sz="2900" dirty="0">
              <a:solidFill>
                <a:prstClr val="black"/>
              </a:solidFill>
              <a:latin typeface="Calibri"/>
            </a:endParaRPr>
          </a:p>
        </p:txBody>
      </p:sp>
    </p:spTree>
    <p:extLst>
      <p:ext uri="{BB962C8B-B14F-4D97-AF65-F5344CB8AC3E}">
        <p14:creationId xmlns:p14="http://schemas.microsoft.com/office/powerpoint/2010/main" val="12521232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4427477" y="8753860"/>
            <a:ext cx="412174" cy="355824"/>
          </a:xfrm>
          <a:custGeom>
            <a:avLst/>
            <a:gdLst/>
            <a:ahLst/>
            <a:cxnLst/>
            <a:rect l="l" t="t" r="r" b="b"/>
            <a:pathLst>
              <a:path w="266700" h="274954">
                <a:moveTo>
                  <a:pt x="266700" y="0"/>
                </a:moveTo>
                <a:lnTo>
                  <a:pt x="0" y="0"/>
                </a:lnTo>
                <a:lnTo>
                  <a:pt x="0" y="274636"/>
                </a:lnTo>
                <a:lnTo>
                  <a:pt x="266700" y="274636"/>
                </a:lnTo>
                <a:lnTo>
                  <a:pt x="266700" y="0"/>
                </a:lnTo>
                <a:close/>
              </a:path>
            </a:pathLst>
          </a:custGeom>
          <a:solidFill>
            <a:srgbClr val="FFFED5"/>
          </a:solidFill>
        </p:spPr>
        <p:txBody>
          <a:bodyPr wrap="square" lIns="0" tIns="0" rIns="0" bIns="0" rtlCol="0"/>
          <a:lstStyle/>
          <a:p>
            <a:pPr defTabSz="655843"/>
            <a:endParaRPr sz="2600">
              <a:solidFill>
                <a:prstClr val="black"/>
              </a:solidFill>
              <a:latin typeface="Calibri"/>
            </a:endParaRPr>
          </a:p>
        </p:txBody>
      </p:sp>
      <p:sp>
        <p:nvSpPr>
          <p:cNvPr id="6" name="object 6"/>
          <p:cNvSpPr/>
          <p:nvPr/>
        </p:nvSpPr>
        <p:spPr>
          <a:xfrm>
            <a:off x="14427482" y="8753860"/>
            <a:ext cx="412174" cy="355824"/>
          </a:xfrm>
          <a:custGeom>
            <a:avLst/>
            <a:gdLst/>
            <a:ahLst/>
            <a:cxnLst/>
            <a:rect l="l" t="t" r="r" b="b"/>
            <a:pathLst>
              <a:path w="266700" h="274954">
                <a:moveTo>
                  <a:pt x="266699" y="0"/>
                </a:moveTo>
                <a:lnTo>
                  <a:pt x="0" y="0"/>
                </a:lnTo>
                <a:lnTo>
                  <a:pt x="0" y="274636"/>
                </a:lnTo>
                <a:lnTo>
                  <a:pt x="266699" y="274636"/>
                </a:lnTo>
              </a:path>
            </a:pathLst>
          </a:custGeom>
          <a:ln w="6349">
            <a:solidFill>
              <a:srgbClr val="CBCBCB"/>
            </a:solidFill>
          </a:ln>
        </p:spPr>
        <p:txBody>
          <a:bodyPr wrap="square" lIns="0" tIns="0" rIns="0" bIns="0" rtlCol="0"/>
          <a:lstStyle/>
          <a:p>
            <a:pPr defTabSz="655843"/>
            <a:endParaRPr sz="2600">
              <a:solidFill>
                <a:prstClr val="black"/>
              </a:solidFill>
              <a:latin typeface="Calibri"/>
            </a:endParaRPr>
          </a:p>
        </p:txBody>
      </p:sp>
      <p:sp>
        <p:nvSpPr>
          <p:cNvPr id="9" name="object 9"/>
          <p:cNvSpPr/>
          <p:nvPr/>
        </p:nvSpPr>
        <p:spPr>
          <a:xfrm>
            <a:off x="14422120" y="9107213"/>
            <a:ext cx="422431" cy="363629"/>
          </a:xfrm>
          <a:prstGeom prst="rect">
            <a:avLst/>
          </a:prstGeom>
          <a:blipFill>
            <a:blip r:embed="rId2" cstate="print"/>
            <a:stretch>
              <a:fillRect/>
            </a:stretch>
          </a:blipFill>
        </p:spPr>
        <p:txBody>
          <a:bodyPr wrap="square" lIns="0" tIns="0" rIns="0" bIns="0" rtlCol="0"/>
          <a:lstStyle/>
          <a:p>
            <a:pPr defTabSz="655843"/>
            <a:endParaRPr sz="2600">
              <a:solidFill>
                <a:prstClr val="black"/>
              </a:solidFill>
              <a:latin typeface="Calibri"/>
            </a:endParaRPr>
          </a:p>
        </p:txBody>
      </p:sp>
      <p:sp>
        <p:nvSpPr>
          <p:cNvPr id="11" name="object 11"/>
          <p:cNvSpPr txBox="1">
            <a:spLocks noGrp="1"/>
          </p:cNvSpPr>
          <p:nvPr>
            <p:ph type="title"/>
          </p:nvPr>
        </p:nvSpPr>
        <p:spPr>
          <a:xfrm>
            <a:off x="3027699" y="4605050"/>
            <a:ext cx="9535910" cy="818614"/>
          </a:xfrm>
          <a:prstGeom prst="rect">
            <a:avLst/>
          </a:prstGeom>
        </p:spPr>
        <p:txBody>
          <a:bodyPr vert="horz" wrap="square" lIns="0" tIns="18217" rIns="0" bIns="0" rtlCol="0">
            <a:spAutoFit/>
          </a:bodyPr>
          <a:lstStyle/>
          <a:p>
            <a:pPr marL="18217">
              <a:spcBef>
                <a:spcPts val="144"/>
              </a:spcBef>
            </a:pPr>
            <a:r>
              <a:rPr sz="5200" b="1" dirty="0">
                <a:solidFill>
                  <a:srgbClr val="17375E"/>
                </a:solidFill>
              </a:rPr>
              <a:t>III. </a:t>
            </a:r>
            <a:r>
              <a:rPr sz="5200" b="1" spc="-6" dirty="0">
                <a:solidFill>
                  <a:srgbClr val="17375E"/>
                </a:solidFill>
              </a:rPr>
              <a:t>Motivational</a:t>
            </a:r>
            <a:r>
              <a:rPr sz="5200" b="1" spc="-72" dirty="0">
                <a:solidFill>
                  <a:srgbClr val="17375E"/>
                </a:solidFill>
              </a:rPr>
              <a:t> </a:t>
            </a:r>
            <a:r>
              <a:rPr sz="5200" b="1" spc="-6" dirty="0">
                <a:solidFill>
                  <a:srgbClr val="17375E"/>
                </a:solidFill>
              </a:rPr>
              <a:t>Examples</a:t>
            </a:r>
            <a:endParaRPr sz="5200" b="1" dirty="0">
              <a:solidFill>
                <a:srgbClr val="17375E"/>
              </a:solidFill>
            </a:endParaRPr>
          </a:p>
        </p:txBody>
      </p:sp>
      <p:sp>
        <p:nvSpPr>
          <p:cNvPr id="13" name="object 13"/>
          <p:cNvSpPr txBox="1"/>
          <p:nvPr/>
        </p:nvSpPr>
        <p:spPr>
          <a:xfrm>
            <a:off x="14460223" y="9162172"/>
            <a:ext cx="339552" cy="280005"/>
          </a:xfrm>
          <a:prstGeom prst="rect">
            <a:avLst/>
          </a:prstGeom>
        </p:spPr>
        <p:txBody>
          <a:bodyPr vert="horz" wrap="square" lIns="0" tIns="18217" rIns="0" bIns="0" rtlCol="0">
            <a:spAutoFit/>
          </a:bodyPr>
          <a:lstStyle/>
          <a:p>
            <a:pPr marL="18217" defTabSz="655843">
              <a:spcBef>
                <a:spcPts val="144"/>
              </a:spcBef>
            </a:pPr>
            <a:r>
              <a:rPr sz="1700" b="1" dirty="0">
                <a:solidFill>
                  <a:srgbClr val="006600"/>
                </a:solidFill>
                <a:latin typeface="Tahoma"/>
                <a:cs typeface="Tahoma"/>
              </a:rPr>
              <a:t>17</a:t>
            </a:r>
            <a:endParaRPr sz="1700">
              <a:solidFill>
                <a:prstClr val="black"/>
              </a:solidFill>
              <a:latin typeface="Tahoma"/>
              <a:cs typeface="Tahoma"/>
            </a:endParaRPr>
          </a:p>
        </p:txBody>
      </p:sp>
      <p:pic>
        <p:nvPicPr>
          <p:cNvPr id="14" name="Picture 13"/>
          <p:cNvPicPr>
            <a:picLocks noChangeAspect="1"/>
          </p:cNvPicPr>
          <p:nvPr/>
        </p:nvPicPr>
        <p:blipFill>
          <a:blip r:embed="rId3"/>
          <a:stretch>
            <a:fillRect/>
          </a:stretch>
        </p:blipFill>
        <p:spPr>
          <a:xfrm>
            <a:off x="13716000" y="304800"/>
            <a:ext cx="1270000" cy="952500"/>
          </a:xfrm>
          <a:prstGeom prst="rect">
            <a:avLst/>
          </a:prstGeom>
        </p:spPr>
      </p:pic>
      <p:cxnSp>
        <p:nvCxnSpPr>
          <p:cNvPr id="15" name="Straight Connector 1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213742600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0243" y="2404131"/>
            <a:ext cx="2105025" cy="2150311"/>
          </a:xfrm>
          <a:prstGeom prst="rect">
            <a:avLst/>
          </a:prstGeom>
        </p:spPr>
        <p:txBody>
          <a:bodyPr vert="horz" wrap="square" lIns="0" tIns="12677" rIns="0" bIns="0" rtlCol="0">
            <a:spAutoFit/>
          </a:bodyPr>
          <a:lstStyle/>
          <a:p>
            <a:pPr marL="375902" marR="5080" indent="428519" algn="r">
              <a:lnSpc>
                <a:spcPct val="114900"/>
              </a:lnSpc>
              <a:spcBef>
                <a:spcPts val="101"/>
              </a:spcBef>
            </a:pPr>
            <a:r>
              <a:rPr sz="1100" spc="-4" dirty="0">
                <a:solidFill>
                  <a:srgbClr val="231F20"/>
                </a:solidFill>
                <a:latin typeface="Calibri"/>
                <a:cs typeface="Calibri"/>
              </a:rPr>
              <a:t>business</a:t>
            </a:r>
            <a:r>
              <a:rPr sz="1100" spc="-85" dirty="0">
                <a:solidFill>
                  <a:srgbClr val="231F20"/>
                </a:solidFill>
                <a:latin typeface="Calibri"/>
                <a:cs typeface="Calibri"/>
              </a:rPr>
              <a:t> </a:t>
            </a:r>
            <a:r>
              <a:rPr sz="1100" spc="-10" dirty="0">
                <a:solidFill>
                  <a:srgbClr val="231F20"/>
                </a:solidFill>
                <a:latin typeface="Calibri"/>
                <a:cs typeface="Calibri"/>
              </a:rPr>
              <a:t>justification  data</a:t>
            </a:r>
            <a:r>
              <a:rPr sz="1100" spc="-66" dirty="0">
                <a:solidFill>
                  <a:srgbClr val="231F20"/>
                </a:solidFill>
                <a:latin typeface="Calibri"/>
                <a:cs typeface="Calibri"/>
              </a:rPr>
              <a:t> </a:t>
            </a:r>
            <a:r>
              <a:rPr sz="1100" spc="-10" dirty="0">
                <a:solidFill>
                  <a:srgbClr val="231F20"/>
                </a:solidFill>
                <a:latin typeface="Calibri"/>
                <a:cs typeface="Calibri"/>
              </a:rPr>
              <a:t>procurement </a:t>
            </a:r>
            <a:r>
              <a:rPr sz="1100" dirty="0">
                <a:solidFill>
                  <a:srgbClr val="231F20"/>
                </a:solidFill>
                <a:latin typeface="Calibri"/>
                <a:cs typeface="Calibri"/>
              </a:rPr>
              <a:t> </a:t>
            </a:r>
            <a:r>
              <a:rPr sz="1100" spc="-10" dirty="0">
                <a:solidFill>
                  <a:srgbClr val="231F20"/>
                </a:solidFill>
                <a:latin typeface="Calibri"/>
                <a:cs typeface="Calibri"/>
              </a:rPr>
              <a:t>organizational</a:t>
            </a:r>
            <a:r>
              <a:rPr sz="1100" spc="-75" dirty="0">
                <a:solidFill>
                  <a:srgbClr val="231F20"/>
                </a:solidFill>
                <a:latin typeface="Calibri"/>
                <a:cs typeface="Calibri"/>
              </a:rPr>
              <a:t> </a:t>
            </a:r>
            <a:r>
              <a:rPr sz="1100" spc="-4" dirty="0">
                <a:solidFill>
                  <a:srgbClr val="231F20"/>
                </a:solidFill>
                <a:latin typeface="Calibri"/>
                <a:cs typeface="Calibri"/>
              </a:rPr>
              <a:t>prerequisites</a:t>
            </a:r>
            <a:endParaRPr sz="1100">
              <a:latin typeface="Calibri"/>
              <a:cs typeface="Calibri"/>
            </a:endParaRPr>
          </a:p>
          <a:p>
            <a:pPr marL="1361609" marR="5713" indent="285252" algn="r">
              <a:lnSpc>
                <a:spcPct val="114900"/>
              </a:lnSpc>
            </a:pPr>
            <a:r>
              <a:rPr sz="1100" spc="-4" dirty="0">
                <a:solidFill>
                  <a:srgbClr val="231F20"/>
                </a:solidFill>
                <a:latin typeface="Calibri"/>
                <a:cs typeface="Calibri"/>
              </a:rPr>
              <a:t>pri</a:t>
            </a:r>
            <a:r>
              <a:rPr sz="1100" spc="-22" dirty="0">
                <a:solidFill>
                  <a:srgbClr val="231F20"/>
                </a:solidFill>
                <a:latin typeface="Calibri"/>
                <a:cs typeface="Calibri"/>
              </a:rPr>
              <a:t>v</a:t>
            </a:r>
            <a:r>
              <a:rPr sz="1100" dirty="0">
                <a:solidFill>
                  <a:srgbClr val="231F20"/>
                </a:solidFill>
                <a:latin typeface="Calibri"/>
                <a:cs typeface="Calibri"/>
              </a:rPr>
              <a:t>acy  </a:t>
            </a:r>
            <a:r>
              <a:rPr sz="1100" spc="-4" dirty="0">
                <a:solidFill>
                  <a:srgbClr val="231F20"/>
                </a:solidFill>
                <a:latin typeface="Calibri"/>
                <a:cs typeface="Calibri"/>
              </a:rPr>
              <a:t>p</a:t>
            </a:r>
            <a:r>
              <a:rPr sz="1100" spc="-22" dirty="0">
                <a:solidFill>
                  <a:srgbClr val="231F20"/>
                </a:solidFill>
                <a:latin typeface="Calibri"/>
                <a:cs typeface="Calibri"/>
              </a:rPr>
              <a:t>r</a:t>
            </a:r>
            <a:r>
              <a:rPr sz="1100" spc="-10" dirty="0">
                <a:solidFill>
                  <a:srgbClr val="231F20"/>
                </a:solidFill>
                <a:latin typeface="Calibri"/>
                <a:cs typeface="Calibri"/>
              </a:rPr>
              <a:t>o</a:t>
            </a:r>
            <a:r>
              <a:rPr sz="1100" spc="-14" dirty="0">
                <a:solidFill>
                  <a:srgbClr val="231F20"/>
                </a:solidFill>
                <a:latin typeface="Calibri"/>
                <a:cs typeface="Calibri"/>
              </a:rPr>
              <a:t>v</a:t>
            </a:r>
            <a:r>
              <a:rPr sz="1100" dirty="0">
                <a:solidFill>
                  <a:srgbClr val="231F20"/>
                </a:solidFill>
                <a:latin typeface="Calibri"/>
                <a:cs typeface="Calibri"/>
              </a:rPr>
              <a:t>enance</a:t>
            </a:r>
            <a:endParaRPr sz="1100">
              <a:latin typeface="Calibri"/>
              <a:cs typeface="Calibri"/>
            </a:endParaRPr>
          </a:p>
          <a:p>
            <a:pPr marL="117904" marR="5080" indent="1481411" algn="r">
              <a:lnSpc>
                <a:spcPct val="114900"/>
              </a:lnSpc>
            </a:pPr>
            <a:r>
              <a:rPr sz="1100" spc="-4" dirty="0">
                <a:solidFill>
                  <a:srgbClr val="231F20"/>
                </a:solidFill>
                <a:latin typeface="Calibri"/>
                <a:cs typeface="Calibri"/>
              </a:rPr>
              <a:t>security  limited</a:t>
            </a:r>
            <a:r>
              <a:rPr sz="1100" spc="-45" dirty="0">
                <a:solidFill>
                  <a:srgbClr val="231F20"/>
                </a:solidFill>
                <a:latin typeface="Calibri"/>
                <a:cs typeface="Calibri"/>
              </a:rPr>
              <a:t> </a:t>
            </a:r>
            <a:r>
              <a:rPr sz="1100" spc="-4" dirty="0">
                <a:solidFill>
                  <a:srgbClr val="231F20"/>
                </a:solidFill>
                <a:latin typeface="Calibri"/>
                <a:cs typeface="Calibri"/>
              </a:rPr>
              <a:t>realtime</a:t>
            </a:r>
            <a:r>
              <a:rPr sz="1100" spc="-45" dirty="0">
                <a:solidFill>
                  <a:srgbClr val="231F20"/>
                </a:solidFill>
                <a:latin typeface="Calibri"/>
                <a:cs typeface="Calibri"/>
              </a:rPr>
              <a:t> </a:t>
            </a:r>
            <a:r>
              <a:rPr sz="1100" spc="-4" dirty="0">
                <a:solidFill>
                  <a:srgbClr val="231F20"/>
                </a:solidFill>
                <a:latin typeface="Calibri"/>
                <a:cs typeface="Calibri"/>
              </a:rPr>
              <a:t>support  </a:t>
            </a:r>
            <a:r>
              <a:rPr sz="1100" spc="-10" dirty="0">
                <a:solidFill>
                  <a:srgbClr val="231F20"/>
                </a:solidFill>
                <a:latin typeface="Calibri"/>
                <a:cs typeface="Calibri"/>
              </a:rPr>
              <a:t>distinct performance</a:t>
            </a:r>
            <a:r>
              <a:rPr sz="1100" dirty="0">
                <a:solidFill>
                  <a:srgbClr val="231F20"/>
                </a:solidFill>
                <a:latin typeface="Calibri"/>
                <a:cs typeface="Calibri"/>
              </a:rPr>
              <a:t> </a:t>
            </a:r>
            <a:r>
              <a:rPr sz="1100" spc="-4" dirty="0">
                <a:solidFill>
                  <a:srgbClr val="231F20"/>
                </a:solidFill>
                <a:latin typeface="Calibri"/>
                <a:cs typeface="Calibri"/>
              </a:rPr>
              <a:t>challenges</a:t>
            </a:r>
            <a:endParaRPr sz="1100">
              <a:latin typeface="Calibri"/>
              <a:cs typeface="Calibri"/>
            </a:endParaRPr>
          </a:p>
          <a:p>
            <a:pPr marR="5080" algn="r">
              <a:spcBef>
                <a:spcPts val="214"/>
              </a:spcBef>
            </a:pPr>
            <a:r>
              <a:rPr sz="1100" spc="-10" dirty="0">
                <a:solidFill>
                  <a:srgbClr val="231F20"/>
                </a:solidFill>
                <a:latin typeface="Calibri"/>
                <a:cs typeface="Calibri"/>
              </a:rPr>
              <a:t>distinct </a:t>
            </a:r>
            <a:r>
              <a:rPr sz="1100" spc="-4" dirty="0">
                <a:solidFill>
                  <a:srgbClr val="231F20"/>
                </a:solidFill>
                <a:latin typeface="Calibri"/>
                <a:cs typeface="Calibri"/>
              </a:rPr>
              <a:t>governance</a:t>
            </a:r>
            <a:r>
              <a:rPr sz="1100" spc="-45" dirty="0">
                <a:solidFill>
                  <a:srgbClr val="231F20"/>
                </a:solidFill>
                <a:latin typeface="Calibri"/>
                <a:cs typeface="Calibri"/>
              </a:rPr>
              <a:t> </a:t>
            </a:r>
            <a:r>
              <a:rPr sz="1100" spc="-4" dirty="0">
                <a:solidFill>
                  <a:srgbClr val="231F20"/>
                </a:solidFill>
                <a:latin typeface="Calibri"/>
                <a:cs typeface="Calibri"/>
              </a:rPr>
              <a:t>requirements</a:t>
            </a:r>
            <a:endParaRPr sz="1100">
              <a:latin typeface="Calibri"/>
              <a:cs typeface="Calibri"/>
            </a:endParaRPr>
          </a:p>
          <a:p>
            <a:pPr marL="1052263" marR="5713" indent="-275743" algn="r">
              <a:lnSpc>
                <a:spcPct val="114900"/>
              </a:lnSpc>
            </a:pPr>
            <a:r>
              <a:rPr sz="1100" spc="-10" dirty="0">
                <a:solidFill>
                  <a:srgbClr val="231F20"/>
                </a:solidFill>
                <a:latin typeface="Calibri"/>
                <a:cs typeface="Calibri"/>
              </a:rPr>
              <a:t>distinct</a:t>
            </a:r>
            <a:r>
              <a:rPr sz="1100" spc="-34" dirty="0">
                <a:solidFill>
                  <a:srgbClr val="231F20"/>
                </a:solidFill>
                <a:latin typeface="Calibri"/>
                <a:cs typeface="Calibri"/>
              </a:rPr>
              <a:t> </a:t>
            </a:r>
            <a:r>
              <a:rPr sz="1100" spc="-4" dirty="0">
                <a:solidFill>
                  <a:srgbClr val="231F20"/>
                </a:solidFill>
                <a:latin typeface="Calibri"/>
                <a:cs typeface="Calibri"/>
              </a:rPr>
              <a:t>methodology </a:t>
            </a:r>
            <a:r>
              <a:rPr sz="1100" dirty="0">
                <a:solidFill>
                  <a:srgbClr val="231F20"/>
                </a:solidFill>
                <a:latin typeface="Calibri"/>
                <a:cs typeface="Calibri"/>
              </a:rPr>
              <a:t> cloud</a:t>
            </a:r>
            <a:r>
              <a:rPr sz="1100" spc="-70" dirty="0">
                <a:solidFill>
                  <a:srgbClr val="231F20"/>
                </a:solidFill>
                <a:latin typeface="Calibri"/>
                <a:cs typeface="Calibri"/>
              </a:rPr>
              <a:t> </a:t>
            </a:r>
            <a:r>
              <a:rPr sz="1100" spc="-10" dirty="0">
                <a:solidFill>
                  <a:srgbClr val="231F20"/>
                </a:solidFill>
                <a:latin typeface="Calibri"/>
                <a:cs typeface="Calibri"/>
              </a:rPr>
              <a:t>computing</a:t>
            </a:r>
            <a:endParaRPr sz="1100">
              <a:latin typeface="Calibri"/>
              <a:cs typeface="Calibri"/>
            </a:endParaRPr>
          </a:p>
        </p:txBody>
      </p:sp>
      <p:sp>
        <p:nvSpPr>
          <p:cNvPr id="3" name="object 3"/>
          <p:cNvSpPr txBox="1"/>
          <p:nvPr/>
        </p:nvSpPr>
        <p:spPr>
          <a:xfrm>
            <a:off x="8297935" y="8059907"/>
            <a:ext cx="756287" cy="793019"/>
          </a:xfrm>
          <a:prstGeom prst="rect">
            <a:avLst/>
          </a:prstGeom>
        </p:spPr>
        <p:txBody>
          <a:bodyPr vert="horz" wrap="square" lIns="0" tIns="12677" rIns="0" bIns="0" rtlCol="0">
            <a:spAutoFit/>
          </a:bodyPr>
          <a:lstStyle/>
          <a:p>
            <a:pPr marL="12677" marR="5080">
              <a:lnSpc>
                <a:spcPct val="114900"/>
              </a:lnSpc>
              <a:spcBef>
                <a:spcPts val="101"/>
              </a:spcBef>
            </a:pPr>
            <a:r>
              <a:rPr sz="1100" dirty="0">
                <a:solidFill>
                  <a:srgbClr val="231F20"/>
                </a:solidFill>
                <a:latin typeface="Calibri"/>
                <a:cs typeface="Calibri"/>
              </a:rPr>
              <a:t>a</a:t>
            </a:r>
            <a:r>
              <a:rPr sz="1100" spc="4" dirty="0">
                <a:solidFill>
                  <a:srgbClr val="231F20"/>
                </a:solidFill>
                <a:latin typeface="Calibri"/>
                <a:cs typeface="Calibri"/>
              </a:rPr>
              <a:t>g</a:t>
            </a:r>
            <a:r>
              <a:rPr sz="1100" dirty="0">
                <a:solidFill>
                  <a:srgbClr val="231F20"/>
                </a:solidFill>
                <a:latin typeface="Calibri"/>
                <a:cs typeface="Calibri"/>
              </a:rPr>
              <a:t>g</a:t>
            </a:r>
            <a:r>
              <a:rPr sz="1100" spc="-22" dirty="0">
                <a:solidFill>
                  <a:srgbClr val="231F20"/>
                </a:solidFill>
                <a:latin typeface="Calibri"/>
                <a:cs typeface="Calibri"/>
              </a:rPr>
              <a:t>r</a:t>
            </a:r>
            <a:r>
              <a:rPr sz="1100" dirty="0">
                <a:solidFill>
                  <a:srgbClr val="231F20"/>
                </a:solidFill>
                <a:latin typeface="Calibri"/>
                <a:cs typeface="Calibri"/>
              </a:rPr>
              <a:t>e</a:t>
            </a:r>
            <a:r>
              <a:rPr sz="1100" spc="-24" dirty="0">
                <a:solidFill>
                  <a:srgbClr val="231F20"/>
                </a:solidFill>
                <a:latin typeface="Calibri"/>
                <a:cs typeface="Calibri"/>
              </a:rPr>
              <a:t>g</a:t>
            </a:r>
            <a:r>
              <a:rPr sz="1100" spc="-14" dirty="0">
                <a:solidFill>
                  <a:srgbClr val="231F20"/>
                </a:solidFill>
                <a:latin typeface="Calibri"/>
                <a:cs typeface="Calibri"/>
              </a:rPr>
              <a:t>a</a:t>
            </a:r>
            <a:r>
              <a:rPr sz="1100" spc="-10" dirty="0">
                <a:solidFill>
                  <a:srgbClr val="231F20"/>
                </a:solidFill>
                <a:latin typeface="Calibri"/>
                <a:cs typeface="Calibri"/>
              </a:rPr>
              <a:t>tion  </a:t>
            </a:r>
            <a:r>
              <a:rPr sz="1100" spc="-4" dirty="0">
                <a:solidFill>
                  <a:srgbClr val="231F20"/>
                </a:solidFill>
                <a:latin typeface="Calibri"/>
                <a:cs typeface="Calibri"/>
              </a:rPr>
              <a:t>drill-down  </a:t>
            </a:r>
            <a:r>
              <a:rPr sz="1100" spc="-10" dirty="0">
                <a:solidFill>
                  <a:srgbClr val="231F20"/>
                </a:solidFill>
                <a:latin typeface="Calibri"/>
                <a:cs typeface="Calibri"/>
              </a:rPr>
              <a:t>filter</a:t>
            </a:r>
            <a:endParaRPr sz="1100">
              <a:latin typeface="Calibri"/>
              <a:cs typeface="Calibri"/>
            </a:endParaRPr>
          </a:p>
          <a:p>
            <a:pPr marL="12677">
              <a:spcBef>
                <a:spcPts val="214"/>
              </a:spcBef>
            </a:pPr>
            <a:r>
              <a:rPr sz="1100" spc="-10" dirty="0">
                <a:solidFill>
                  <a:srgbClr val="231F20"/>
                </a:solidFill>
                <a:latin typeface="Calibri"/>
                <a:cs typeface="Calibri"/>
              </a:rPr>
              <a:t>roll-up</a:t>
            </a:r>
            <a:endParaRPr sz="1100">
              <a:latin typeface="Calibri"/>
              <a:cs typeface="Calibri"/>
            </a:endParaRPr>
          </a:p>
        </p:txBody>
      </p:sp>
      <p:sp>
        <p:nvSpPr>
          <p:cNvPr id="4" name="object 4"/>
          <p:cNvSpPr txBox="1"/>
          <p:nvPr/>
        </p:nvSpPr>
        <p:spPr>
          <a:xfrm>
            <a:off x="8297928" y="8927613"/>
            <a:ext cx="977900" cy="182078"/>
          </a:xfrm>
          <a:prstGeom prst="rect">
            <a:avLst/>
          </a:prstGeom>
        </p:spPr>
        <p:txBody>
          <a:bodyPr vert="horz" wrap="square" lIns="0" tIns="12677" rIns="0" bIns="0" rtlCol="0">
            <a:spAutoFit/>
          </a:bodyPr>
          <a:lstStyle/>
          <a:p>
            <a:pPr marL="12677">
              <a:spcBef>
                <a:spcPts val="101"/>
              </a:spcBef>
            </a:pPr>
            <a:r>
              <a:rPr sz="1100" spc="-10" dirty="0">
                <a:solidFill>
                  <a:srgbClr val="231F20"/>
                </a:solidFill>
                <a:latin typeface="Calibri"/>
                <a:cs typeface="Calibri"/>
              </a:rPr>
              <a:t>what-if</a:t>
            </a:r>
            <a:r>
              <a:rPr sz="1100" spc="-85" dirty="0">
                <a:solidFill>
                  <a:srgbClr val="231F20"/>
                </a:solidFill>
                <a:latin typeface="Calibri"/>
                <a:cs typeface="Calibri"/>
              </a:rPr>
              <a:t> </a:t>
            </a:r>
            <a:r>
              <a:rPr sz="1100" spc="-4" dirty="0">
                <a:solidFill>
                  <a:srgbClr val="231F20"/>
                </a:solidFill>
                <a:latin typeface="Calibri"/>
                <a:cs typeface="Calibri"/>
              </a:rPr>
              <a:t>analysis</a:t>
            </a:r>
            <a:endParaRPr sz="1100">
              <a:latin typeface="Calibri"/>
              <a:cs typeface="Calibri"/>
            </a:endParaRPr>
          </a:p>
        </p:txBody>
      </p:sp>
      <p:sp>
        <p:nvSpPr>
          <p:cNvPr id="5" name="object 5"/>
          <p:cNvSpPr/>
          <p:nvPr/>
        </p:nvSpPr>
        <p:spPr>
          <a:xfrm>
            <a:off x="6768974" y="8636508"/>
            <a:ext cx="257174" cy="0"/>
          </a:xfrm>
          <a:custGeom>
            <a:avLst/>
            <a:gdLst/>
            <a:ahLst/>
            <a:cxnLst/>
            <a:rect l="l" t="t" r="r" b="b"/>
            <a:pathLst>
              <a:path w="257175">
                <a:moveTo>
                  <a:pt x="0" y="0"/>
                </a:moveTo>
                <a:lnTo>
                  <a:pt x="256590" y="0"/>
                </a:lnTo>
              </a:path>
            </a:pathLst>
          </a:custGeom>
          <a:ln w="3479">
            <a:solidFill>
              <a:srgbClr val="231F20"/>
            </a:solidFill>
          </a:ln>
        </p:spPr>
        <p:txBody>
          <a:bodyPr wrap="square" lIns="0" tIns="0" rIns="0" bIns="0" rtlCol="0"/>
          <a:lstStyle/>
          <a:p>
            <a:endParaRPr/>
          </a:p>
        </p:txBody>
      </p:sp>
      <p:sp>
        <p:nvSpPr>
          <p:cNvPr id="6" name="object 6"/>
          <p:cNvSpPr/>
          <p:nvPr/>
        </p:nvSpPr>
        <p:spPr>
          <a:xfrm>
            <a:off x="5256456" y="8448185"/>
            <a:ext cx="1564005" cy="365125"/>
          </a:xfrm>
          <a:custGeom>
            <a:avLst/>
            <a:gdLst/>
            <a:ahLst/>
            <a:cxnLst/>
            <a:rect l="l" t="t" r="r" b="b"/>
            <a:pathLst>
              <a:path w="1564004" h="365125">
                <a:moveTo>
                  <a:pt x="1534477" y="0"/>
                </a:moveTo>
                <a:lnTo>
                  <a:pt x="28917" y="0"/>
                </a:lnTo>
                <a:lnTo>
                  <a:pt x="12199" y="509"/>
                </a:lnTo>
                <a:lnTo>
                  <a:pt x="3614" y="4073"/>
                </a:lnTo>
                <a:lnTo>
                  <a:pt x="451" y="13748"/>
                </a:lnTo>
                <a:lnTo>
                  <a:pt x="0" y="32588"/>
                </a:lnTo>
                <a:lnTo>
                  <a:pt x="0" y="332371"/>
                </a:lnTo>
                <a:lnTo>
                  <a:pt x="451" y="351211"/>
                </a:lnTo>
                <a:lnTo>
                  <a:pt x="3614" y="360886"/>
                </a:lnTo>
                <a:lnTo>
                  <a:pt x="12199" y="364450"/>
                </a:lnTo>
                <a:lnTo>
                  <a:pt x="28917" y="364959"/>
                </a:lnTo>
                <a:lnTo>
                  <a:pt x="1534477" y="364959"/>
                </a:lnTo>
                <a:lnTo>
                  <a:pt x="1551195" y="364450"/>
                </a:lnTo>
                <a:lnTo>
                  <a:pt x="1559780" y="360886"/>
                </a:lnTo>
                <a:lnTo>
                  <a:pt x="1562943" y="351211"/>
                </a:lnTo>
                <a:lnTo>
                  <a:pt x="1563395" y="332371"/>
                </a:lnTo>
                <a:lnTo>
                  <a:pt x="1563395" y="32588"/>
                </a:lnTo>
                <a:lnTo>
                  <a:pt x="1562943" y="13748"/>
                </a:lnTo>
                <a:lnTo>
                  <a:pt x="1559780" y="4073"/>
                </a:lnTo>
                <a:lnTo>
                  <a:pt x="1551195" y="509"/>
                </a:lnTo>
                <a:lnTo>
                  <a:pt x="1534477" y="0"/>
                </a:lnTo>
                <a:close/>
              </a:path>
            </a:pathLst>
          </a:custGeom>
          <a:solidFill>
            <a:srgbClr val="636466"/>
          </a:solidFill>
          <a:ln w="76200" cmpd="sng">
            <a:solidFill>
              <a:srgbClr val="FFFF00"/>
            </a:solidFill>
          </a:ln>
        </p:spPr>
        <p:txBody>
          <a:bodyPr wrap="square" lIns="0" tIns="0" rIns="0" bIns="0" rtlCol="0"/>
          <a:lstStyle/>
          <a:p>
            <a:endParaRPr/>
          </a:p>
        </p:txBody>
      </p:sp>
      <p:sp>
        <p:nvSpPr>
          <p:cNvPr id="7" name="object 7"/>
          <p:cNvSpPr txBox="1"/>
          <p:nvPr/>
        </p:nvSpPr>
        <p:spPr>
          <a:xfrm>
            <a:off x="5429241" y="8500396"/>
            <a:ext cx="1217929"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Data</a:t>
            </a:r>
            <a:r>
              <a:rPr sz="1300" spc="-75" dirty="0">
                <a:solidFill>
                  <a:srgbClr val="FFFFFF"/>
                </a:solidFill>
                <a:latin typeface="Calibri"/>
                <a:cs typeface="Calibri"/>
              </a:rPr>
              <a:t> </a:t>
            </a:r>
            <a:r>
              <a:rPr sz="1300" spc="-10" dirty="0">
                <a:solidFill>
                  <a:srgbClr val="FFFFFF"/>
                </a:solidFill>
                <a:latin typeface="Calibri"/>
                <a:cs typeface="Calibri"/>
              </a:rPr>
              <a:t>Visualization</a:t>
            </a:r>
            <a:endParaRPr sz="1300" dirty="0">
              <a:latin typeface="Calibri"/>
              <a:cs typeface="Calibri"/>
            </a:endParaRPr>
          </a:p>
        </p:txBody>
      </p:sp>
      <p:sp>
        <p:nvSpPr>
          <p:cNvPr id="8" name="object 8"/>
          <p:cNvSpPr txBox="1"/>
          <p:nvPr/>
        </p:nvSpPr>
        <p:spPr>
          <a:xfrm>
            <a:off x="7063721" y="8507014"/>
            <a:ext cx="813435" cy="182078"/>
          </a:xfrm>
          <a:prstGeom prst="rect">
            <a:avLst/>
          </a:prstGeom>
        </p:spPr>
        <p:txBody>
          <a:bodyPr vert="horz" wrap="square" lIns="0" tIns="12677" rIns="0" bIns="0" rtlCol="0">
            <a:spAutoFit/>
          </a:bodyPr>
          <a:lstStyle/>
          <a:p>
            <a:pPr marL="12677">
              <a:spcBef>
                <a:spcPts val="101"/>
              </a:spcBef>
            </a:pPr>
            <a:r>
              <a:rPr sz="1100" spc="-10" dirty="0">
                <a:solidFill>
                  <a:srgbClr val="808285"/>
                </a:solidFill>
                <a:latin typeface="Calibri"/>
                <a:cs typeface="Calibri"/>
              </a:rPr>
              <a:t>tool</a:t>
            </a:r>
            <a:r>
              <a:rPr sz="1100" spc="-75" dirty="0">
                <a:solidFill>
                  <a:srgbClr val="808285"/>
                </a:solidFill>
                <a:latin typeface="Calibri"/>
                <a:cs typeface="Calibri"/>
              </a:rPr>
              <a:t> </a:t>
            </a:r>
            <a:r>
              <a:rPr sz="1100" spc="-10" dirty="0">
                <a:solidFill>
                  <a:srgbClr val="808285"/>
                </a:solidFill>
                <a:latin typeface="Calibri"/>
                <a:cs typeface="Calibri"/>
              </a:rPr>
              <a:t>features</a:t>
            </a:r>
            <a:endParaRPr sz="1100">
              <a:latin typeface="Calibri"/>
              <a:cs typeface="Calibri"/>
            </a:endParaRPr>
          </a:p>
        </p:txBody>
      </p:sp>
      <p:sp>
        <p:nvSpPr>
          <p:cNvPr id="9" name="object 9"/>
          <p:cNvSpPr/>
          <p:nvPr/>
        </p:nvSpPr>
        <p:spPr>
          <a:xfrm>
            <a:off x="3143337" y="5746123"/>
            <a:ext cx="2003425" cy="365125"/>
          </a:xfrm>
          <a:custGeom>
            <a:avLst/>
            <a:gdLst/>
            <a:ahLst/>
            <a:cxnLst/>
            <a:rect l="l" t="t" r="r" b="b"/>
            <a:pathLst>
              <a:path w="2003425" h="365125">
                <a:moveTo>
                  <a:pt x="1975980" y="0"/>
                </a:moveTo>
                <a:lnTo>
                  <a:pt x="27431" y="0"/>
                </a:lnTo>
                <a:lnTo>
                  <a:pt x="11572" y="428"/>
                </a:lnTo>
                <a:lnTo>
                  <a:pt x="3428" y="3429"/>
                </a:lnTo>
                <a:lnTo>
                  <a:pt x="428" y="11572"/>
                </a:lnTo>
                <a:lnTo>
                  <a:pt x="0" y="27432"/>
                </a:lnTo>
                <a:lnTo>
                  <a:pt x="0" y="337527"/>
                </a:lnTo>
                <a:lnTo>
                  <a:pt x="428" y="353387"/>
                </a:lnTo>
                <a:lnTo>
                  <a:pt x="3428" y="361530"/>
                </a:lnTo>
                <a:lnTo>
                  <a:pt x="11572" y="364531"/>
                </a:lnTo>
                <a:lnTo>
                  <a:pt x="27431" y="364959"/>
                </a:lnTo>
                <a:lnTo>
                  <a:pt x="1975980" y="364959"/>
                </a:lnTo>
                <a:lnTo>
                  <a:pt x="1991839" y="364531"/>
                </a:lnTo>
                <a:lnTo>
                  <a:pt x="1999983" y="361530"/>
                </a:lnTo>
                <a:lnTo>
                  <a:pt x="2002983" y="353387"/>
                </a:lnTo>
                <a:lnTo>
                  <a:pt x="2003412" y="337527"/>
                </a:lnTo>
                <a:lnTo>
                  <a:pt x="2003412" y="27432"/>
                </a:lnTo>
                <a:lnTo>
                  <a:pt x="2002983" y="11572"/>
                </a:lnTo>
                <a:lnTo>
                  <a:pt x="1999983" y="3429"/>
                </a:lnTo>
                <a:lnTo>
                  <a:pt x="1991839" y="428"/>
                </a:lnTo>
                <a:lnTo>
                  <a:pt x="1975980" y="0"/>
                </a:lnTo>
                <a:close/>
              </a:path>
            </a:pathLst>
          </a:custGeom>
          <a:solidFill>
            <a:srgbClr val="636466"/>
          </a:solidFill>
        </p:spPr>
        <p:txBody>
          <a:bodyPr wrap="square" lIns="0" tIns="0" rIns="0" bIns="0" rtlCol="0"/>
          <a:lstStyle/>
          <a:p>
            <a:endParaRPr/>
          </a:p>
        </p:txBody>
      </p:sp>
      <p:sp>
        <p:nvSpPr>
          <p:cNvPr id="10" name="object 10"/>
          <p:cNvSpPr txBox="1"/>
          <p:nvPr/>
        </p:nvSpPr>
        <p:spPr>
          <a:xfrm>
            <a:off x="3309338" y="5800446"/>
            <a:ext cx="1660524" cy="212856"/>
          </a:xfrm>
          <a:prstGeom prst="rect">
            <a:avLst/>
          </a:prstGeom>
        </p:spPr>
        <p:txBody>
          <a:bodyPr vert="horz" wrap="square" lIns="0" tIns="12677" rIns="0" bIns="0" rtlCol="0">
            <a:spAutoFit/>
          </a:bodyPr>
          <a:lstStyle/>
          <a:p>
            <a:pPr marL="12677">
              <a:spcBef>
                <a:spcPts val="101"/>
              </a:spcBef>
            </a:pPr>
            <a:r>
              <a:rPr sz="1300" spc="-14" dirty="0">
                <a:solidFill>
                  <a:srgbClr val="FFFFFF"/>
                </a:solidFill>
                <a:latin typeface="Calibri"/>
                <a:cs typeface="Calibri"/>
              </a:rPr>
              <a:t>Terminology </a:t>
            </a:r>
            <a:r>
              <a:rPr sz="1300" dirty="0">
                <a:solidFill>
                  <a:srgbClr val="FFFFFF"/>
                </a:solidFill>
                <a:latin typeface="Calibri"/>
                <a:cs typeface="Calibri"/>
              </a:rPr>
              <a:t>&amp;</a:t>
            </a:r>
            <a:r>
              <a:rPr sz="1300" spc="-34" dirty="0">
                <a:solidFill>
                  <a:srgbClr val="FFFFFF"/>
                </a:solidFill>
                <a:latin typeface="Calibri"/>
                <a:cs typeface="Calibri"/>
              </a:rPr>
              <a:t> </a:t>
            </a:r>
            <a:r>
              <a:rPr sz="1300" spc="-4" dirty="0">
                <a:solidFill>
                  <a:srgbClr val="FFFFFF"/>
                </a:solidFill>
                <a:latin typeface="Calibri"/>
                <a:cs typeface="Calibri"/>
              </a:rPr>
              <a:t>Concepts</a:t>
            </a:r>
            <a:endParaRPr sz="1300">
              <a:latin typeface="Calibri"/>
              <a:cs typeface="Calibri"/>
            </a:endParaRPr>
          </a:p>
        </p:txBody>
      </p:sp>
      <p:sp>
        <p:nvSpPr>
          <p:cNvPr id="11" name="object 11"/>
          <p:cNvSpPr txBox="1"/>
          <p:nvPr/>
        </p:nvSpPr>
        <p:spPr>
          <a:xfrm>
            <a:off x="843757" y="5349122"/>
            <a:ext cx="1974848" cy="987519"/>
          </a:xfrm>
          <a:prstGeom prst="rect">
            <a:avLst/>
          </a:prstGeom>
        </p:spPr>
        <p:txBody>
          <a:bodyPr vert="horz" wrap="square" lIns="0" tIns="12677" rIns="0" bIns="0" rtlCol="0">
            <a:spAutoFit/>
          </a:bodyPr>
          <a:lstStyle/>
          <a:p>
            <a:pPr marL="685876" marR="5080" indent="733427">
              <a:lnSpc>
                <a:spcPct val="114900"/>
              </a:lnSpc>
              <a:spcBef>
                <a:spcPts val="101"/>
              </a:spcBef>
            </a:pPr>
            <a:r>
              <a:rPr sz="1100" dirty="0">
                <a:solidFill>
                  <a:srgbClr val="231F20"/>
                </a:solidFill>
                <a:latin typeface="Calibri"/>
                <a:cs typeface="Calibri"/>
              </a:rPr>
              <a:t>analy</a:t>
            </a:r>
            <a:r>
              <a:rPr sz="1100" spc="-10" dirty="0">
                <a:solidFill>
                  <a:srgbClr val="231F20"/>
                </a:solidFill>
                <a:latin typeface="Calibri"/>
                <a:cs typeface="Calibri"/>
              </a:rPr>
              <a:t>tics  </a:t>
            </a:r>
            <a:r>
              <a:rPr sz="1100" spc="-4" dirty="0">
                <a:solidFill>
                  <a:srgbClr val="231F20"/>
                </a:solidFill>
                <a:latin typeface="Calibri"/>
                <a:cs typeface="Calibri"/>
              </a:rPr>
              <a:t>business</a:t>
            </a:r>
            <a:r>
              <a:rPr sz="1100" spc="-80" dirty="0">
                <a:solidFill>
                  <a:srgbClr val="231F20"/>
                </a:solidFill>
                <a:latin typeface="Calibri"/>
                <a:cs typeface="Calibri"/>
              </a:rPr>
              <a:t> </a:t>
            </a:r>
            <a:r>
              <a:rPr sz="1100" spc="-4" dirty="0">
                <a:solidFill>
                  <a:srgbClr val="231F20"/>
                </a:solidFill>
                <a:latin typeface="Calibri"/>
                <a:cs typeface="Calibri"/>
              </a:rPr>
              <a:t>intelligence</a:t>
            </a:r>
            <a:endParaRPr sz="1100">
              <a:latin typeface="Calibri"/>
              <a:cs typeface="Calibri"/>
            </a:endParaRPr>
          </a:p>
          <a:p>
            <a:pPr marL="1168267" marR="5080" indent="330896">
              <a:lnSpc>
                <a:spcPct val="114900"/>
              </a:lnSpc>
            </a:pPr>
            <a:r>
              <a:rPr sz="1100" spc="-4" dirty="0">
                <a:solidFill>
                  <a:srgbClr val="231F20"/>
                </a:solidFill>
                <a:latin typeface="Calibri"/>
                <a:cs typeface="Calibri"/>
              </a:rPr>
              <a:t>d</a:t>
            </a:r>
            <a:r>
              <a:rPr sz="1100" spc="-14" dirty="0">
                <a:solidFill>
                  <a:srgbClr val="231F20"/>
                </a:solidFill>
                <a:latin typeface="Calibri"/>
                <a:cs typeface="Calibri"/>
              </a:rPr>
              <a:t>at</a:t>
            </a:r>
            <a:r>
              <a:rPr sz="1100" dirty="0">
                <a:solidFill>
                  <a:srgbClr val="231F20"/>
                </a:solidFill>
                <a:latin typeface="Calibri"/>
                <a:cs typeface="Calibri"/>
              </a:rPr>
              <a:t>as</a:t>
            </a:r>
            <a:r>
              <a:rPr sz="1100" spc="-10" dirty="0">
                <a:solidFill>
                  <a:srgbClr val="231F20"/>
                </a:solidFill>
                <a:latin typeface="Calibri"/>
                <a:cs typeface="Calibri"/>
              </a:rPr>
              <a:t>e</a:t>
            </a:r>
            <a:r>
              <a:rPr sz="1100" dirty="0">
                <a:solidFill>
                  <a:srgbClr val="231F20"/>
                </a:solidFill>
                <a:latin typeface="Calibri"/>
                <a:cs typeface="Calibri"/>
              </a:rPr>
              <a:t>t  </a:t>
            </a:r>
            <a:r>
              <a:rPr sz="1100" spc="-10" dirty="0">
                <a:solidFill>
                  <a:srgbClr val="231F20"/>
                </a:solidFill>
                <a:latin typeface="Calibri"/>
                <a:cs typeface="Calibri"/>
              </a:rPr>
              <a:t>data</a:t>
            </a:r>
            <a:r>
              <a:rPr sz="1100" spc="-90" dirty="0">
                <a:solidFill>
                  <a:srgbClr val="231F20"/>
                </a:solidFill>
                <a:latin typeface="Calibri"/>
                <a:cs typeface="Calibri"/>
              </a:rPr>
              <a:t> </a:t>
            </a:r>
            <a:r>
              <a:rPr sz="1100" spc="-4" dirty="0">
                <a:solidFill>
                  <a:srgbClr val="231F20"/>
                </a:solidFill>
                <a:latin typeface="Calibri"/>
                <a:cs typeface="Calibri"/>
              </a:rPr>
              <a:t>analysis</a:t>
            </a:r>
            <a:endParaRPr sz="1100">
              <a:latin typeface="Calibri"/>
              <a:cs typeface="Calibri"/>
            </a:endParaRPr>
          </a:p>
          <a:p>
            <a:pPr marL="12677">
              <a:spcBef>
                <a:spcPts val="214"/>
              </a:spcBef>
            </a:pPr>
            <a:r>
              <a:rPr sz="1100" spc="-22" dirty="0">
                <a:solidFill>
                  <a:srgbClr val="231F20"/>
                </a:solidFill>
                <a:latin typeface="Calibri"/>
                <a:cs typeface="Calibri"/>
              </a:rPr>
              <a:t>key </a:t>
            </a:r>
            <a:r>
              <a:rPr sz="1100" spc="-10" dirty="0">
                <a:solidFill>
                  <a:srgbClr val="231F20"/>
                </a:solidFill>
                <a:latin typeface="Calibri"/>
                <a:cs typeface="Calibri"/>
              </a:rPr>
              <a:t>performance indicator </a:t>
            </a:r>
            <a:r>
              <a:rPr sz="1100" spc="-4" dirty="0">
                <a:solidFill>
                  <a:srgbClr val="231F20"/>
                </a:solidFill>
                <a:latin typeface="Calibri"/>
                <a:cs typeface="Calibri"/>
              </a:rPr>
              <a:t>(KPI)</a:t>
            </a:r>
            <a:endParaRPr sz="1100">
              <a:latin typeface="Calibri"/>
              <a:cs typeface="Calibri"/>
            </a:endParaRPr>
          </a:p>
        </p:txBody>
      </p:sp>
      <p:sp>
        <p:nvSpPr>
          <p:cNvPr id="12" name="object 12"/>
          <p:cNvSpPr/>
          <p:nvPr/>
        </p:nvSpPr>
        <p:spPr>
          <a:xfrm>
            <a:off x="8487865" y="4750752"/>
            <a:ext cx="3732529" cy="1209674"/>
          </a:xfrm>
          <a:custGeom>
            <a:avLst/>
            <a:gdLst/>
            <a:ahLst/>
            <a:cxnLst/>
            <a:rect l="l" t="t" r="r" b="b"/>
            <a:pathLst>
              <a:path w="3732529" h="1209675">
                <a:moveTo>
                  <a:pt x="3732326" y="1209179"/>
                </a:moveTo>
                <a:lnTo>
                  <a:pt x="0" y="0"/>
                </a:lnTo>
              </a:path>
            </a:pathLst>
          </a:custGeom>
          <a:ln w="3810">
            <a:solidFill>
              <a:srgbClr val="231F20"/>
            </a:solidFill>
          </a:ln>
        </p:spPr>
        <p:txBody>
          <a:bodyPr wrap="square" lIns="0" tIns="0" rIns="0" bIns="0" rtlCol="0"/>
          <a:lstStyle/>
          <a:p>
            <a:endParaRPr/>
          </a:p>
        </p:txBody>
      </p:sp>
      <p:sp>
        <p:nvSpPr>
          <p:cNvPr id="13" name="object 13"/>
          <p:cNvSpPr/>
          <p:nvPr/>
        </p:nvSpPr>
        <p:spPr>
          <a:xfrm>
            <a:off x="8412557" y="2441172"/>
            <a:ext cx="2123441" cy="1610995"/>
          </a:xfrm>
          <a:custGeom>
            <a:avLst/>
            <a:gdLst/>
            <a:ahLst/>
            <a:cxnLst/>
            <a:rect l="l" t="t" r="r" b="b"/>
            <a:pathLst>
              <a:path w="2123440" h="1610995">
                <a:moveTo>
                  <a:pt x="2123084" y="0"/>
                </a:moveTo>
                <a:lnTo>
                  <a:pt x="0" y="1610639"/>
                </a:lnTo>
              </a:path>
            </a:pathLst>
          </a:custGeom>
          <a:ln w="3810">
            <a:solidFill>
              <a:srgbClr val="231F20"/>
            </a:solidFill>
          </a:ln>
        </p:spPr>
        <p:txBody>
          <a:bodyPr wrap="square" lIns="0" tIns="0" rIns="0" bIns="0" rtlCol="0"/>
          <a:lstStyle/>
          <a:p>
            <a:endParaRPr/>
          </a:p>
        </p:txBody>
      </p:sp>
      <p:sp>
        <p:nvSpPr>
          <p:cNvPr id="14" name="object 14"/>
          <p:cNvSpPr/>
          <p:nvPr/>
        </p:nvSpPr>
        <p:spPr>
          <a:xfrm>
            <a:off x="9044614" y="3735537"/>
            <a:ext cx="1295400" cy="368936"/>
          </a:xfrm>
          <a:custGeom>
            <a:avLst/>
            <a:gdLst/>
            <a:ahLst/>
            <a:cxnLst/>
            <a:rect l="l" t="t" r="r" b="b"/>
            <a:pathLst>
              <a:path w="1295400" h="368935">
                <a:moveTo>
                  <a:pt x="1295387" y="0"/>
                </a:moveTo>
                <a:lnTo>
                  <a:pt x="0" y="368604"/>
                </a:lnTo>
              </a:path>
            </a:pathLst>
          </a:custGeom>
          <a:ln w="3810">
            <a:solidFill>
              <a:srgbClr val="231F20"/>
            </a:solidFill>
          </a:ln>
        </p:spPr>
        <p:txBody>
          <a:bodyPr wrap="square" lIns="0" tIns="0" rIns="0" bIns="0" rtlCol="0"/>
          <a:lstStyle/>
          <a:p>
            <a:endParaRPr/>
          </a:p>
        </p:txBody>
      </p:sp>
      <p:sp>
        <p:nvSpPr>
          <p:cNvPr id="15" name="object 15"/>
          <p:cNvSpPr/>
          <p:nvPr/>
        </p:nvSpPr>
        <p:spPr>
          <a:xfrm>
            <a:off x="8884449" y="4539151"/>
            <a:ext cx="2973071" cy="376555"/>
          </a:xfrm>
          <a:custGeom>
            <a:avLst/>
            <a:gdLst/>
            <a:ahLst/>
            <a:cxnLst/>
            <a:rect l="l" t="t" r="r" b="b"/>
            <a:pathLst>
              <a:path w="2973070" h="376554">
                <a:moveTo>
                  <a:pt x="2972943" y="376135"/>
                </a:moveTo>
                <a:lnTo>
                  <a:pt x="0" y="0"/>
                </a:lnTo>
              </a:path>
            </a:pathLst>
          </a:custGeom>
          <a:ln w="3810">
            <a:solidFill>
              <a:srgbClr val="231F20"/>
            </a:solidFill>
          </a:ln>
        </p:spPr>
        <p:txBody>
          <a:bodyPr wrap="square" lIns="0" tIns="0" rIns="0" bIns="0" rtlCol="0"/>
          <a:lstStyle/>
          <a:p>
            <a:endParaRPr/>
          </a:p>
        </p:txBody>
      </p:sp>
      <p:sp>
        <p:nvSpPr>
          <p:cNvPr id="16" name="object 16"/>
          <p:cNvSpPr/>
          <p:nvPr/>
        </p:nvSpPr>
        <p:spPr>
          <a:xfrm>
            <a:off x="8010156" y="4737546"/>
            <a:ext cx="2443480" cy="2417445"/>
          </a:xfrm>
          <a:custGeom>
            <a:avLst/>
            <a:gdLst/>
            <a:ahLst/>
            <a:cxnLst/>
            <a:rect l="l" t="t" r="r" b="b"/>
            <a:pathLst>
              <a:path w="2443479" h="2417445">
                <a:moveTo>
                  <a:pt x="2443429" y="2417127"/>
                </a:moveTo>
                <a:lnTo>
                  <a:pt x="0" y="0"/>
                </a:lnTo>
              </a:path>
            </a:pathLst>
          </a:custGeom>
          <a:ln w="3810">
            <a:solidFill>
              <a:srgbClr val="231F20"/>
            </a:solidFill>
          </a:ln>
        </p:spPr>
        <p:txBody>
          <a:bodyPr wrap="square" lIns="0" tIns="0" rIns="0" bIns="0" rtlCol="0"/>
          <a:lstStyle/>
          <a:p>
            <a:endParaRPr/>
          </a:p>
        </p:txBody>
      </p:sp>
      <p:sp>
        <p:nvSpPr>
          <p:cNvPr id="17" name="object 17"/>
          <p:cNvSpPr/>
          <p:nvPr/>
        </p:nvSpPr>
        <p:spPr>
          <a:xfrm>
            <a:off x="4437512" y="4718315"/>
            <a:ext cx="2838448" cy="2691765"/>
          </a:xfrm>
          <a:custGeom>
            <a:avLst/>
            <a:gdLst/>
            <a:ahLst/>
            <a:cxnLst/>
            <a:rect l="l" t="t" r="r" b="b"/>
            <a:pathLst>
              <a:path w="2838450" h="2691765">
                <a:moveTo>
                  <a:pt x="2837916" y="0"/>
                </a:moveTo>
                <a:lnTo>
                  <a:pt x="0" y="2691447"/>
                </a:lnTo>
              </a:path>
            </a:pathLst>
          </a:custGeom>
          <a:ln w="3810">
            <a:solidFill>
              <a:srgbClr val="231F20"/>
            </a:solidFill>
          </a:ln>
        </p:spPr>
        <p:txBody>
          <a:bodyPr wrap="square" lIns="0" tIns="0" rIns="0" bIns="0" rtlCol="0"/>
          <a:lstStyle/>
          <a:p>
            <a:endParaRPr/>
          </a:p>
        </p:txBody>
      </p:sp>
      <p:sp>
        <p:nvSpPr>
          <p:cNvPr id="18" name="object 18"/>
          <p:cNvSpPr/>
          <p:nvPr/>
        </p:nvSpPr>
        <p:spPr>
          <a:xfrm>
            <a:off x="4183540" y="1468619"/>
            <a:ext cx="3113406" cy="2616835"/>
          </a:xfrm>
          <a:custGeom>
            <a:avLst/>
            <a:gdLst/>
            <a:ahLst/>
            <a:cxnLst/>
            <a:rect l="l" t="t" r="r" b="b"/>
            <a:pathLst>
              <a:path w="3113404" h="2616835">
                <a:moveTo>
                  <a:pt x="0" y="0"/>
                </a:moveTo>
                <a:lnTo>
                  <a:pt x="3113366" y="2616263"/>
                </a:lnTo>
              </a:path>
            </a:pathLst>
          </a:custGeom>
          <a:ln w="3810">
            <a:solidFill>
              <a:srgbClr val="231F20"/>
            </a:solidFill>
          </a:ln>
        </p:spPr>
        <p:txBody>
          <a:bodyPr wrap="square" lIns="0" tIns="0" rIns="0" bIns="0" rtlCol="0"/>
          <a:lstStyle/>
          <a:p>
            <a:endParaRPr/>
          </a:p>
        </p:txBody>
      </p:sp>
      <p:sp>
        <p:nvSpPr>
          <p:cNvPr id="19" name="object 19"/>
          <p:cNvSpPr/>
          <p:nvPr/>
        </p:nvSpPr>
        <p:spPr>
          <a:xfrm>
            <a:off x="4139299" y="3530953"/>
            <a:ext cx="2498725" cy="638810"/>
          </a:xfrm>
          <a:custGeom>
            <a:avLst/>
            <a:gdLst/>
            <a:ahLst/>
            <a:cxnLst/>
            <a:rect l="l" t="t" r="r" b="b"/>
            <a:pathLst>
              <a:path w="2498725" h="638810">
                <a:moveTo>
                  <a:pt x="2498191" y="638708"/>
                </a:moveTo>
                <a:lnTo>
                  <a:pt x="0" y="0"/>
                </a:lnTo>
              </a:path>
            </a:pathLst>
          </a:custGeom>
          <a:ln w="3810">
            <a:solidFill>
              <a:srgbClr val="231F20"/>
            </a:solidFill>
          </a:ln>
        </p:spPr>
        <p:txBody>
          <a:bodyPr wrap="square" lIns="0" tIns="0" rIns="0" bIns="0" rtlCol="0"/>
          <a:lstStyle/>
          <a:p>
            <a:endParaRPr/>
          </a:p>
        </p:txBody>
      </p:sp>
      <p:sp>
        <p:nvSpPr>
          <p:cNvPr id="21" name="object 21"/>
          <p:cNvSpPr/>
          <p:nvPr/>
        </p:nvSpPr>
        <p:spPr>
          <a:xfrm>
            <a:off x="3513933" y="7380024"/>
            <a:ext cx="1916430" cy="365125"/>
          </a:xfrm>
          <a:custGeom>
            <a:avLst/>
            <a:gdLst/>
            <a:ahLst/>
            <a:cxnLst/>
            <a:rect l="l" t="t" r="r" b="b"/>
            <a:pathLst>
              <a:path w="1916429" h="365125">
                <a:moveTo>
                  <a:pt x="1878698" y="0"/>
                </a:moveTo>
                <a:lnTo>
                  <a:pt x="37350" y="0"/>
                </a:lnTo>
                <a:lnTo>
                  <a:pt x="15757" y="537"/>
                </a:lnTo>
                <a:lnTo>
                  <a:pt x="4668" y="4302"/>
                </a:lnTo>
                <a:lnTo>
                  <a:pt x="583" y="14519"/>
                </a:lnTo>
                <a:lnTo>
                  <a:pt x="0" y="34417"/>
                </a:lnTo>
                <a:lnTo>
                  <a:pt x="0" y="330542"/>
                </a:lnTo>
                <a:lnTo>
                  <a:pt x="583" y="350440"/>
                </a:lnTo>
                <a:lnTo>
                  <a:pt x="4668" y="360657"/>
                </a:lnTo>
                <a:lnTo>
                  <a:pt x="15757" y="364422"/>
                </a:lnTo>
                <a:lnTo>
                  <a:pt x="37350" y="364959"/>
                </a:lnTo>
                <a:lnTo>
                  <a:pt x="1878698" y="364959"/>
                </a:lnTo>
                <a:lnTo>
                  <a:pt x="1900291" y="364422"/>
                </a:lnTo>
                <a:lnTo>
                  <a:pt x="1911380" y="360657"/>
                </a:lnTo>
                <a:lnTo>
                  <a:pt x="1915465" y="350440"/>
                </a:lnTo>
                <a:lnTo>
                  <a:pt x="1916048" y="330542"/>
                </a:lnTo>
                <a:lnTo>
                  <a:pt x="1916048" y="34417"/>
                </a:lnTo>
                <a:lnTo>
                  <a:pt x="1915465" y="14519"/>
                </a:lnTo>
                <a:lnTo>
                  <a:pt x="1911380" y="4302"/>
                </a:lnTo>
                <a:lnTo>
                  <a:pt x="1900291" y="537"/>
                </a:lnTo>
                <a:lnTo>
                  <a:pt x="1878698" y="0"/>
                </a:lnTo>
                <a:close/>
              </a:path>
            </a:pathLst>
          </a:custGeom>
          <a:solidFill>
            <a:srgbClr val="636466"/>
          </a:solidFill>
          <a:ln w="76200" cmpd="sng">
            <a:noFill/>
          </a:ln>
        </p:spPr>
        <p:txBody>
          <a:bodyPr wrap="square" lIns="0" tIns="0" rIns="0" bIns="0" rtlCol="0"/>
          <a:lstStyle/>
          <a:p>
            <a:endParaRPr/>
          </a:p>
        </p:txBody>
      </p:sp>
      <p:sp>
        <p:nvSpPr>
          <p:cNvPr id="22" name="object 22"/>
          <p:cNvSpPr txBox="1"/>
          <p:nvPr/>
        </p:nvSpPr>
        <p:spPr>
          <a:xfrm>
            <a:off x="3674265" y="7431935"/>
            <a:ext cx="1594486"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60" dirty="0">
                <a:solidFill>
                  <a:srgbClr val="FFFFFF"/>
                </a:solidFill>
                <a:latin typeface="Calibri"/>
                <a:cs typeface="Calibri"/>
              </a:rPr>
              <a:t> </a:t>
            </a:r>
            <a:r>
              <a:rPr sz="1300" spc="-10" dirty="0">
                <a:solidFill>
                  <a:srgbClr val="FFFFFF"/>
                </a:solidFill>
                <a:latin typeface="Calibri"/>
                <a:cs typeface="Calibri"/>
              </a:rPr>
              <a:t>Characteristics</a:t>
            </a:r>
            <a:endParaRPr sz="1300" dirty="0">
              <a:latin typeface="Calibri"/>
              <a:cs typeface="Calibri"/>
            </a:endParaRPr>
          </a:p>
        </p:txBody>
      </p:sp>
      <p:sp>
        <p:nvSpPr>
          <p:cNvPr id="23" name="object 23"/>
          <p:cNvSpPr txBox="1"/>
          <p:nvPr/>
        </p:nvSpPr>
        <p:spPr>
          <a:xfrm>
            <a:off x="2687702" y="6985631"/>
            <a:ext cx="523240" cy="981094"/>
          </a:xfrm>
          <a:prstGeom prst="rect">
            <a:avLst/>
          </a:prstGeom>
        </p:spPr>
        <p:txBody>
          <a:bodyPr vert="horz" wrap="square" lIns="0" tIns="12677" rIns="0" bIns="0" rtlCol="0">
            <a:spAutoFit/>
          </a:bodyPr>
          <a:lstStyle/>
          <a:p>
            <a:pPr marL="12677" marR="5080" indent="154672" algn="just">
              <a:lnSpc>
                <a:spcPct val="114900"/>
              </a:lnSpc>
              <a:spcBef>
                <a:spcPts val="101"/>
              </a:spcBef>
            </a:pPr>
            <a:r>
              <a:rPr sz="1100" spc="-70" dirty="0">
                <a:solidFill>
                  <a:srgbClr val="231F20"/>
                </a:solidFill>
                <a:latin typeface="Calibri"/>
                <a:cs typeface="Calibri"/>
              </a:rPr>
              <a:t>V</a:t>
            </a:r>
            <a:r>
              <a:rPr sz="1100" dirty="0">
                <a:solidFill>
                  <a:srgbClr val="231F20"/>
                </a:solidFill>
                <a:latin typeface="Calibri"/>
                <a:cs typeface="Calibri"/>
              </a:rPr>
              <a:t>alue  </a:t>
            </a:r>
            <a:r>
              <a:rPr sz="1100" spc="-14" dirty="0">
                <a:solidFill>
                  <a:srgbClr val="231F20"/>
                </a:solidFill>
                <a:latin typeface="Calibri"/>
                <a:cs typeface="Calibri"/>
              </a:rPr>
              <a:t>Variety  </a:t>
            </a:r>
            <a:r>
              <a:rPr sz="1100" spc="-60" dirty="0">
                <a:solidFill>
                  <a:srgbClr val="231F20"/>
                </a:solidFill>
                <a:latin typeface="Calibri"/>
                <a:cs typeface="Calibri"/>
              </a:rPr>
              <a:t>V</a:t>
            </a:r>
            <a:r>
              <a:rPr sz="1100" dirty="0">
                <a:solidFill>
                  <a:srgbClr val="231F20"/>
                </a:solidFill>
                <a:latin typeface="Calibri"/>
                <a:cs typeface="Calibri"/>
              </a:rPr>
              <a:t>elocity  </a:t>
            </a:r>
            <a:r>
              <a:rPr sz="1100" spc="-60" dirty="0">
                <a:solidFill>
                  <a:srgbClr val="231F20"/>
                </a:solidFill>
                <a:latin typeface="Calibri"/>
                <a:cs typeface="Calibri"/>
              </a:rPr>
              <a:t>V</a:t>
            </a:r>
            <a:r>
              <a:rPr sz="1100" dirty="0">
                <a:solidFill>
                  <a:srgbClr val="231F20"/>
                </a:solidFill>
                <a:latin typeface="Calibri"/>
                <a:cs typeface="Calibri"/>
              </a:rPr>
              <a:t>e</a:t>
            </a:r>
            <a:r>
              <a:rPr sz="1100" spc="-30" dirty="0">
                <a:solidFill>
                  <a:srgbClr val="231F20"/>
                </a:solidFill>
                <a:latin typeface="Calibri"/>
                <a:cs typeface="Calibri"/>
              </a:rPr>
              <a:t>r</a:t>
            </a:r>
            <a:r>
              <a:rPr sz="1100" dirty="0">
                <a:solidFill>
                  <a:srgbClr val="231F20"/>
                </a:solidFill>
                <a:latin typeface="Calibri"/>
                <a:cs typeface="Calibri"/>
              </a:rPr>
              <a:t>acity  </a:t>
            </a:r>
            <a:r>
              <a:rPr sz="1100" spc="-14" dirty="0">
                <a:solidFill>
                  <a:srgbClr val="231F20"/>
                </a:solidFill>
                <a:latin typeface="Calibri"/>
                <a:cs typeface="Calibri"/>
              </a:rPr>
              <a:t>Volume</a:t>
            </a:r>
            <a:endParaRPr sz="1100">
              <a:latin typeface="Calibri"/>
              <a:cs typeface="Calibri"/>
            </a:endParaRPr>
          </a:p>
        </p:txBody>
      </p:sp>
      <p:sp>
        <p:nvSpPr>
          <p:cNvPr id="24" name="object 24"/>
          <p:cNvSpPr/>
          <p:nvPr/>
        </p:nvSpPr>
        <p:spPr>
          <a:xfrm>
            <a:off x="13375730" y="6146953"/>
            <a:ext cx="222885" cy="0"/>
          </a:xfrm>
          <a:custGeom>
            <a:avLst/>
            <a:gdLst/>
            <a:ahLst/>
            <a:cxnLst/>
            <a:rect l="l" t="t" r="r" b="b"/>
            <a:pathLst>
              <a:path w="222884">
                <a:moveTo>
                  <a:pt x="0" y="0"/>
                </a:moveTo>
                <a:lnTo>
                  <a:pt x="222516" y="0"/>
                </a:lnTo>
              </a:path>
            </a:pathLst>
          </a:custGeom>
          <a:ln w="3479">
            <a:solidFill>
              <a:srgbClr val="231F20"/>
            </a:solidFill>
          </a:ln>
        </p:spPr>
        <p:txBody>
          <a:bodyPr wrap="square" lIns="0" tIns="0" rIns="0" bIns="0" rtlCol="0"/>
          <a:lstStyle/>
          <a:p>
            <a:endParaRPr/>
          </a:p>
        </p:txBody>
      </p:sp>
      <p:sp>
        <p:nvSpPr>
          <p:cNvPr id="25" name="object 25"/>
          <p:cNvSpPr/>
          <p:nvPr/>
        </p:nvSpPr>
        <p:spPr>
          <a:xfrm>
            <a:off x="12701379" y="6148689"/>
            <a:ext cx="218442" cy="0"/>
          </a:xfrm>
          <a:custGeom>
            <a:avLst/>
            <a:gdLst/>
            <a:ahLst/>
            <a:cxnLst/>
            <a:rect l="l" t="t" r="r" b="b"/>
            <a:pathLst>
              <a:path w="218440">
                <a:moveTo>
                  <a:pt x="0" y="0"/>
                </a:moveTo>
                <a:lnTo>
                  <a:pt x="218160" y="0"/>
                </a:lnTo>
              </a:path>
            </a:pathLst>
          </a:custGeom>
          <a:ln w="3479">
            <a:solidFill>
              <a:srgbClr val="231F20"/>
            </a:solidFill>
          </a:ln>
        </p:spPr>
        <p:txBody>
          <a:bodyPr wrap="square" lIns="0" tIns="0" rIns="0" bIns="0" rtlCol="0"/>
          <a:lstStyle/>
          <a:p>
            <a:endParaRPr/>
          </a:p>
        </p:txBody>
      </p:sp>
      <p:sp>
        <p:nvSpPr>
          <p:cNvPr id="27" name="object 27"/>
          <p:cNvSpPr txBox="1"/>
          <p:nvPr/>
        </p:nvSpPr>
        <p:spPr>
          <a:xfrm>
            <a:off x="11908577" y="6009085"/>
            <a:ext cx="627380"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Analytics</a:t>
            </a:r>
            <a:endParaRPr sz="1300" dirty="0">
              <a:latin typeface="Calibri"/>
              <a:cs typeface="Calibri"/>
            </a:endParaRPr>
          </a:p>
        </p:txBody>
      </p:sp>
      <p:sp>
        <p:nvSpPr>
          <p:cNvPr id="28" name="object 28"/>
          <p:cNvSpPr txBox="1"/>
          <p:nvPr/>
        </p:nvSpPr>
        <p:spPr>
          <a:xfrm>
            <a:off x="13756064" y="5671447"/>
            <a:ext cx="752476" cy="786595"/>
          </a:xfrm>
          <a:prstGeom prst="rect">
            <a:avLst/>
          </a:prstGeom>
        </p:spPr>
        <p:txBody>
          <a:bodyPr vert="horz" wrap="square" lIns="0" tIns="12677" rIns="0" bIns="0" rtlCol="0">
            <a:spAutoFit/>
          </a:bodyPr>
          <a:lstStyle/>
          <a:p>
            <a:pPr marL="12677" marR="5080">
              <a:lnSpc>
                <a:spcPct val="114900"/>
              </a:lnSpc>
              <a:spcBef>
                <a:spcPts val="101"/>
              </a:spcBef>
            </a:pPr>
            <a:r>
              <a:rPr sz="1100" spc="-10" dirty="0">
                <a:solidFill>
                  <a:srgbClr val="231F20"/>
                </a:solidFill>
                <a:latin typeface="Calibri"/>
                <a:cs typeface="Calibri"/>
              </a:rPr>
              <a:t>descriptive  diagnostic  </a:t>
            </a:r>
            <a:r>
              <a:rPr sz="1100" spc="-4" dirty="0">
                <a:solidFill>
                  <a:srgbClr val="231F20"/>
                </a:solidFill>
                <a:latin typeface="Calibri"/>
                <a:cs typeface="Calibri"/>
              </a:rPr>
              <a:t>predictive  p</a:t>
            </a:r>
            <a:r>
              <a:rPr sz="1100" spc="-22" dirty="0">
                <a:solidFill>
                  <a:srgbClr val="231F20"/>
                </a:solidFill>
                <a:latin typeface="Calibri"/>
                <a:cs typeface="Calibri"/>
              </a:rPr>
              <a:t>r</a:t>
            </a:r>
            <a:r>
              <a:rPr sz="1100" dirty="0">
                <a:solidFill>
                  <a:srgbClr val="231F20"/>
                </a:solidFill>
                <a:latin typeface="Calibri"/>
                <a:cs typeface="Calibri"/>
              </a:rPr>
              <a:t>escri</a:t>
            </a:r>
            <a:r>
              <a:rPr sz="1100" spc="-4" dirty="0">
                <a:solidFill>
                  <a:srgbClr val="231F20"/>
                </a:solidFill>
                <a:latin typeface="Calibri"/>
                <a:cs typeface="Calibri"/>
              </a:rPr>
              <a:t>p</a:t>
            </a:r>
            <a:r>
              <a:rPr sz="1100" spc="-10" dirty="0">
                <a:solidFill>
                  <a:srgbClr val="231F20"/>
                </a:solidFill>
                <a:latin typeface="Calibri"/>
                <a:cs typeface="Calibri"/>
              </a:rPr>
              <a:t>ti</a:t>
            </a:r>
            <a:r>
              <a:rPr sz="1100" spc="-22" dirty="0">
                <a:solidFill>
                  <a:srgbClr val="231F20"/>
                </a:solidFill>
                <a:latin typeface="Calibri"/>
                <a:cs typeface="Calibri"/>
              </a:rPr>
              <a:t>v</a:t>
            </a:r>
            <a:r>
              <a:rPr sz="1100" dirty="0">
                <a:solidFill>
                  <a:srgbClr val="231F20"/>
                </a:solidFill>
                <a:latin typeface="Calibri"/>
                <a:cs typeface="Calibri"/>
              </a:rPr>
              <a:t>e</a:t>
            </a:r>
            <a:endParaRPr sz="1100">
              <a:latin typeface="Calibri"/>
              <a:cs typeface="Calibri"/>
            </a:endParaRPr>
          </a:p>
        </p:txBody>
      </p:sp>
      <p:sp>
        <p:nvSpPr>
          <p:cNvPr id="30" name="object 30"/>
          <p:cNvSpPr/>
          <p:nvPr/>
        </p:nvSpPr>
        <p:spPr>
          <a:xfrm>
            <a:off x="3595780" y="1177032"/>
            <a:ext cx="1343660" cy="344171"/>
          </a:xfrm>
          <a:custGeom>
            <a:avLst/>
            <a:gdLst/>
            <a:ahLst/>
            <a:cxnLst/>
            <a:rect l="l" t="t" r="r" b="b"/>
            <a:pathLst>
              <a:path w="1343660" h="344169">
                <a:moveTo>
                  <a:pt x="1307846" y="0"/>
                </a:moveTo>
                <a:lnTo>
                  <a:pt x="35217" y="0"/>
                </a:lnTo>
                <a:lnTo>
                  <a:pt x="14857" y="496"/>
                </a:lnTo>
                <a:lnTo>
                  <a:pt x="4402" y="3973"/>
                </a:lnTo>
                <a:lnTo>
                  <a:pt x="550" y="13410"/>
                </a:lnTo>
                <a:lnTo>
                  <a:pt x="0" y="31788"/>
                </a:lnTo>
                <a:lnTo>
                  <a:pt x="0" y="311924"/>
                </a:lnTo>
                <a:lnTo>
                  <a:pt x="550" y="330294"/>
                </a:lnTo>
                <a:lnTo>
                  <a:pt x="4402" y="339728"/>
                </a:lnTo>
                <a:lnTo>
                  <a:pt x="14857" y="343203"/>
                </a:lnTo>
                <a:lnTo>
                  <a:pt x="35217" y="343700"/>
                </a:lnTo>
                <a:lnTo>
                  <a:pt x="1307846" y="343700"/>
                </a:lnTo>
                <a:lnTo>
                  <a:pt x="1328198" y="343203"/>
                </a:lnTo>
                <a:lnTo>
                  <a:pt x="1338649" y="339728"/>
                </a:lnTo>
                <a:lnTo>
                  <a:pt x="1342500" y="330294"/>
                </a:lnTo>
                <a:lnTo>
                  <a:pt x="1343050" y="311924"/>
                </a:lnTo>
                <a:lnTo>
                  <a:pt x="1343050" y="31788"/>
                </a:lnTo>
                <a:lnTo>
                  <a:pt x="1342500" y="13410"/>
                </a:lnTo>
                <a:lnTo>
                  <a:pt x="1338649" y="3973"/>
                </a:lnTo>
                <a:lnTo>
                  <a:pt x="1328198" y="496"/>
                </a:lnTo>
                <a:lnTo>
                  <a:pt x="1307846" y="0"/>
                </a:lnTo>
                <a:close/>
              </a:path>
            </a:pathLst>
          </a:custGeom>
          <a:solidFill>
            <a:srgbClr val="636466"/>
          </a:solidFill>
        </p:spPr>
        <p:txBody>
          <a:bodyPr wrap="square" lIns="0" tIns="0" rIns="0" bIns="0" rtlCol="0"/>
          <a:lstStyle/>
          <a:p>
            <a:endParaRPr/>
          </a:p>
        </p:txBody>
      </p:sp>
      <p:sp>
        <p:nvSpPr>
          <p:cNvPr id="31" name="object 31"/>
          <p:cNvSpPr txBox="1"/>
          <p:nvPr/>
        </p:nvSpPr>
        <p:spPr>
          <a:xfrm>
            <a:off x="3767110" y="1226542"/>
            <a:ext cx="998855"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90" dirty="0">
                <a:solidFill>
                  <a:srgbClr val="FFFFFF"/>
                </a:solidFill>
                <a:latin typeface="Calibri"/>
                <a:cs typeface="Calibri"/>
              </a:rPr>
              <a:t> </a:t>
            </a:r>
            <a:r>
              <a:rPr sz="1300" spc="-14" dirty="0">
                <a:solidFill>
                  <a:srgbClr val="FFFFFF"/>
                </a:solidFill>
                <a:latin typeface="Calibri"/>
                <a:cs typeface="Calibri"/>
              </a:rPr>
              <a:t>Types</a:t>
            </a:r>
            <a:endParaRPr sz="1300">
              <a:latin typeface="Calibri"/>
              <a:cs typeface="Calibri"/>
            </a:endParaRPr>
          </a:p>
        </p:txBody>
      </p:sp>
      <p:sp>
        <p:nvSpPr>
          <p:cNvPr id="32" name="object 32"/>
          <p:cNvSpPr txBox="1"/>
          <p:nvPr/>
        </p:nvSpPr>
        <p:spPr>
          <a:xfrm>
            <a:off x="2275817" y="905761"/>
            <a:ext cx="1009650" cy="786595"/>
          </a:xfrm>
          <a:prstGeom prst="rect">
            <a:avLst/>
          </a:prstGeom>
        </p:spPr>
        <p:txBody>
          <a:bodyPr vert="horz" wrap="square" lIns="0" tIns="12677" rIns="0" bIns="0" rtlCol="0">
            <a:spAutoFit/>
          </a:bodyPr>
          <a:lstStyle/>
          <a:p>
            <a:pPr marL="12677" marR="5080" indent="389841">
              <a:lnSpc>
                <a:spcPct val="114900"/>
              </a:lnSpc>
              <a:spcBef>
                <a:spcPts val="101"/>
              </a:spcBef>
            </a:pPr>
            <a:r>
              <a:rPr sz="1100" dirty="0">
                <a:solidFill>
                  <a:srgbClr val="231F20"/>
                </a:solidFill>
                <a:latin typeface="Calibri"/>
                <a:cs typeface="Calibri"/>
              </a:rPr>
              <a:t>m</a:t>
            </a:r>
            <a:r>
              <a:rPr sz="1100" spc="-10" dirty="0">
                <a:solidFill>
                  <a:srgbClr val="231F20"/>
                </a:solidFill>
                <a:latin typeface="Calibri"/>
                <a:cs typeface="Calibri"/>
              </a:rPr>
              <a:t>e</a:t>
            </a:r>
            <a:r>
              <a:rPr sz="1100" spc="-14" dirty="0">
                <a:solidFill>
                  <a:srgbClr val="231F20"/>
                </a:solidFill>
                <a:latin typeface="Calibri"/>
                <a:cs typeface="Calibri"/>
              </a:rPr>
              <a:t>t</a:t>
            </a:r>
            <a:r>
              <a:rPr sz="1100" dirty="0">
                <a:solidFill>
                  <a:srgbClr val="231F20"/>
                </a:solidFill>
                <a:latin typeface="Calibri"/>
                <a:cs typeface="Calibri"/>
              </a:rPr>
              <a:t>ad</a:t>
            </a:r>
            <a:r>
              <a:rPr sz="1100" spc="-14" dirty="0">
                <a:solidFill>
                  <a:srgbClr val="231F20"/>
                </a:solidFill>
                <a:latin typeface="Calibri"/>
                <a:cs typeface="Calibri"/>
              </a:rPr>
              <a:t>at</a:t>
            </a:r>
            <a:r>
              <a:rPr sz="1100" dirty="0">
                <a:solidFill>
                  <a:srgbClr val="231F20"/>
                </a:solidFill>
                <a:latin typeface="Calibri"/>
                <a:cs typeface="Calibri"/>
              </a:rPr>
              <a:t>a  </a:t>
            </a:r>
            <a:r>
              <a:rPr sz="1100" spc="-4" dirty="0">
                <a:solidFill>
                  <a:srgbClr val="231F20"/>
                </a:solidFill>
                <a:latin typeface="Calibri"/>
                <a:cs typeface="Calibri"/>
              </a:rPr>
              <a:t>semi-</a:t>
            </a:r>
            <a:r>
              <a:rPr sz="1100" spc="-14" dirty="0">
                <a:solidFill>
                  <a:srgbClr val="231F20"/>
                </a:solidFill>
                <a:latin typeface="Calibri"/>
                <a:cs typeface="Calibri"/>
              </a:rPr>
              <a:t>s</a:t>
            </a:r>
            <a:r>
              <a:rPr sz="1100" dirty="0">
                <a:solidFill>
                  <a:srgbClr val="231F20"/>
                </a:solidFill>
                <a:latin typeface="Calibri"/>
                <a:cs typeface="Calibri"/>
              </a:rPr>
              <a:t>tructu</a:t>
            </a:r>
            <a:r>
              <a:rPr sz="1100" spc="-22" dirty="0">
                <a:solidFill>
                  <a:srgbClr val="231F20"/>
                </a:solidFill>
                <a:latin typeface="Calibri"/>
                <a:cs typeface="Calibri"/>
              </a:rPr>
              <a:t>r</a:t>
            </a:r>
            <a:r>
              <a:rPr sz="1100" dirty="0">
                <a:solidFill>
                  <a:srgbClr val="231F20"/>
                </a:solidFill>
                <a:latin typeface="Calibri"/>
                <a:cs typeface="Calibri"/>
              </a:rPr>
              <a:t>ed</a:t>
            </a:r>
            <a:endParaRPr sz="1100">
              <a:latin typeface="Calibri"/>
              <a:cs typeface="Calibri"/>
            </a:endParaRPr>
          </a:p>
          <a:p>
            <a:pPr marL="190808" marR="5080" indent="159744">
              <a:lnSpc>
                <a:spcPct val="114900"/>
              </a:lnSpc>
            </a:pPr>
            <a:r>
              <a:rPr sz="1100" spc="-14" dirty="0">
                <a:solidFill>
                  <a:srgbClr val="231F20"/>
                </a:solidFill>
                <a:latin typeface="Calibri"/>
                <a:cs typeface="Calibri"/>
              </a:rPr>
              <a:t>s</a:t>
            </a:r>
            <a:r>
              <a:rPr sz="1100" dirty="0">
                <a:solidFill>
                  <a:srgbClr val="231F20"/>
                </a:solidFill>
                <a:latin typeface="Calibri"/>
                <a:cs typeface="Calibri"/>
              </a:rPr>
              <a:t>tructu</a:t>
            </a:r>
            <a:r>
              <a:rPr sz="1100" spc="-22" dirty="0">
                <a:solidFill>
                  <a:srgbClr val="231F20"/>
                </a:solidFill>
                <a:latin typeface="Calibri"/>
                <a:cs typeface="Calibri"/>
              </a:rPr>
              <a:t>r</a:t>
            </a:r>
            <a:r>
              <a:rPr sz="1100" dirty="0">
                <a:solidFill>
                  <a:srgbClr val="231F20"/>
                </a:solidFill>
                <a:latin typeface="Calibri"/>
                <a:cs typeface="Calibri"/>
              </a:rPr>
              <a:t>ed  </a:t>
            </a:r>
            <a:r>
              <a:rPr sz="1100" spc="-4" dirty="0">
                <a:solidFill>
                  <a:srgbClr val="231F20"/>
                </a:solidFill>
                <a:latin typeface="Calibri"/>
                <a:cs typeface="Calibri"/>
              </a:rPr>
              <a:t>un</a:t>
            </a:r>
            <a:r>
              <a:rPr sz="1100" spc="-14" dirty="0">
                <a:solidFill>
                  <a:srgbClr val="231F20"/>
                </a:solidFill>
                <a:latin typeface="Calibri"/>
                <a:cs typeface="Calibri"/>
              </a:rPr>
              <a:t>s</a:t>
            </a:r>
            <a:r>
              <a:rPr sz="1100" dirty="0">
                <a:solidFill>
                  <a:srgbClr val="231F20"/>
                </a:solidFill>
                <a:latin typeface="Calibri"/>
                <a:cs typeface="Calibri"/>
              </a:rPr>
              <a:t>tructu</a:t>
            </a:r>
            <a:r>
              <a:rPr sz="1100" spc="-22" dirty="0">
                <a:solidFill>
                  <a:srgbClr val="231F20"/>
                </a:solidFill>
                <a:latin typeface="Calibri"/>
                <a:cs typeface="Calibri"/>
              </a:rPr>
              <a:t>r</a:t>
            </a:r>
            <a:r>
              <a:rPr sz="1100" dirty="0">
                <a:solidFill>
                  <a:srgbClr val="231F20"/>
                </a:solidFill>
                <a:latin typeface="Calibri"/>
                <a:cs typeface="Calibri"/>
              </a:rPr>
              <a:t>ed</a:t>
            </a:r>
            <a:endParaRPr sz="1100">
              <a:latin typeface="Calibri"/>
              <a:cs typeface="Calibri"/>
            </a:endParaRPr>
          </a:p>
        </p:txBody>
      </p:sp>
      <p:sp>
        <p:nvSpPr>
          <p:cNvPr id="33" name="object 33"/>
          <p:cNvSpPr/>
          <p:nvPr/>
        </p:nvSpPr>
        <p:spPr>
          <a:xfrm>
            <a:off x="11861784" y="4740294"/>
            <a:ext cx="1481457" cy="349250"/>
          </a:xfrm>
          <a:custGeom>
            <a:avLst/>
            <a:gdLst/>
            <a:ahLst/>
            <a:cxnLst/>
            <a:rect l="l" t="t" r="r" b="b"/>
            <a:pathLst>
              <a:path w="1481455" h="349250">
                <a:moveTo>
                  <a:pt x="1456334" y="0"/>
                </a:moveTo>
                <a:lnTo>
                  <a:pt x="24688" y="0"/>
                </a:lnTo>
                <a:lnTo>
                  <a:pt x="10415" y="385"/>
                </a:lnTo>
                <a:lnTo>
                  <a:pt x="3086" y="3086"/>
                </a:lnTo>
                <a:lnTo>
                  <a:pt x="385" y="10415"/>
                </a:lnTo>
                <a:lnTo>
                  <a:pt x="0" y="24688"/>
                </a:lnTo>
                <a:lnTo>
                  <a:pt x="0" y="324243"/>
                </a:lnTo>
                <a:lnTo>
                  <a:pt x="385" y="338516"/>
                </a:lnTo>
                <a:lnTo>
                  <a:pt x="3086" y="345846"/>
                </a:lnTo>
                <a:lnTo>
                  <a:pt x="10415" y="348546"/>
                </a:lnTo>
                <a:lnTo>
                  <a:pt x="24688" y="348932"/>
                </a:lnTo>
                <a:lnTo>
                  <a:pt x="1456334" y="348932"/>
                </a:lnTo>
                <a:lnTo>
                  <a:pt x="1470607" y="348546"/>
                </a:lnTo>
                <a:lnTo>
                  <a:pt x="1477937" y="345846"/>
                </a:lnTo>
                <a:lnTo>
                  <a:pt x="1480637" y="338516"/>
                </a:lnTo>
                <a:lnTo>
                  <a:pt x="1481023" y="324243"/>
                </a:lnTo>
                <a:lnTo>
                  <a:pt x="1481023" y="24688"/>
                </a:lnTo>
                <a:lnTo>
                  <a:pt x="1480637" y="10415"/>
                </a:lnTo>
                <a:lnTo>
                  <a:pt x="1477937" y="3086"/>
                </a:lnTo>
                <a:lnTo>
                  <a:pt x="1470607" y="385"/>
                </a:lnTo>
                <a:lnTo>
                  <a:pt x="1456334" y="0"/>
                </a:lnTo>
                <a:close/>
              </a:path>
            </a:pathLst>
          </a:custGeom>
          <a:solidFill>
            <a:srgbClr val="636466"/>
          </a:solidFill>
        </p:spPr>
        <p:txBody>
          <a:bodyPr wrap="square" lIns="0" tIns="0" rIns="0" bIns="0" rtlCol="0"/>
          <a:lstStyle/>
          <a:p>
            <a:endParaRPr/>
          </a:p>
        </p:txBody>
      </p:sp>
      <p:sp>
        <p:nvSpPr>
          <p:cNvPr id="34" name="object 34"/>
          <p:cNvSpPr txBox="1"/>
          <p:nvPr/>
        </p:nvSpPr>
        <p:spPr>
          <a:xfrm>
            <a:off x="12028302" y="4791337"/>
            <a:ext cx="1138555"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106" dirty="0">
                <a:solidFill>
                  <a:srgbClr val="FFFFFF"/>
                </a:solidFill>
                <a:latin typeface="Calibri"/>
                <a:cs typeface="Calibri"/>
              </a:rPr>
              <a:t> </a:t>
            </a:r>
            <a:r>
              <a:rPr sz="1300" spc="-4" dirty="0">
                <a:solidFill>
                  <a:srgbClr val="FFFFFF"/>
                </a:solidFill>
                <a:latin typeface="Calibri"/>
                <a:cs typeface="Calibri"/>
              </a:rPr>
              <a:t>Sources</a:t>
            </a:r>
            <a:endParaRPr sz="1300">
              <a:latin typeface="Calibri"/>
              <a:cs typeface="Calibri"/>
            </a:endParaRPr>
          </a:p>
        </p:txBody>
      </p:sp>
      <p:sp>
        <p:nvSpPr>
          <p:cNvPr id="35" name="object 35"/>
          <p:cNvSpPr txBox="1"/>
          <p:nvPr/>
        </p:nvSpPr>
        <p:spPr>
          <a:xfrm>
            <a:off x="13655021" y="4646241"/>
            <a:ext cx="1231900" cy="397596"/>
          </a:xfrm>
          <a:prstGeom prst="rect">
            <a:avLst/>
          </a:prstGeom>
        </p:spPr>
        <p:txBody>
          <a:bodyPr vert="horz" wrap="square" lIns="0" tIns="12677" rIns="0" bIns="0" rtlCol="0">
            <a:spAutoFit/>
          </a:bodyPr>
          <a:lstStyle/>
          <a:p>
            <a:pPr marL="12677" marR="5080">
              <a:lnSpc>
                <a:spcPct val="114900"/>
              </a:lnSpc>
              <a:spcBef>
                <a:spcPts val="101"/>
              </a:spcBef>
            </a:pPr>
            <a:r>
              <a:rPr sz="1100" spc="-10" dirty="0">
                <a:solidFill>
                  <a:srgbClr val="231F20"/>
                </a:solidFill>
                <a:latin typeface="Calibri"/>
                <a:cs typeface="Calibri"/>
              </a:rPr>
              <a:t>human-generated  </a:t>
            </a:r>
            <a:r>
              <a:rPr sz="1100" dirty="0">
                <a:solidFill>
                  <a:srgbClr val="231F20"/>
                </a:solidFill>
                <a:latin typeface="Calibri"/>
                <a:cs typeface="Calibri"/>
              </a:rPr>
              <a:t>machine-</a:t>
            </a:r>
            <a:r>
              <a:rPr sz="1100" spc="-10" dirty="0">
                <a:solidFill>
                  <a:srgbClr val="231F20"/>
                </a:solidFill>
                <a:latin typeface="Calibri"/>
                <a:cs typeface="Calibri"/>
              </a:rPr>
              <a:t>g</a:t>
            </a:r>
            <a:r>
              <a:rPr sz="1100" dirty="0">
                <a:solidFill>
                  <a:srgbClr val="231F20"/>
                </a:solidFill>
                <a:latin typeface="Calibri"/>
                <a:cs typeface="Calibri"/>
              </a:rPr>
              <a:t>ene</a:t>
            </a:r>
            <a:r>
              <a:rPr sz="1100" spc="-30" dirty="0">
                <a:solidFill>
                  <a:srgbClr val="231F20"/>
                </a:solidFill>
                <a:latin typeface="Calibri"/>
                <a:cs typeface="Calibri"/>
              </a:rPr>
              <a:t>r</a:t>
            </a:r>
            <a:r>
              <a:rPr sz="1100" spc="-14" dirty="0">
                <a:solidFill>
                  <a:srgbClr val="231F20"/>
                </a:solidFill>
                <a:latin typeface="Calibri"/>
                <a:cs typeface="Calibri"/>
              </a:rPr>
              <a:t>at</a:t>
            </a:r>
            <a:r>
              <a:rPr sz="1100" dirty="0">
                <a:solidFill>
                  <a:srgbClr val="231F20"/>
                </a:solidFill>
                <a:latin typeface="Calibri"/>
                <a:cs typeface="Calibri"/>
              </a:rPr>
              <a:t>ed</a:t>
            </a:r>
            <a:endParaRPr sz="1100">
              <a:latin typeface="Calibri"/>
              <a:cs typeface="Calibri"/>
            </a:endParaRPr>
          </a:p>
        </p:txBody>
      </p:sp>
      <p:sp>
        <p:nvSpPr>
          <p:cNvPr id="36" name="object 36"/>
          <p:cNvSpPr/>
          <p:nvPr/>
        </p:nvSpPr>
        <p:spPr>
          <a:xfrm>
            <a:off x="11552383" y="3768568"/>
            <a:ext cx="232410" cy="0"/>
          </a:xfrm>
          <a:custGeom>
            <a:avLst/>
            <a:gdLst/>
            <a:ahLst/>
            <a:cxnLst/>
            <a:rect l="l" t="t" r="r" b="b"/>
            <a:pathLst>
              <a:path w="232409">
                <a:moveTo>
                  <a:pt x="0" y="0"/>
                </a:moveTo>
                <a:lnTo>
                  <a:pt x="232143" y="0"/>
                </a:lnTo>
              </a:path>
            </a:pathLst>
          </a:custGeom>
          <a:ln w="3479">
            <a:solidFill>
              <a:srgbClr val="231F20"/>
            </a:solidFill>
          </a:ln>
        </p:spPr>
        <p:txBody>
          <a:bodyPr wrap="square" lIns="0" tIns="0" rIns="0" bIns="0" rtlCol="0"/>
          <a:lstStyle/>
          <a:p>
            <a:endParaRPr/>
          </a:p>
        </p:txBody>
      </p:sp>
      <p:sp>
        <p:nvSpPr>
          <p:cNvPr id="37" name="object 37"/>
          <p:cNvSpPr/>
          <p:nvPr/>
        </p:nvSpPr>
        <p:spPr>
          <a:xfrm>
            <a:off x="10326584" y="3596964"/>
            <a:ext cx="1256666" cy="349250"/>
          </a:xfrm>
          <a:custGeom>
            <a:avLst/>
            <a:gdLst/>
            <a:ahLst/>
            <a:cxnLst/>
            <a:rect l="l" t="t" r="r" b="b"/>
            <a:pathLst>
              <a:path w="1256665" h="349250">
                <a:moveTo>
                  <a:pt x="1231455" y="0"/>
                </a:moveTo>
                <a:lnTo>
                  <a:pt x="24688" y="0"/>
                </a:lnTo>
                <a:lnTo>
                  <a:pt x="10415" y="385"/>
                </a:lnTo>
                <a:lnTo>
                  <a:pt x="3086" y="3086"/>
                </a:lnTo>
                <a:lnTo>
                  <a:pt x="385" y="10415"/>
                </a:lnTo>
                <a:lnTo>
                  <a:pt x="0" y="24688"/>
                </a:lnTo>
                <a:lnTo>
                  <a:pt x="0" y="324243"/>
                </a:lnTo>
                <a:lnTo>
                  <a:pt x="385" y="338516"/>
                </a:lnTo>
                <a:lnTo>
                  <a:pt x="3086" y="345846"/>
                </a:lnTo>
                <a:lnTo>
                  <a:pt x="10415" y="348546"/>
                </a:lnTo>
                <a:lnTo>
                  <a:pt x="24688" y="348932"/>
                </a:lnTo>
                <a:lnTo>
                  <a:pt x="1231455" y="348932"/>
                </a:lnTo>
                <a:lnTo>
                  <a:pt x="1245728" y="348546"/>
                </a:lnTo>
                <a:lnTo>
                  <a:pt x="1253058" y="345846"/>
                </a:lnTo>
                <a:lnTo>
                  <a:pt x="1255758" y="338516"/>
                </a:lnTo>
                <a:lnTo>
                  <a:pt x="1256144" y="324243"/>
                </a:lnTo>
                <a:lnTo>
                  <a:pt x="1256144" y="24688"/>
                </a:lnTo>
                <a:lnTo>
                  <a:pt x="1255758" y="10415"/>
                </a:lnTo>
                <a:lnTo>
                  <a:pt x="1253058" y="3086"/>
                </a:lnTo>
                <a:lnTo>
                  <a:pt x="1245728" y="385"/>
                </a:lnTo>
                <a:lnTo>
                  <a:pt x="1231455" y="0"/>
                </a:lnTo>
                <a:close/>
              </a:path>
            </a:pathLst>
          </a:custGeom>
          <a:solidFill>
            <a:srgbClr val="636466"/>
          </a:solidFill>
        </p:spPr>
        <p:txBody>
          <a:bodyPr wrap="square" lIns="0" tIns="0" rIns="0" bIns="0" rtlCol="0"/>
          <a:lstStyle/>
          <a:p>
            <a:endParaRPr/>
          </a:p>
        </p:txBody>
      </p:sp>
      <p:sp>
        <p:nvSpPr>
          <p:cNvPr id="38" name="object 38"/>
          <p:cNvSpPr txBox="1"/>
          <p:nvPr/>
        </p:nvSpPr>
        <p:spPr>
          <a:xfrm>
            <a:off x="10502118" y="3647979"/>
            <a:ext cx="914401"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Data</a:t>
            </a:r>
            <a:r>
              <a:rPr sz="1300" spc="-93" dirty="0">
                <a:solidFill>
                  <a:srgbClr val="FFFFFF"/>
                </a:solidFill>
                <a:latin typeface="Calibri"/>
                <a:cs typeface="Calibri"/>
              </a:rPr>
              <a:t> </a:t>
            </a:r>
            <a:r>
              <a:rPr sz="1300" spc="-4" dirty="0">
                <a:solidFill>
                  <a:srgbClr val="FFFFFF"/>
                </a:solidFill>
                <a:latin typeface="Calibri"/>
                <a:cs typeface="Calibri"/>
              </a:rPr>
              <a:t>Analysis</a:t>
            </a:r>
            <a:endParaRPr sz="1300">
              <a:latin typeface="Calibri"/>
              <a:cs typeface="Calibri"/>
            </a:endParaRPr>
          </a:p>
        </p:txBody>
      </p:sp>
      <p:sp>
        <p:nvSpPr>
          <p:cNvPr id="39" name="object 39"/>
          <p:cNvSpPr txBox="1"/>
          <p:nvPr/>
        </p:nvSpPr>
        <p:spPr>
          <a:xfrm>
            <a:off x="12370110" y="7062879"/>
            <a:ext cx="823594" cy="397596"/>
          </a:xfrm>
          <a:prstGeom prst="rect">
            <a:avLst/>
          </a:prstGeom>
        </p:spPr>
        <p:txBody>
          <a:bodyPr vert="horz" wrap="square" lIns="0" tIns="12677" rIns="0" bIns="0" rtlCol="0">
            <a:spAutoFit/>
          </a:bodyPr>
          <a:lstStyle/>
          <a:p>
            <a:pPr marL="12677" marR="5080">
              <a:lnSpc>
                <a:spcPct val="114900"/>
              </a:lnSpc>
              <a:spcBef>
                <a:spcPts val="101"/>
              </a:spcBef>
            </a:pPr>
            <a:r>
              <a:rPr sz="1100" spc="-4" dirty="0">
                <a:solidFill>
                  <a:srgbClr val="231F20"/>
                </a:solidFill>
                <a:latin typeface="Calibri"/>
                <a:cs typeface="Calibri"/>
              </a:rPr>
              <a:t>traditional</a:t>
            </a:r>
            <a:r>
              <a:rPr sz="1100" spc="-85" dirty="0">
                <a:solidFill>
                  <a:srgbClr val="231F20"/>
                </a:solidFill>
                <a:latin typeface="Calibri"/>
                <a:cs typeface="Calibri"/>
              </a:rPr>
              <a:t> </a:t>
            </a:r>
            <a:r>
              <a:rPr sz="1100" dirty="0">
                <a:solidFill>
                  <a:srgbClr val="231F20"/>
                </a:solidFill>
                <a:latin typeface="Calibri"/>
                <a:cs typeface="Calibri"/>
              </a:rPr>
              <a:t>BI  Big </a:t>
            </a:r>
            <a:r>
              <a:rPr sz="1100" spc="-10" dirty="0">
                <a:solidFill>
                  <a:srgbClr val="231F20"/>
                </a:solidFill>
                <a:latin typeface="Calibri"/>
                <a:cs typeface="Calibri"/>
              </a:rPr>
              <a:t>Data</a:t>
            </a:r>
            <a:r>
              <a:rPr sz="1100" spc="-101" dirty="0">
                <a:solidFill>
                  <a:srgbClr val="231F20"/>
                </a:solidFill>
                <a:latin typeface="Calibri"/>
                <a:cs typeface="Calibri"/>
              </a:rPr>
              <a:t> </a:t>
            </a:r>
            <a:r>
              <a:rPr sz="1100" dirty="0">
                <a:solidFill>
                  <a:srgbClr val="231F20"/>
                </a:solidFill>
                <a:latin typeface="Calibri"/>
                <a:cs typeface="Calibri"/>
              </a:rPr>
              <a:t>BI</a:t>
            </a:r>
            <a:endParaRPr sz="1100" dirty="0">
              <a:latin typeface="Calibri"/>
              <a:cs typeface="Calibri"/>
            </a:endParaRPr>
          </a:p>
        </p:txBody>
      </p:sp>
      <p:sp>
        <p:nvSpPr>
          <p:cNvPr id="40" name="object 40"/>
          <p:cNvSpPr txBox="1"/>
          <p:nvPr/>
        </p:nvSpPr>
        <p:spPr>
          <a:xfrm>
            <a:off x="11820092" y="3633917"/>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latin typeface="Calibri"/>
              <a:cs typeface="Calibri"/>
            </a:endParaRPr>
          </a:p>
        </p:txBody>
      </p:sp>
      <p:sp>
        <p:nvSpPr>
          <p:cNvPr id="41" name="object 41"/>
          <p:cNvSpPr txBox="1"/>
          <p:nvPr/>
        </p:nvSpPr>
        <p:spPr>
          <a:xfrm>
            <a:off x="12965875" y="6024958"/>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latin typeface="Calibri"/>
              <a:cs typeface="Calibri"/>
            </a:endParaRPr>
          </a:p>
        </p:txBody>
      </p:sp>
      <p:sp>
        <p:nvSpPr>
          <p:cNvPr id="42" name="object 42"/>
          <p:cNvSpPr txBox="1"/>
          <p:nvPr/>
        </p:nvSpPr>
        <p:spPr>
          <a:xfrm>
            <a:off x="11704202" y="1656273"/>
            <a:ext cx="2266950" cy="1175593"/>
          </a:xfrm>
          <a:prstGeom prst="rect">
            <a:avLst/>
          </a:prstGeom>
        </p:spPr>
        <p:txBody>
          <a:bodyPr vert="horz" wrap="square" lIns="0" tIns="12677" rIns="0" bIns="0" rtlCol="0">
            <a:spAutoFit/>
          </a:bodyPr>
          <a:lstStyle/>
          <a:p>
            <a:pPr marL="12677" marR="5080">
              <a:lnSpc>
                <a:spcPct val="114900"/>
              </a:lnSpc>
              <a:spcBef>
                <a:spcPts val="101"/>
              </a:spcBef>
            </a:pPr>
            <a:r>
              <a:rPr sz="1100" spc="-4" dirty="0">
                <a:solidFill>
                  <a:srgbClr val="231F20"/>
                </a:solidFill>
                <a:latin typeface="Calibri"/>
                <a:cs typeface="Calibri"/>
              </a:rPr>
              <a:t>online transaction </a:t>
            </a:r>
            <a:r>
              <a:rPr sz="1100" spc="-10" dirty="0">
                <a:solidFill>
                  <a:srgbClr val="231F20"/>
                </a:solidFill>
                <a:latin typeface="Calibri"/>
                <a:cs typeface="Calibri"/>
              </a:rPr>
              <a:t>processing </a:t>
            </a:r>
            <a:r>
              <a:rPr sz="1100" spc="-22" dirty="0">
                <a:solidFill>
                  <a:srgbClr val="231F20"/>
                </a:solidFill>
                <a:latin typeface="Calibri"/>
                <a:cs typeface="Calibri"/>
              </a:rPr>
              <a:t>(OLTP)  </a:t>
            </a:r>
            <a:r>
              <a:rPr sz="1100" spc="-4" dirty="0">
                <a:solidFill>
                  <a:srgbClr val="231F20"/>
                </a:solidFill>
                <a:latin typeface="Calibri"/>
                <a:cs typeface="Calibri"/>
              </a:rPr>
              <a:t>online analytical </a:t>
            </a:r>
            <a:r>
              <a:rPr sz="1100" spc="-10" dirty="0">
                <a:solidFill>
                  <a:srgbClr val="231F20"/>
                </a:solidFill>
                <a:latin typeface="Calibri"/>
                <a:cs typeface="Calibri"/>
              </a:rPr>
              <a:t>processing </a:t>
            </a:r>
            <a:r>
              <a:rPr sz="1100" spc="-4" dirty="0">
                <a:solidFill>
                  <a:srgbClr val="231F20"/>
                </a:solidFill>
                <a:latin typeface="Calibri"/>
                <a:cs typeface="Calibri"/>
              </a:rPr>
              <a:t>(OLAP)  </a:t>
            </a:r>
            <a:r>
              <a:rPr sz="1100" spc="-10" dirty="0">
                <a:solidFill>
                  <a:srgbClr val="231F20"/>
                </a:solidFill>
                <a:latin typeface="Calibri"/>
                <a:cs typeface="Calibri"/>
              </a:rPr>
              <a:t>extract-transform-load</a:t>
            </a:r>
            <a:r>
              <a:rPr sz="1100" spc="-93" dirty="0">
                <a:solidFill>
                  <a:srgbClr val="231F20"/>
                </a:solidFill>
                <a:latin typeface="Calibri"/>
                <a:cs typeface="Calibri"/>
              </a:rPr>
              <a:t> </a:t>
            </a:r>
            <a:r>
              <a:rPr sz="1100" spc="-4" dirty="0">
                <a:solidFill>
                  <a:srgbClr val="231F20"/>
                </a:solidFill>
                <a:latin typeface="Calibri"/>
                <a:cs typeface="Calibri"/>
              </a:rPr>
              <a:t>(ETL)</a:t>
            </a:r>
            <a:endParaRPr sz="1100">
              <a:latin typeface="Calibri"/>
              <a:cs typeface="Calibri"/>
            </a:endParaRPr>
          </a:p>
          <a:p>
            <a:pPr marL="12677" marR="1252578">
              <a:lnSpc>
                <a:spcPct val="114900"/>
              </a:lnSpc>
            </a:pPr>
            <a:r>
              <a:rPr sz="1100" spc="-10" dirty="0">
                <a:solidFill>
                  <a:srgbClr val="231F20"/>
                </a:solidFill>
                <a:latin typeface="Calibri"/>
                <a:cs typeface="Calibri"/>
              </a:rPr>
              <a:t>data</a:t>
            </a:r>
            <a:r>
              <a:rPr sz="1100" spc="-85" dirty="0">
                <a:solidFill>
                  <a:srgbClr val="231F20"/>
                </a:solidFill>
                <a:latin typeface="Calibri"/>
                <a:cs typeface="Calibri"/>
              </a:rPr>
              <a:t> </a:t>
            </a:r>
            <a:r>
              <a:rPr sz="1100" spc="-4" dirty="0">
                <a:solidFill>
                  <a:srgbClr val="231F20"/>
                </a:solidFill>
                <a:latin typeface="Calibri"/>
                <a:cs typeface="Calibri"/>
              </a:rPr>
              <a:t>warehouse  </a:t>
            </a:r>
            <a:r>
              <a:rPr sz="1100" spc="-10" dirty="0">
                <a:solidFill>
                  <a:srgbClr val="231F20"/>
                </a:solidFill>
                <a:latin typeface="Calibri"/>
                <a:cs typeface="Calibri"/>
              </a:rPr>
              <a:t>data </a:t>
            </a:r>
            <a:r>
              <a:rPr sz="1100" dirty="0">
                <a:solidFill>
                  <a:srgbClr val="231F20"/>
                </a:solidFill>
                <a:latin typeface="Calibri"/>
                <a:cs typeface="Calibri"/>
              </a:rPr>
              <a:t>mart  </a:t>
            </a:r>
            <a:r>
              <a:rPr sz="1100" spc="-4" dirty="0">
                <a:solidFill>
                  <a:srgbClr val="231F20"/>
                </a:solidFill>
                <a:latin typeface="Calibri"/>
                <a:cs typeface="Calibri"/>
              </a:rPr>
              <a:t>Hadoop</a:t>
            </a:r>
            <a:endParaRPr sz="1100">
              <a:latin typeface="Calibri"/>
              <a:cs typeface="Calibri"/>
            </a:endParaRPr>
          </a:p>
        </p:txBody>
      </p:sp>
      <p:sp>
        <p:nvSpPr>
          <p:cNvPr id="43" name="object 43"/>
          <p:cNvSpPr/>
          <p:nvPr/>
        </p:nvSpPr>
        <p:spPr>
          <a:xfrm>
            <a:off x="11538504" y="1827002"/>
            <a:ext cx="0" cy="1030606"/>
          </a:xfrm>
          <a:custGeom>
            <a:avLst/>
            <a:gdLst/>
            <a:ahLst/>
            <a:cxnLst/>
            <a:rect l="l" t="t" r="r" b="b"/>
            <a:pathLst>
              <a:path h="1030605">
                <a:moveTo>
                  <a:pt x="0" y="0"/>
                </a:moveTo>
                <a:lnTo>
                  <a:pt x="0" y="1030592"/>
                </a:lnTo>
              </a:path>
            </a:pathLst>
          </a:custGeom>
          <a:ln w="3479">
            <a:solidFill>
              <a:srgbClr val="231F20"/>
            </a:solidFill>
          </a:ln>
        </p:spPr>
        <p:txBody>
          <a:bodyPr wrap="square" lIns="0" tIns="0" rIns="0" bIns="0" rtlCol="0"/>
          <a:lstStyle/>
          <a:p>
            <a:endParaRPr/>
          </a:p>
        </p:txBody>
      </p:sp>
      <p:sp>
        <p:nvSpPr>
          <p:cNvPr id="44" name="object 44"/>
          <p:cNvSpPr/>
          <p:nvPr/>
        </p:nvSpPr>
        <p:spPr>
          <a:xfrm>
            <a:off x="11539167" y="1825261"/>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45" name="object 45"/>
          <p:cNvSpPr/>
          <p:nvPr/>
        </p:nvSpPr>
        <p:spPr>
          <a:xfrm>
            <a:off x="11539609" y="223692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46" name="object 46"/>
          <p:cNvSpPr/>
          <p:nvPr/>
        </p:nvSpPr>
        <p:spPr>
          <a:xfrm>
            <a:off x="11539062" y="2646772"/>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47" name="object 47"/>
          <p:cNvSpPr/>
          <p:nvPr/>
        </p:nvSpPr>
        <p:spPr>
          <a:xfrm>
            <a:off x="11540051" y="2028435"/>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48" name="object 48"/>
          <p:cNvSpPr/>
          <p:nvPr/>
        </p:nvSpPr>
        <p:spPr>
          <a:xfrm>
            <a:off x="11538511" y="244216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49" name="object 49"/>
          <p:cNvSpPr/>
          <p:nvPr/>
        </p:nvSpPr>
        <p:spPr>
          <a:xfrm>
            <a:off x="9442035" y="2161764"/>
            <a:ext cx="1944370" cy="365125"/>
          </a:xfrm>
          <a:custGeom>
            <a:avLst/>
            <a:gdLst/>
            <a:ahLst/>
            <a:cxnLst/>
            <a:rect l="l" t="t" r="r" b="b"/>
            <a:pathLst>
              <a:path w="1944370" h="365125">
                <a:moveTo>
                  <a:pt x="1920633" y="0"/>
                </a:moveTo>
                <a:lnTo>
                  <a:pt x="23520" y="0"/>
                </a:lnTo>
                <a:lnTo>
                  <a:pt x="9922" y="367"/>
                </a:lnTo>
                <a:lnTo>
                  <a:pt x="2940" y="2940"/>
                </a:lnTo>
                <a:lnTo>
                  <a:pt x="367" y="9922"/>
                </a:lnTo>
                <a:lnTo>
                  <a:pt x="0" y="23520"/>
                </a:lnTo>
                <a:lnTo>
                  <a:pt x="0" y="341439"/>
                </a:lnTo>
                <a:lnTo>
                  <a:pt x="367" y="355037"/>
                </a:lnTo>
                <a:lnTo>
                  <a:pt x="2940" y="362019"/>
                </a:lnTo>
                <a:lnTo>
                  <a:pt x="9922" y="364592"/>
                </a:lnTo>
                <a:lnTo>
                  <a:pt x="23520" y="364959"/>
                </a:lnTo>
                <a:lnTo>
                  <a:pt x="1920633" y="364959"/>
                </a:lnTo>
                <a:lnTo>
                  <a:pt x="1934231" y="364592"/>
                </a:lnTo>
                <a:lnTo>
                  <a:pt x="1941214" y="362019"/>
                </a:lnTo>
                <a:lnTo>
                  <a:pt x="1943786" y="355037"/>
                </a:lnTo>
                <a:lnTo>
                  <a:pt x="1944154" y="341439"/>
                </a:lnTo>
                <a:lnTo>
                  <a:pt x="1944154" y="23520"/>
                </a:lnTo>
                <a:lnTo>
                  <a:pt x="1943786" y="9922"/>
                </a:lnTo>
                <a:lnTo>
                  <a:pt x="1941214" y="2940"/>
                </a:lnTo>
                <a:lnTo>
                  <a:pt x="1934231" y="367"/>
                </a:lnTo>
                <a:lnTo>
                  <a:pt x="1920633" y="0"/>
                </a:lnTo>
                <a:close/>
              </a:path>
            </a:pathLst>
          </a:custGeom>
          <a:solidFill>
            <a:srgbClr val="636466"/>
          </a:solidFill>
        </p:spPr>
        <p:txBody>
          <a:bodyPr wrap="square" lIns="0" tIns="0" rIns="0" bIns="0" rtlCol="0"/>
          <a:lstStyle/>
          <a:p>
            <a:endParaRPr/>
          </a:p>
        </p:txBody>
      </p:sp>
      <p:sp>
        <p:nvSpPr>
          <p:cNvPr id="50" name="object 50"/>
          <p:cNvSpPr txBox="1"/>
          <p:nvPr/>
        </p:nvSpPr>
        <p:spPr>
          <a:xfrm>
            <a:off x="9590411" y="2219324"/>
            <a:ext cx="1618613"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Enterprise</a:t>
            </a:r>
            <a:r>
              <a:rPr sz="1300" spc="-85" dirty="0">
                <a:solidFill>
                  <a:srgbClr val="FFFFFF"/>
                </a:solidFill>
                <a:latin typeface="Calibri"/>
                <a:cs typeface="Calibri"/>
              </a:rPr>
              <a:t> </a:t>
            </a:r>
            <a:r>
              <a:rPr sz="1300" spc="-10" dirty="0">
                <a:solidFill>
                  <a:srgbClr val="FFFFFF"/>
                </a:solidFill>
                <a:latin typeface="Calibri"/>
                <a:cs typeface="Calibri"/>
              </a:rPr>
              <a:t>Technologies</a:t>
            </a:r>
            <a:endParaRPr sz="1300">
              <a:latin typeface="Calibri"/>
              <a:cs typeface="Calibri"/>
            </a:endParaRPr>
          </a:p>
        </p:txBody>
      </p:sp>
      <p:sp>
        <p:nvSpPr>
          <p:cNvPr id="51" name="object 51"/>
          <p:cNvSpPr/>
          <p:nvPr/>
        </p:nvSpPr>
        <p:spPr>
          <a:xfrm>
            <a:off x="11539614" y="2859328"/>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52" name="object 52"/>
          <p:cNvSpPr txBox="1"/>
          <p:nvPr/>
        </p:nvSpPr>
        <p:spPr>
          <a:xfrm>
            <a:off x="12527266" y="3426766"/>
            <a:ext cx="1288415" cy="592095"/>
          </a:xfrm>
          <a:prstGeom prst="rect">
            <a:avLst/>
          </a:prstGeom>
        </p:spPr>
        <p:txBody>
          <a:bodyPr vert="horz" wrap="square" lIns="0" tIns="12677" rIns="0" bIns="0" rtlCol="0">
            <a:spAutoFit/>
          </a:bodyPr>
          <a:lstStyle/>
          <a:p>
            <a:pPr marL="12677" marR="5080">
              <a:lnSpc>
                <a:spcPct val="114900"/>
              </a:lnSpc>
              <a:spcBef>
                <a:spcPts val="101"/>
              </a:spcBef>
            </a:pPr>
            <a:r>
              <a:rPr sz="1100" spc="-10" dirty="0">
                <a:solidFill>
                  <a:srgbClr val="231F20"/>
                </a:solidFill>
                <a:latin typeface="Calibri"/>
                <a:cs typeface="Calibri"/>
              </a:rPr>
              <a:t>quantitative</a:t>
            </a:r>
            <a:r>
              <a:rPr sz="1100" spc="-66" dirty="0">
                <a:solidFill>
                  <a:srgbClr val="231F20"/>
                </a:solidFill>
                <a:latin typeface="Calibri"/>
                <a:cs typeface="Calibri"/>
              </a:rPr>
              <a:t> </a:t>
            </a:r>
            <a:r>
              <a:rPr sz="1100" spc="-4" dirty="0">
                <a:solidFill>
                  <a:srgbClr val="231F20"/>
                </a:solidFill>
                <a:latin typeface="Calibri"/>
                <a:cs typeface="Calibri"/>
              </a:rPr>
              <a:t>analysis  </a:t>
            </a:r>
            <a:r>
              <a:rPr sz="1100" spc="-10" dirty="0">
                <a:solidFill>
                  <a:srgbClr val="231F20"/>
                </a:solidFill>
                <a:latin typeface="Calibri"/>
                <a:cs typeface="Calibri"/>
              </a:rPr>
              <a:t>qualitative </a:t>
            </a:r>
            <a:r>
              <a:rPr sz="1100" spc="-4" dirty="0">
                <a:solidFill>
                  <a:srgbClr val="231F20"/>
                </a:solidFill>
                <a:latin typeface="Calibri"/>
                <a:cs typeface="Calibri"/>
              </a:rPr>
              <a:t>analysis  </a:t>
            </a:r>
            <a:r>
              <a:rPr sz="1100" spc="-10" dirty="0">
                <a:solidFill>
                  <a:srgbClr val="231F20"/>
                </a:solidFill>
                <a:latin typeface="Calibri"/>
                <a:cs typeface="Calibri"/>
              </a:rPr>
              <a:t>data</a:t>
            </a:r>
            <a:r>
              <a:rPr sz="1100" spc="-101" dirty="0">
                <a:solidFill>
                  <a:srgbClr val="231F20"/>
                </a:solidFill>
                <a:latin typeface="Calibri"/>
                <a:cs typeface="Calibri"/>
              </a:rPr>
              <a:t> </a:t>
            </a:r>
            <a:r>
              <a:rPr sz="1100" dirty="0">
                <a:solidFill>
                  <a:srgbClr val="231F20"/>
                </a:solidFill>
                <a:latin typeface="Calibri"/>
                <a:cs typeface="Calibri"/>
              </a:rPr>
              <a:t>mining</a:t>
            </a:r>
            <a:endParaRPr sz="1100">
              <a:latin typeface="Calibri"/>
              <a:cs typeface="Calibri"/>
            </a:endParaRPr>
          </a:p>
        </p:txBody>
      </p:sp>
      <p:sp>
        <p:nvSpPr>
          <p:cNvPr id="53" name="object 53"/>
          <p:cNvSpPr/>
          <p:nvPr/>
        </p:nvSpPr>
        <p:spPr>
          <a:xfrm>
            <a:off x="6479637" y="1378243"/>
            <a:ext cx="1407160" cy="2673986"/>
          </a:xfrm>
          <a:custGeom>
            <a:avLst/>
            <a:gdLst/>
            <a:ahLst/>
            <a:cxnLst/>
            <a:rect l="l" t="t" r="r" b="b"/>
            <a:pathLst>
              <a:path w="1407159" h="2673985">
                <a:moveTo>
                  <a:pt x="0" y="0"/>
                </a:moveTo>
                <a:lnTo>
                  <a:pt x="1407071" y="2673565"/>
                </a:lnTo>
              </a:path>
            </a:pathLst>
          </a:custGeom>
          <a:ln w="3810">
            <a:solidFill>
              <a:srgbClr val="231F20"/>
            </a:solidFill>
          </a:ln>
        </p:spPr>
        <p:txBody>
          <a:bodyPr wrap="square" lIns="0" tIns="0" rIns="0" bIns="0" rtlCol="0"/>
          <a:lstStyle/>
          <a:p>
            <a:endParaRPr/>
          </a:p>
        </p:txBody>
      </p:sp>
      <p:sp>
        <p:nvSpPr>
          <p:cNvPr id="54" name="object 54"/>
          <p:cNvSpPr txBox="1"/>
          <p:nvPr/>
        </p:nvSpPr>
        <p:spPr>
          <a:xfrm>
            <a:off x="7506500" y="529143"/>
            <a:ext cx="2880359" cy="987519"/>
          </a:xfrm>
          <a:prstGeom prst="rect">
            <a:avLst/>
          </a:prstGeom>
        </p:spPr>
        <p:txBody>
          <a:bodyPr vert="horz" wrap="square" lIns="0" tIns="12677" rIns="0" bIns="0" rtlCol="0">
            <a:spAutoFit/>
          </a:bodyPr>
          <a:lstStyle/>
          <a:p>
            <a:pPr marL="12677" marR="1381254">
              <a:lnSpc>
                <a:spcPct val="114900"/>
              </a:lnSpc>
              <a:spcBef>
                <a:spcPts val="101"/>
              </a:spcBef>
            </a:pPr>
            <a:r>
              <a:rPr sz="1100" spc="-4" dirty="0">
                <a:solidFill>
                  <a:srgbClr val="231F20"/>
                </a:solidFill>
                <a:latin typeface="Calibri"/>
                <a:cs typeface="Calibri"/>
              </a:rPr>
              <a:t>analytics </a:t>
            </a:r>
            <a:r>
              <a:rPr sz="1100" dirty="0">
                <a:solidFill>
                  <a:srgbClr val="231F20"/>
                </a:solidFill>
                <a:latin typeface="Calibri"/>
                <a:cs typeface="Calibri"/>
              </a:rPr>
              <a:t>&amp; </a:t>
            </a:r>
            <a:r>
              <a:rPr sz="1100" spc="-10" dirty="0">
                <a:solidFill>
                  <a:srgbClr val="231F20"/>
                </a:solidFill>
                <a:latin typeface="Calibri"/>
                <a:cs typeface="Calibri"/>
              </a:rPr>
              <a:t>data </a:t>
            </a:r>
            <a:r>
              <a:rPr sz="1100" spc="-4" dirty="0">
                <a:solidFill>
                  <a:srgbClr val="231F20"/>
                </a:solidFill>
                <a:latin typeface="Calibri"/>
                <a:cs typeface="Calibri"/>
              </a:rPr>
              <a:t>science  </a:t>
            </a:r>
            <a:r>
              <a:rPr sz="1100" spc="-10" dirty="0">
                <a:solidFill>
                  <a:srgbClr val="231F20"/>
                </a:solidFill>
                <a:latin typeface="Calibri"/>
                <a:cs typeface="Calibri"/>
              </a:rPr>
              <a:t>digitization</a:t>
            </a:r>
            <a:endParaRPr sz="1100">
              <a:latin typeface="Calibri"/>
              <a:cs typeface="Calibri"/>
            </a:endParaRPr>
          </a:p>
          <a:p>
            <a:pPr marL="12677" marR="5080">
              <a:lnSpc>
                <a:spcPct val="114900"/>
              </a:lnSpc>
            </a:pPr>
            <a:r>
              <a:rPr sz="1100" spc="-14" dirty="0">
                <a:solidFill>
                  <a:srgbClr val="231F20"/>
                </a:solidFill>
                <a:latin typeface="Calibri"/>
                <a:cs typeface="Calibri"/>
              </a:rPr>
              <a:t>affordable </a:t>
            </a:r>
            <a:r>
              <a:rPr sz="1100" spc="-4" dirty="0">
                <a:solidFill>
                  <a:srgbClr val="231F20"/>
                </a:solidFill>
                <a:latin typeface="Calibri"/>
                <a:cs typeface="Calibri"/>
              </a:rPr>
              <a:t>technology </a:t>
            </a:r>
            <a:r>
              <a:rPr sz="1100" dirty="0">
                <a:solidFill>
                  <a:srgbClr val="231F20"/>
                </a:solidFill>
                <a:latin typeface="Calibri"/>
                <a:cs typeface="Calibri"/>
              </a:rPr>
              <a:t>&amp; </a:t>
            </a:r>
            <a:r>
              <a:rPr sz="1100" spc="-4" dirty="0">
                <a:solidFill>
                  <a:srgbClr val="231F20"/>
                </a:solidFill>
                <a:latin typeface="Calibri"/>
                <a:cs typeface="Calibri"/>
              </a:rPr>
              <a:t>commodity </a:t>
            </a:r>
            <a:r>
              <a:rPr sz="1100" spc="-10" dirty="0">
                <a:solidFill>
                  <a:srgbClr val="231F20"/>
                </a:solidFill>
                <a:latin typeface="Calibri"/>
                <a:cs typeface="Calibri"/>
              </a:rPr>
              <a:t>hardware  </a:t>
            </a:r>
            <a:r>
              <a:rPr sz="1100" spc="-4" dirty="0">
                <a:solidFill>
                  <a:srgbClr val="231F20"/>
                </a:solidFill>
                <a:latin typeface="Calibri"/>
                <a:cs typeface="Calibri"/>
              </a:rPr>
              <a:t>social</a:t>
            </a:r>
            <a:r>
              <a:rPr sz="1100" spc="-101" dirty="0">
                <a:solidFill>
                  <a:srgbClr val="231F20"/>
                </a:solidFill>
                <a:latin typeface="Calibri"/>
                <a:cs typeface="Calibri"/>
              </a:rPr>
              <a:t> </a:t>
            </a:r>
            <a:r>
              <a:rPr sz="1100" dirty="0">
                <a:solidFill>
                  <a:srgbClr val="231F20"/>
                </a:solidFill>
                <a:latin typeface="Calibri"/>
                <a:cs typeface="Calibri"/>
              </a:rPr>
              <a:t>media</a:t>
            </a:r>
            <a:endParaRPr sz="1100">
              <a:latin typeface="Calibri"/>
              <a:cs typeface="Calibri"/>
            </a:endParaRPr>
          </a:p>
          <a:p>
            <a:pPr marL="12677">
              <a:spcBef>
                <a:spcPts val="214"/>
              </a:spcBef>
            </a:pPr>
            <a:r>
              <a:rPr sz="1100" spc="-10" dirty="0">
                <a:solidFill>
                  <a:srgbClr val="231F20"/>
                </a:solidFill>
                <a:latin typeface="Calibri"/>
                <a:cs typeface="Calibri"/>
              </a:rPr>
              <a:t>hyper-connected communities </a:t>
            </a:r>
            <a:r>
              <a:rPr sz="1100" dirty="0">
                <a:solidFill>
                  <a:srgbClr val="231F20"/>
                </a:solidFill>
                <a:latin typeface="Calibri"/>
                <a:cs typeface="Calibri"/>
              </a:rPr>
              <a:t>&amp; </a:t>
            </a:r>
            <a:r>
              <a:rPr sz="1100" spc="-4" dirty="0">
                <a:solidFill>
                  <a:srgbClr val="231F20"/>
                </a:solidFill>
                <a:latin typeface="Calibri"/>
                <a:cs typeface="Calibri"/>
              </a:rPr>
              <a:t>devices</a:t>
            </a:r>
            <a:endParaRPr sz="1100">
              <a:latin typeface="Calibri"/>
              <a:cs typeface="Calibri"/>
            </a:endParaRPr>
          </a:p>
        </p:txBody>
      </p:sp>
      <p:sp>
        <p:nvSpPr>
          <p:cNvPr id="55" name="object 55"/>
          <p:cNvSpPr txBox="1"/>
          <p:nvPr/>
        </p:nvSpPr>
        <p:spPr>
          <a:xfrm>
            <a:off x="7506451" y="1606951"/>
            <a:ext cx="1062356" cy="182078"/>
          </a:xfrm>
          <a:prstGeom prst="rect">
            <a:avLst/>
          </a:prstGeom>
        </p:spPr>
        <p:txBody>
          <a:bodyPr vert="horz" wrap="square" lIns="0" tIns="12677" rIns="0" bIns="0" rtlCol="0">
            <a:spAutoFit/>
          </a:bodyPr>
          <a:lstStyle/>
          <a:p>
            <a:pPr marL="12677">
              <a:spcBef>
                <a:spcPts val="101"/>
              </a:spcBef>
            </a:pPr>
            <a:r>
              <a:rPr sz="1100" dirty="0">
                <a:solidFill>
                  <a:srgbClr val="231F20"/>
                </a:solidFill>
                <a:latin typeface="Calibri"/>
                <a:cs typeface="Calibri"/>
              </a:rPr>
              <a:t>cloud</a:t>
            </a:r>
            <a:r>
              <a:rPr sz="1100" spc="-70" dirty="0">
                <a:solidFill>
                  <a:srgbClr val="231F20"/>
                </a:solidFill>
                <a:latin typeface="Calibri"/>
                <a:cs typeface="Calibri"/>
              </a:rPr>
              <a:t> </a:t>
            </a:r>
            <a:r>
              <a:rPr sz="1100" spc="-10" dirty="0">
                <a:solidFill>
                  <a:srgbClr val="231F20"/>
                </a:solidFill>
                <a:latin typeface="Calibri"/>
                <a:cs typeface="Calibri"/>
              </a:rPr>
              <a:t>computing</a:t>
            </a:r>
            <a:endParaRPr sz="1100">
              <a:latin typeface="Calibri"/>
              <a:cs typeface="Calibri"/>
            </a:endParaRPr>
          </a:p>
        </p:txBody>
      </p:sp>
      <p:sp>
        <p:nvSpPr>
          <p:cNvPr id="56" name="object 56"/>
          <p:cNvSpPr/>
          <p:nvPr/>
        </p:nvSpPr>
        <p:spPr>
          <a:xfrm>
            <a:off x="5749398" y="1014473"/>
            <a:ext cx="1461135" cy="365125"/>
          </a:xfrm>
          <a:custGeom>
            <a:avLst/>
            <a:gdLst/>
            <a:ahLst/>
            <a:cxnLst/>
            <a:rect l="l" t="t" r="r" b="b"/>
            <a:pathLst>
              <a:path w="1461134" h="365125">
                <a:moveTo>
                  <a:pt x="1437068" y="0"/>
                </a:moveTo>
                <a:lnTo>
                  <a:pt x="23520" y="0"/>
                </a:lnTo>
                <a:lnTo>
                  <a:pt x="9922" y="367"/>
                </a:lnTo>
                <a:lnTo>
                  <a:pt x="2940" y="2940"/>
                </a:lnTo>
                <a:lnTo>
                  <a:pt x="367" y="9922"/>
                </a:lnTo>
                <a:lnTo>
                  <a:pt x="0" y="23520"/>
                </a:lnTo>
                <a:lnTo>
                  <a:pt x="0" y="341439"/>
                </a:lnTo>
                <a:lnTo>
                  <a:pt x="367" y="355037"/>
                </a:lnTo>
                <a:lnTo>
                  <a:pt x="2940" y="362019"/>
                </a:lnTo>
                <a:lnTo>
                  <a:pt x="9922" y="364592"/>
                </a:lnTo>
                <a:lnTo>
                  <a:pt x="23520" y="364959"/>
                </a:lnTo>
                <a:lnTo>
                  <a:pt x="1437068" y="364959"/>
                </a:lnTo>
                <a:lnTo>
                  <a:pt x="1450658" y="364592"/>
                </a:lnTo>
                <a:lnTo>
                  <a:pt x="1457637" y="362019"/>
                </a:lnTo>
                <a:lnTo>
                  <a:pt x="1460208" y="355037"/>
                </a:lnTo>
                <a:lnTo>
                  <a:pt x="1460576" y="341439"/>
                </a:lnTo>
                <a:lnTo>
                  <a:pt x="1460576" y="23520"/>
                </a:lnTo>
                <a:lnTo>
                  <a:pt x="1460208" y="9922"/>
                </a:lnTo>
                <a:lnTo>
                  <a:pt x="1457637" y="2940"/>
                </a:lnTo>
                <a:lnTo>
                  <a:pt x="1450658" y="367"/>
                </a:lnTo>
                <a:lnTo>
                  <a:pt x="1437068" y="0"/>
                </a:lnTo>
                <a:close/>
              </a:path>
            </a:pathLst>
          </a:custGeom>
          <a:solidFill>
            <a:srgbClr val="636466"/>
          </a:solidFill>
        </p:spPr>
        <p:txBody>
          <a:bodyPr wrap="square" lIns="0" tIns="0" rIns="0" bIns="0" rtlCol="0"/>
          <a:lstStyle/>
          <a:p>
            <a:endParaRPr/>
          </a:p>
        </p:txBody>
      </p:sp>
      <p:sp>
        <p:nvSpPr>
          <p:cNvPr id="57" name="object 57"/>
          <p:cNvSpPr txBox="1"/>
          <p:nvPr/>
        </p:nvSpPr>
        <p:spPr>
          <a:xfrm>
            <a:off x="5939551" y="1073611"/>
            <a:ext cx="1088389"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90" dirty="0">
                <a:solidFill>
                  <a:srgbClr val="FFFFFF"/>
                </a:solidFill>
                <a:latin typeface="Calibri"/>
                <a:cs typeface="Calibri"/>
              </a:rPr>
              <a:t> </a:t>
            </a:r>
            <a:r>
              <a:rPr sz="1300" spc="-10" dirty="0">
                <a:solidFill>
                  <a:srgbClr val="FFFFFF"/>
                </a:solidFill>
                <a:latin typeface="Calibri"/>
                <a:cs typeface="Calibri"/>
              </a:rPr>
              <a:t>Drivers</a:t>
            </a:r>
            <a:endParaRPr sz="1300">
              <a:latin typeface="Calibri"/>
              <a:cs typeface="Calibri"/>
            </a:endParaRPr>
          </a:p>
        </p:txBody>
      </p:sp>
      <p:sp>
        <p:nvSpPr>
          <p:cNvPr id="58" name="object 58"/>
          <p:cNvSpPr/>
          <p:nvPr/>
        </p:nvSpPr>
        <p:spPr>
          <a:xfrm>
            <a:off x="11386194" y="2347074"/>
            <a:ext cx="153036" cy="0"/>
          </a:xfrm>
          <a:custGeom>
            <a:avLst/>
            <a:gdLst/>
            <a:ahLst/>
            <a:cxnLst/>
            <a:rect l="l" t="t" r="r" b="b"/>
            <a:pathLst>
              <a:path w="153034">
                <a:moveTo>
                  <a:pt x="0" y="0"/>
                </a:moveTo>
                <a:lnTo>
                  <a:pt x="152971" y="0"/>
                </a:lnTo>
              </a:path>
            </a:pathLst>
          </a:custGeom>
          <a:ln w="3479">
            <a:solidFill>
              <a:srgbClr val="231F20"/>
            </a:solidFill>
          </a:ln>
        </p:spPr>
        <p:txBody>
          <a:bodyPr wrap="square" lIns="0" tIns="0" rIns="0" bIns="0" rtlCol="0"/>
          <a:lstStyle/>
          <a:p>
            <a:endParaRPr/>
          </a:p>
        </p:txBody>
      </p:sp>
      <p:sp>
        <p:nvSpPr>
          <p:cNvPr id="59" name="object 59"/>
          <p:cNvSpPr/>
          <p:nvPr/>
        </p:nvSpPr>
        <p:spPr>
          <a:xfrm>
            <a:off x="6614418" y="4032759"/>
            <a:ext cx="2449828" cy="730250"/>
          </a:xfrm>
          <a:custGeom>
            <a:avLst/>
            <a:gdLst/>
            <a:ahLst/>
            <a:cxnLst/>
            <a:rect l="l" t="t" r="r" b="b"/>
            <a:pathLst>
              <a:path w="2449829" h="730250">
                <a:moveTo>
                  <a:pt x="2338146" y="0"/>
                </a:moveTo>
                <a:lnTo>
                  <a:pt x="111099" y="0"/>
                </a:ln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2338146" y="729996"/>
                </a:lnTo>
                <a:lnTo>
                  <a:pt x="2402375" y="728260"/>
                </a:lnTo>
                <a:lnTo>
                  <a:pt x="2435358" y="716108"/>
                </a:lnTo>
                <a:lnTo>
                  <a:pt x="2447509" y="683125"/>
                </a:lnTo>
                <a:lnTo>
                  <a:pt x="2449245" y="618896"/>
                </a:lnTo>
                <a:lnTo>
                  <a:pt x="2449245" y="111099"/>
                </a:lnTo>
                <a:lnTo>
                  <a:pt x="2447509" y="46870"/>
                </a:lnTo>
                <a:lnTo>
                  <a:pt x="2435358" y="13887"/>
                </a:lnTo>
                <a:lnTo>
                  <a:pt x="2402375" y="1735"/>
                </a:lnTo>
                <a:lnTo>
                  <a:pt x="2338146" y="0"/>
                </a:lnTo>
                <a:close/>
              </a:path>
            </a:pathLst>
          </a:custGeom>
          <a:solidFill>
            <a:srgbClr val="27A7DF"/>
          </a:solidFill>
        </p:spPr>
        <p:txBody>
          <a:bodyPr wrap="square" lIns="0" tIns="0" rIns="0" bIns="0" rtlCol="0"/>
          <a:lstStyle/>
          <a:p>
            <a:endParaRPr/>
          </a:p>
        </p:txBody>
      </p:sp>
      <p:sp>
        <p:nvSpPr>
          <p:cNvPr id="60" name="object 60"/>
          <p:cNvSpPr txBox="1"/>
          <p:nvPr/>
        </p:nvSpPr>
        <p:spPr>
          <a:xfrm>
            <a:off x="7064702" y="4157863"/>
            <a:ext cx="1538605" cy="412910"/>
          </a:xfrm>
          <a:prstGeom prst="rect">
            <a:avLst/>
          </a:prstGeom>
        </p:spPr>
        <p:txBody>
          <a:bodyPr vert="horz" wrap="square" lIns="0" tIns="12677" rIns="0" bIns="0" rtlCol="0">
            <a:spAutoFit/>
          </a:bodyPr>
          <a:lstStyle/>
          <a:p>
            <a:pPr marL="12677" marR="5080" indent="427887">
              <a:spcBef>
                <a:spcPts val="101"/>
              </a:spcBef>
            </a:pPr>
            <a:r>
              <a:rPr lang="en-US" sz="1300" b="1" spc="-4" dirty="0" smtClean="0">
                <a:solidFill>
                  <a:srgbClr val="FFFFFF"/>
                </a:solidFill>
                <a:latin typeface="Calibri"/>
                <a:cs typeface="Calibri"/>
              </a:rPr>
              <a:t>Core Topic </a:t>
            </a:r>
            <a:r>
              <a:rPr sz="1300" b="1" dirty="0" smtClean="0">
                <a:solidFill>
                  <a:srgbClr val="FFFFFF"/>
                </a:solidFill>
                <a:latin typeface="Calibri"/>
                <a:cs typeface="Calibri"/>
              </a:rPr>
              <a:t>1</a:t>
            </a:r>
            <a:r>
              <a:rPr lang="en-US" sz="1300" b="1" dirty="0" smtClean="0">
                <a:solidFill>
                  <a:srgbClr val="FFFFFF"/>
                </a:solidFill>
                <a:latin typeface="Calibri"/>
                <a:cs typeface="Calibri"/>
              </a:rPr>
              <a:t>:</a:t>
            </a:r>
            <a:r>
              <a:rPr sz="1300" b="1" dirty="0" smtClean="0">
                <a:solidFill>
                  <a:srgbClr val="FFFFFF"/>
                </a:solidFill>
                <a:latin typeface="Calibri"/>
                <a:cs typeface="Calibri"/>
              </a:rPr>
              <a:t>  </a:t>
            </a:r>
            <a:r>
              <a:rPr sz="1300" b="1" spc="-4" dirty="0">
                <a:solidFill>
                  <a:srgbClr val="FFFFFF"/>
                </a:solidFill>
                <a:latin typeface="Calibri"/>
                <a:cs typeface="Calibri"/>
              </a:rPr>
              <a:t>Fundamental </a:t>
            </a:r>
            <a:r>
              <a:rPr sz="1300" b="1" dirty="0">
                <a:solidFill>
                  <a:srgbClr val="FFFFFF"/>
                </a:solidFill>
                <a:latin typeface="Calibri"/>
                <a:cs typeface="Calibri"/>
              </a:rPr>
              <a:t>Big</a:t>
            </a:r>
            <a:r>
              <a:rPr sz="1300" b="1" spc="-66" dirty="0">
                <a:solidFill>
                  <a:srgbClr val="FFFFFF"/>
                </a:solidFill>
                <a:latin typeface="Calibri"/>
                <a:cs typeface="Calibri"/>
              </a:rPr>
              <a:t> </a:t>
            </a:r>
            <a:r>
              <a:rPr sz="1300" b="1" spc="-10" dirty="0">
                <a:solidFill>
                  <a:srgbClr val="FFFFFF"/>
                </a:solidFill>
                <a:latin typeface="Calibri"/>
                <a:cs typeface="Calibri"/>
              </a:rPr>
              <a:t>Data</a:t>
            </a:r>
            <a:endParaRPr sz="1300" dirty="0">
              <a:latin typeface="Calibri"/>
              <a:cs typeface="Calibri"/>
            </a:endParaRPr>
          </a:p>
        </p:txBody>
      </p:sp>
      <p:sp>
        <p:nvSpPr>
          <p:cNvPr id="61" name="object 61"/>
          <p:cNvSpPr/>
          <p:nvPr/>
        </p:nvSpPr>
        <p:spPr>
          <a:xfrm>
            <a:off x="6614418" y="4032759"/>
            <a:ext cx="2449828" cy="730250"/>
          </a:xfrm>
          <a:custGeom>
            <a:avLst/>
            <a:gdLst/>
            <a:ahLst/>
            <a:cxnLst/>
            <a:rect l="l" t="t" r="r" b="b"/>
            <a:pathLst>
              <a:path w="2449829" h="730250">
                <a:moveTo>
                  <a:pt x="111099" y="0"/>
                </a:move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2338146" y="729996"/>
                </a:lnTo>
                <a:lnTo>
                  <a:pt x="2402375" y="728260"/>
                </a:lnTo>
                <a:lnTo>
                  <a:pt x="2435358" y="716108"/>
                </a:lnTo>
                <a:lnTo>
                  <a:pt x="2447509" y="683125"/>
                </a:lnTo>
                <a:lnTo>
                  <a:pt x="2449245" y="618896"/>
                </a:lnTo>
                <a:lnTo>
                  <a:pt x="2449245" y="111099"/>
                </a:lnTo>
                <a:lnTo>
                  <a:pt x="2447509" y="46870"/>
                </a:lnTo>
                <a:lnTo>
                  <a:pt x="2435358" y="13887"/>
                </a:lnTo>
                <a:lnTo>
                  <a:pt x="2402375" y="1735"/>
                </a:lnTo>
                <a:lnTo>
                  <a:pt x="2338146" y="0"/>
                </a:lnTo>
                <a:lnTo>
                  <a:pt x="111099" y="0"/>
                </a:lnTo>
                <a:close/>
              </a:path>
            </a:pathLst>
          </a:custGeom>
          <a:ln w="38099">
            <a:solidFill>
              <a:srgbClr val="27A7DF"/>
            </a:solidFill>
          </a:ln>
        </p:spPr>
        <p:txBody>
          <a:bodyPr wrap="square" lIns="0" tIns="0" rIns="0" bIns="0" rtlCol="0"/>
          <a:lstStyle/>
          <a:p>
            <a:endParaRPr/>
          </a:p>
        </p:txBody>
      </p:sp>
      <p:sp>
        <p:nvSpPr>
          <p:cNvPr id="62" name="object 62"/>
          <p:cNvSpPr/>
          <p:nvPr/>
        </p:nvSpPr>
        <p:spPr>
          <a:xfrm>
            <a:off x="2930404" y="3193704"/>
            <a:ext cx="2763520" cy="364490"/>
          </a:xfrm>
          <a:custGeom>
            <a:avLst/>
            <a:gdLst/>
            <a:ahLst/>
            <a:cxnLst/>
            <a:rect l="l" t="t" r="r" b="b"/>
            <a:pathLst>
              <a:path w="2763520" h="364489">
                <a:moveTo>
                  <a:pt x="2739847" y="0"/>
                </a:moveTo>
                <a:lnTo>
                  <a:pt x="23520" y="0"/>
                </a:lnTo>
                <a:lnTo>
                  <a:pt x="9922" y="367"/>
                </a:lnTo>
                <a:lnTo>
                  <a:pt x="2940" y="2940"/>
                </a:lnTo>
                <a:lnTo>
                  <a:pt x="367" y="9922"/>
                </a:lnTo>
                <a:lnTo>
                  <a:pt x="0" y="23520"/>
                </a:lnTo>
                <a:lnTo>
                  <a:pt x="0" y="340715"/>
                </a:lnTo>
                <a:lnTo>
                  <a:pt x="367" y="354313"/>
                </a:lnTo>
                <a:lnTo>
                  <a:pt x="2940" y="361295"/>
                </a:lnTo>
                <a:lnTo>
                  <a:pt x="9922" y="363868"/>
                </a:lnTo>
                <a:lnTo>
                  <a:pt x="23520" y="364236"/>
                </a:lnTo>
                <a:lnTo>
                  <a:pt x="2739847" y="364236"/>
                </a:lnTo>
                <a:lnTo>
                  <a:pt x="2753444" y="363868"/>
                </a:lnTo>
                <a:lnTo>
                  <a:pt x="2760427" y="361295"/>
                </a:lnTo>
                <a:lnTo>
                  <a:pt x="2763000" y="354313"/>
                </a:lnTo>
                <a:lnTo>
                  <a:pt x="2763367" y="340715"/>
                </a:lnTo>
                <a:lnTo>
                  <a:pt x="2763367" y="23520"/>
                </a:lnTo>
                <a:lnTo>
                  <a:pt x="2763000" y="9922"/>
                </a:lnTo>
                <a:lnTo>
                  <a:pt x="2760427" y="2940"/>
                </a:lnTo>
                <a:lnTo>
                  <a:pt x="2753444" y="367"/>
                </a:lnTo>
                <a:lnTo>
                  <a:pt x="2739847" y="0"/>
                </a:lnTo>
                <a:close/>
              </a:path>
            </a:pathLst>
          </a:custGeom>
          <a:solidFill>
            <a:srgbClr val="636466"/>
          </a:solidFill>
        </p:spPr>
        <p:txBody>
          <a:bodyPr wrap="square" lIns="0" tIns="0" rIns="0" bIns="0" rtlCol="0"/>
          <a:lstStyle/>
          <a:p>
            <a:endParaRPr/>
          </a:p>
        </p:txBody>
      </p:sp>
      <p:sp>
        <p:nvSpPr>
          <p:cNvPr id="63" name="object 63"/>
          <p:cNvSpPr txBox="1"/>
          <p:nvPr/>
        </p:nvSpPr>
        <p:spPr>
          <a:xfrm>
            <a:off x="3096957" y="3237974"/>
            <a:ext cx="2446020"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Adoption </a:t>
            </a:r>
            <a:r>
              <a:rPr sz="1300" dirty="0">
                <a:solidFill>
                  <a:srgbClr val="FFFFFF"/>
                </a:solidFill>
                <a:latin typeface="Calibri"/>
                <a:cs typeface="Calibri"/>
              </a:rPr>
              <a:t>&amp; Planning</a:t>
            </a:r>
            <a:r>
              <a:rPr sz="1300" spc="-66" dirty="0">
                <a:solidFill>
                  <a:srgbClr val="FFFFFF"/>
                </a:solidFill>
                <a:latin typeface="Calibri"/>
                <a:cs typeface="Calibri"/>
              </a:rPr>
              <a:t> </a:t>
            </a:r>
            <a:r>
              <a:rPr sz="1300" spc="-10" dirty="0">
                <a:solidFill>
                  <a:srgbClr val="FFFFFF"/>
                </a:solidFill>
                <a:latin typeface="Calibri"/>
                <a:cs typeface="Calibri"/>
              </a:rPr>
              <a:t>Considerations</a:t>
            </a:r>
            <a:endParaRPr sz="1300">
              <a:latin typeface="Calibri"/>
              <a:cs typeface="Calibri"/>
            </a:endParaRPr>
          </a:p>
        </p:txBody>
      </p:sp>
      <p:sp>
        <p:nvSpPr>
          <p:cNvPr id="64" name="object 64"/>
          <p:cNvSpPr/>
          <p:nvPr/>
        </p:nvSpPr>
        <p:spPr>
          <a:xfrm>
            <a:off x="7362236" y="687160"/>
            <a:ext cx="0" cy="1030606"/>
          </a:xfrm>
          <a:custGeom>
            <a:avLst/>
            <a:gdLst/>
            <a:ahLst/>
            <a:cxnLst/>
            <a:rect l="l" t="t" r="r" b="b"/>
            <a:pathLst>
              <a:path h="1030605">
                <a:moveTo>
                  <a:pt x="0" y="0"/>
                </a:moveTo>
                <a:lnTo>
                  <a:pt x="0" y="1030592"/>
                </a:lnTo>
              </a:path>
            </a:pathLst>
          </a:custGeom>
          <a:ln w="3479">
            <a:solidFill>
              <a:srgbClr val="231F20"/>
            </a:solidFill>
          </a:ln>
        </p:spPr>
        <p:txBody>
          <a:bodyPr wrap="square" lIns="0" tIns="0" rIns="0" bIns="0" rtlCol="0"/>
          <a:lstStyle/>
          <a:p>
            <a:endParaRPr/>
          </a:p>
        </p:txBody>
      </p:sp>
      <p:sp>
        <p:nvSpPr>
          <p:cNvPr id="65" name="object 65"/>
          <p:cNvSpPr/>
          <p:nvPr/>
        </p:nvSpPr>
        <p:spPr>
          <a:xfrm>
            <a:off x="7362896" y="685422"/>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66" name="object 66"/>
          <p:cNvSpPr/>
          <p:nvPr/>
        </p:nvSpPr>
        <p:spPr>
          <a:xfrm>
            <a:off x="7363338" y="1097086"/>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67" name="object 67"/>
          <p:cNvSpPr/>
          <p:nvPr/>
        </p:nvSpPr>
        <p:spPr>
          <a:xfrm>
            <a:off x="7362791" y="1506931"/>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68" name="object 68"/>
          <p:cNvSpPr/>
          <p:nvPr/>
        </p:nvSpPr>
        <p:spPr>
          <a:xfrm>
            <a:off x="7363780" y="888593"/>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69" name="object 69"/>
          <p:cNvSpPr/>
          <p:nvPr/>
        </p:nvSpPr>
        <p:spPr>
          <a:xfrm>
            <a:off x="7362240" y="1302318"/>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70" name="object 70"/>
          <p:cNvSpPr/>
          <p:nvPr/>
        </p:nvSpPr>
        <p:spPr>
          <a:xfrm>
            <a:off x="7363347" y="1719488"/>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71" name="object 71"/>
          <p:cNvSpPr/>
          <p:nvPr/>
        </p:nvSpPr>
        <p:spPr>
          <a:xfrm>
            <a:off x="3452867" y="1067385"/>
            <a:ext cx="0" cy="617220"/>
          </a:xfrm>
          <a:custGeom>
            <a:avLst/>
            <a:gdLst/>
            <a:ahLst/>
            <a:cxnLst/>
            <a:rect l="l" t="t" r="r" b="b"/>
            <a:pathLst>
              <a:path h="617219">
                <a:moveTo>
                  <a:pt x="0" y="0"/>
                </a:moveTo>
                <a:lnTo>
                  <a:pt x="0" y="616902"/>
                </a:lnTo>
              </a:path>
            </a:pathLst>
          </a:custGeom>
          <a:ln w="3479">
            <a:solidFill>
              <a:srgbClr val="231F20"/>
            </a:solidFill>
          </a:ln>
        </p:spPr>
        <p:txBody>
          <a:bodyPr wrap="square" lIns="0" tIns="0" rIns="0" bIns="0" rtlCol="0"/>
          <a:lstStyle/>
          <a:p>
            <a:endParaRPr/>
          </a:p>
        </p:txBody>
      </p:sp>
      <p:sp>
        <p:nvSpPr>
          <p:cNvPr id="72" name="object 72"/>
          <p:cNvSpPr/>
          <p:nvPr/>
        </p:nvSpPr>
        <p:spPr>
          <a:xfrm>
            <a:off x="3339228" y="1065645"/>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73" name="object 73"/>
          <p:cNvSpPr/>
          <p:nvPr/>
        </p:nvSpPr>
        <p:spPr>
          <a:xfrm>
            <a:off x="3339670" y="1477306"/>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74" name="object 74"/>
          <p:cNvSpPr/>
          <p:nvPr/>
        </p:nvSpPr>
        <p:spPr>
          <a:xfrm>
            <a:off x="3340112" y="1268818"/>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sp>
        <p:nvSpPr>
          <p:cNvPr id="75" name="object 75"/>
          <p:cNvSpPr/>
          <p:nvPr/>
        </p:nvSpPr>
        <p:spPr>
          <a:xfrm>
            <a:off x="3339227" y="168428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76" name="object 76"/>
          <p:cNvSpPr/>
          <p:nvPr/>
        </p:nvSpPr>
        <p:spPr>
          <a:xfrm>
            <a:off x="3455537" y="1379875"/>
            <a:ext cx="140335" cy="0"/>
          </a:xfrm>
          <a:custGeom>
            <a:avLst/>
            <a:gdLst/>
            <a:ahLst/>
            <a:cxnLst/>
            <a:rect l="l" t="t" r="r" b="b"/>
            <a:pathLst>
              <a:path w="140335">
                <a:moveTo>
                  <a:pt x="0" y="0"/>
                </a:moveTo>
                <a:lnTo>
                  <a:pt x="140271" y="0"/>
                </a:lnTo>
              </a:path>
            </a:pathLst>
          </a:custGeom>
          <a:ln w="3479">
            <a:solidFill>
              <a:srgbClr val="231F20"/>
            </a:solidFill>
          </a:ln>
        </p:spPr>
        <p:txBody>
          <a:bodyPr wrap="square" lIns="0" tIns="0" rIns="0" bIns="0" rtlCol="0"/>
          <a:lstStyle/>
          <a:p>
            <a:endParaRPr/>
          </a:p>
        </p:txBody>
      </p:sp>
      <p:sp>
        <p:nvSpPr>
          <p:cNvPr id="77" name="object 77"/>
          <p:cNvSpPr/>
          <p:nvPr/>
        </p:nvSpPr>
        <p:spPr>
          <a:xfrm>
            <a:off x="2780512" y="2578671"/>
            <a:ext cx="0" cy="2068195"/>
          </a:xfrm>
          <a:custGeom>
            <a:avLst/>
            <a:gdLst/>
            <a:ahLst/>
            <a:cxnLst/>
            <a:rect l="l" t="t" r="r" b="b"/>
            <a:pathLst>
              <a:path h="2068195">
                <a:moveTo>
                  <a:pt x="0" y="0"/>
                </a:moveTo>
                <a:lnTo>
                  <a:pt x="0" y="2068144"/>
                </a:lnTo>
              </a:path>
            </a:pathLst>
          </a:custGeom>
          <a:ln w="3479">
            <a:solidFill>
              <a:srgbClr val="231F20"/>
            </a:solidFill>
          </a:ln>
        </p:spPr>
        <p:txBody>
          <a:bodyPr wrap="square" lIns="0" tIns="0" rIns="0" bIns="0" rtlCol="0"/>
          <a:lstStyle/>
          <a:p>
            <a:endParaRPr/>
          </a:p>
        </p:txBody>
      </p:sp>
      <p:sp>
        <p:nvSpPr>
          <p:cNvPr id="78" name="object 78"/>
          <p:cNvSpPr/>
          <p:nvPr/>
        </p:nvSpPr>
        <p:spPr>
          <a:xfrm>
            <a:off x="2670410" y="257854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79" name="object 79"/>
          <p:cNvSpPr/>
          <p:nvPr/>
        </p:nvSpPr>
        <p:spPr>
          <a:xfrm>
            <a:off x="2670856" y="299020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0" name="object 80"/>
          <p:cNvSpPr/>
          <p:nvPr/>
        </p:nvSpPr>
        <p:spPr>
          <a:xfrm>
            <a:off x="2670301" y="3400052"/>
            <a:ext cx="260350" cy="0"/>
          </a:xfrm>
          <a:custGeom>
            <a:avLst/>
            <a:gdLst/>
            <a:ahLst/>
            <a:cxnLst/>
            <a:rect l="l" t="t" r="r" b="b"/>
            <a:pathLst>
              <a:path w="260350">
                <a:moveTo>
                  <a:pt x="0" y="0"/>
                </a:moveTo>
                <a:lnTo>
                  <a:pt x="260108" y="0"/>
                </a:lnTo>
              </a:path>
            </a:pathLst>
          </a:custGeom>
          <a:ln w="3479">
            <a:solidFill>
              <a:srgbClr val="231F20"/>
            </a:solidFill>
          </a:ln>
        </p:spPr>
        <p:txBody>
          <a:bodyPr wrap="square" lIns="0" tIns="0" rIns="0" bIns="0" rtlCol="0"/>
          <a:lstStyle/>
          <a:p>
            <a:endParaRPr/>
          </a:p>
        </p:txBody>
      </p:sp>
      <p:sp>
        <p:nvSpPr>
          <p:cNvPr id="81" name="object 81"/>
          <p:cNvSpPr/>
          <p:nvPr/>
        </p:nvSpPr>
        <p:spPr>
          <a:xfrm>
            <a:off x="2671292" y="2781715"/>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sp>
        <p:nvSpPr>
          <p:cNvPr id="82" name="object 82"/>
          <p:cNvSpPr/>
          <p:nvPr/>
        </p:nvSpPr>
        <p:spPr>
          <a:xfrm>
            <a:off x="2669750" y="319544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83" name="object 83"/>
          <p:cNvSpPr/>
          <p:nvPr/>
        </p:nvSpPr>
        <p:spPr>
          <a:xfrm>
            <a:off x="2670859" y="3612608"/>
            <a:ext cx="110491" cy="0"/>
          </a:xfrm>
          <a:custGeom>
            <a:avLst/>
            <a:gdLst/>
            <a:ahLst/>
            <a:cxnLst/>
            <a:rect l="l" t="t" r="r" b="b"/>
            <a:pathLst>
              <a:path w="110489">
                <a:moveTo>
                  <a:pt x="0" y="0"/>
                </a:moveTo>
                <a:lnTo>
                  <a:pt x="110210" y="0"/>
                </a:lnTo>
              </a:path>
            </a:pathLst>
          </a:custGeom>
          <a:ln w="3479">
            <a:solidFill>
              <a:srgbClr val="231F20"/>
            </a:solidFill>
          </a:ln>
        </p:spPr>
        <p:txBody>
          <a:bodyPr wrap="square" lIns="0" tIns="0" rIns="0" bIns="0" rtlCol="0"/>
          <a:lstStyle/>
          <a:p>
            <a:endParaRPr/>
          </a:p>
        </p:txBody>
      </p:sp>
      <p:sp>
        <p:nvSpPr>
          <p:cNvPr id="84" name="object 84"/>
          <p:cNvSpPr/>
          <p:nvPr/>
        </p:nvSpPr>
        <p:spPr>
          <a:xfrm>
            <a:off x="2669343" y="3825165"/>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5" name="object 85"/>
          <p:cNvSpPr/>
          <p:nvPr/>
        </p:nvSpPr>
        <p:spPr>
          <a:xfrm>
            <a:off x="2669791" y="4236829"/>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6" name="object 86"/>
          <p:cNvSpPr/>
          <p:nvPr/>
        </p:nvSpPr>
        <p:spPr>
          <a:xfrm>
            <a:off x="2670227" y="4028336"/>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sp>
        <p:nvSpPr>
          <p:cNvPr id="87" name="object 87"/>
          <p:cNvSpPr/>
          <p:nvPr/>
        </p:nvSpPr>
        <p:spPr>
          <a:xfrm>
            <a:off x="2993379" y="5508189"/>
            <a:ext cx="0" cy="838835"/>
          </a:xfrm>
          <a:custGeom>
            <a:avLst/>
            <a:gdLst/>
            <a:ahLst/>
            <a:cxnLst/>
            <a:rect l="l" t="t" r="r" b="b"/>
            <a:pathLst>
              <a:path h="838835">
                <a:moveTo>
                  <a:pt x="0" y="0"/>
                </a:moveTo>
                <a:lnTo>
                  <a:pt x="0" y="838428"/>
                </a:lnTo>
              </a:path>
            </a:pathLst>
          </a:custGeom>
          <a:ln w="3479">
            <a:solidFill>
              <a:srgbClr val="231F20"/>
            </a:solidFill>
          </a:ln>
        </p:spPr>
        <p:txBody>
          <a:bodyPr wrap="square" lIns="0" tIns="0" rIns="0" bIns="0" rtlCol="0"/>
          <a:lstStyle/>
          <a:p>
            <a:endParaRPr/>
          </a:p>
        </p:txBody>
      </p:sp>
      <p:sp>
        <p:nvSpPr>
          <p:cNvPr id="88" name="object 88"/>
          <p:cNvSpPr/>
          <p:nvPr/>
        </p:nvSpPr>
        <p:spPr>
          <a:xfrm>
            <a:off x="2883724" y="5509862"/>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9" name="object 89"/>
          <p:cNvSpPr/>
          <p:nvPr/>
        </p:nvSpPr>
        <p:spPr>
          <a:xfrm>
            <a:off x="2883169" y="5919707"/>
            <a:ext cx="260350" cy="0"/>
          </a:xfrm>
          <a:custGeom>
            <a:avLst/>
            <a:gdLst/>
            <a:ahLst/>
            <a:cxnLst/>
            <a:rect l="l" t="t" r="r" b="b"/>
            <a:pathLst>
              <a:path w="260350">
                <a:moveTo>
                  <a:pt x="0" y="0"/>
                </a:moveTo>
                <a:lnTo>
                  <a:pt x="260108" y="0"/>
                </a:lnTo>
              </a:path>
            </a:pathLst>
          </a:custGeom>
          <a:ln w="3479">
            <a:solidFill>
              <a:srgbClr val="231F20"/>
            </a:solidFill>
          </a:ln>
        </p:spPr>
        <p:txBody>
          <a:bodyPr wrap="square" lIns="0" tIns="0" rIns="0" bIns="0" rtlCol="0"/>
          <a:lstStyle/>
          <a:p>
            <a:endParaRPr/>
          </a:p>
        </p:txBody>
      </p:sp>
      <p:sp>
        <p:nvSpPr>
          <p:cNvPr id="90" name="object 90"/>
          <p:cNvSpPr/>
          <p:nvPr/>
        </p:nvSpPr>
        <p:spPr>
          <a:xfrm>
            <a:off x="2882621" y="5715093"/>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91" name="object 91"/>
          <p:cNvSpPr/>
          <p:nvPr/>
        </p:nvSpPr>
        <p:spPr>
          <a:xfrm>
            <a:off x="2883728" y="6132262"/>
            <a:ext cx="110491" cy="0"/>
          </a:xfrm>
          <a:custGeom>
            <a:avLst/>
            <a:gdLst/>
            <a:ahLst/>
            <a:cxnLst/>
            <a:rect l="l" t="t" r="r" b="b"/>
            <a:pathLst>
              <a:path w="110489">
                <a:moveTo>
                  <a:pt x="0" y="0"/>
                </a:moveTo>
                <a:lnTo>
                  <a:pt x="110210" y="0"/>
                </a:lnTo>
              </a:path>
            </a:pathLst>
          </a:custGeom>
          <a:ln w="3479">
            <a:solidFill>
              <a:srgbClr val="231F20"/>
            </a:solidFill>
          </a:ln>
        </p:spPr>
        <p:txBody>
          <a:bodyPr wrap="square" lIns="0" tIns="0" rIns="0" bIns="0" rtlCol="0"/>
          <a:lstStyle/>
          <a:p>
            <a:endParaRPr/>
          </a:p>
        </p:txBody>
      </p:sp>
      <p:sp>
        <p:nvSpPr>
          <p:cNvPr id="92" name="object 92"/>
          <p:cNvSpPr/>
          <p:nvPr/>
        </p:nvSpPr>
        <p:spPr>
          <a:xfrm>
            <a:off x="2882211" y="634481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93" name="object 93"/>
          <p:cNvSpPr/>
          <p:nvPr/>
        </p:nvSpPr>
        <p:spPr>
          <a:xfrm>
            <a:off x="3376739" y="7138402"/>
            <a:ext cx="0" cy="838835"/>
          </a:xfrm>
          <a:custGeom>
            <a:avLst/>
            <a:gdLst/>
            <a:ahLst/>
            <a:cxnLst/>
            <a:rect l="l" t="t" r="r" b="b"/>
            <a:pathLst>
              <a:path h="838834">
                <a:moveTo>
                  <a:pt x="0" y="0"/>
                </a:moveTo>
                <a:lnTo>
                  <a:pt x="0" y="838428"/>
                </a:lnTo>
              </a:path>
            </a:pathLst>
          </a:custGeom>
          <a:ln w="3479">
            <a:solidFill>
              <a:srgbClr val="231F20"/>
            </a:solidFill>
          </a:ln>
        </p:spPr>
        <p:txBody>
          <a:bodyPr wrap="square" lIns="0" tIns="0" rIns="0" bIns="0" rtlCol="0"/>
          <a:lstStyle/>
          <a:p>
            <a:endParaRPr/>
          </a:p>
        </p:txBody>
      </p:sp>
      <p:sp>
        <p:nvSpPr>
          <p:cNvPr id="94" name="object 94"/>
          <p:cNvSpPr/>
          <p:nvPr/>
        </p:nvSpPr>
        <p:spPr>
          <a:xfrm>
            <a:off x="3267086" y="714007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95" name="object 95"/>
          <p:cNvSpPr/>
          <p:nvPr/>
        </p:nvSpPr>
        <p:spPr>
          <a:xfrm>
            <a:off x="3266529" y="7549919"/>
            <a:ext cx="247648" cy="0"/>
          </a:xfrm>
          <a:custGeom>
            <a:avLst/>
            <a:gdLst/>
            <a:ahLst/>
            <a:cxnLst/>
            <a:rect l="l" t="t" r="r" b="b"/>
            <a:pathLst>
              <a:path w="247650">
                <a:moveTo>
                  <a:pt x="0" y="0"/>
                </a:moveTo>
                <a:lnTo>
                  <a:pt x="247408" y="0"/>
                </a:lnTo>
              </a:path>
            </a:pathLst>
          </a:custGeom>
          <a:ln w="3479">
            <a:solidFill>
              <a:srgbClr val="231F20"/>
            </a:solidFill>
          </a:ln>
        </p:spPr>
        <p:txBody>
          <a:bodyPr wrap="square" lIns="0" tIns="0" rIns="0" bIns="0" rtlCol="0"/>
          <a:lstStyle/>
          <a:p>
            <a:endParaRPr/>
          </a:p>
        </p:txBody>
      </p:sp>
      <p:sp>
        <p:nvSpPr>
          <p:cNvPr id="96" name="object 96"/>
          <p:cNvSpPr/>
          <p:nvPr/>
        </p:nvSpPr>
        <p:spPr>
          <a:xfrm>
            <a:off x="3265979" y="734531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97" name="object 97"/>
          <p:cNvSpPr/>
          <p:nvPr/>
        </p:nvSpPr>
        <p:spPr>
          <a:xfrm>
            <a:off x="3267089" y="7762476"/>
            <a:ext cx="110491" cy="0"/>
          </a:xfrm>
          <a:custGeom>
            <a:avLst/>
            <a:gdLst/>
            <a:ahLst/>
            <a:cxnLst/>
            <a:rect l="l" t="t" r="r" b="b"/>
            <a:pathLst>
              <a:path w="110489">
                <a:moveTo>
                  <a:pt x="0" y="0"/>
                </a:moveTo>
                <a:lnTo>
                  <a:pt x="110210" y="0"/>
                </a:lnTo>
              </a:path>
            </a:pathLst>
          </a:custGeom>
          <a:ln w="3479">
            <a:solidFill>
              <a:srgbClr val="231F20"/>
            </a:solidFill>
          </a:ln>
        </p:spPr>
        <p:txBody>
          <a:bodyPr wrap="square" lIns="0" tIns="0" rIns="0" bIns="0" rtlCol="0"/>
          <a:lstStyle/>
          <a:p>
            <a:endParaRPr/>
          </a:p>
        </p:txBody>
      </p:sp>
      <p:sp>
        <p:nvSpPr>
          <p:cNvPr id="98" name="object 98"/>
          <p:cNvSpPr/>
          <p:nvPr/>
        </p:nvSpPr>
        <p:spPr>
          <a:xfrm>
            <a:off x="3265573" y="7975031"/>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99" name="object 99"/>
          <p:cNvSpPr/>
          <p:nvPr/>
        </p:nvSpPr>
        <p:spPr>
          <a:xfrm>
            <a:off x="8121041" y="8218897"/>
            <a:ext cx="0" cy="827404"/>
          </a:xfrm>
          <a:custGeom>
            <a:avLst/>
            <a:gdLst/>
            <a:ahLst/>
            <a:cxnLst/>
            <a:rect l="l" t="t" r="r" b="b"/>
            <a:pathLst>
              <a:path h="827404">
                <a:moveTo>
                  <a:pt x="0" y="0"/>
                </a:moveTo>
                <a:lnTo>
                  <a:pt x="0" y="827392"/>
                </a:lnTo>
              </a:path>
            </a:pathLst>
          </a:custGeom>
          <a:ln w="3479">
            <a:solidFill>
              <a:srgbClr val="231F20"/>
            </a:solidFill>
          </a:ln>
        </p:spPr>
        <p:txBody>
          <a:bodyPr wrap="square" lIns="0" tIns="0" rIns="0" bIns="0" rtlCol="0"/>
          <a:lstStyle/>
          <a:p>
            <a:endParaRPr/>
          </a:p>
        </p:txBody>
      </p:sp>
      <p:sp>
        <p:nvSpPr>
          <p:cNvPr id="100" name="object 100"/>
          <p:cNvSpPr/>
          <p:nvPr/>
        </p:nvSpPr>
        <p:spPr>
          <a:xfrm>
            <a:off x="8121702" y="8217157"/>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01" name="object 101"/>
          <p:cNvSpPr/>
          <p:nvPr/>
        </p:nvSpPr>
        <p:spPr>
          <a:xfrm>
            <a:off x="7918947" y="8628822"/>
            <a:ext cx="312418" cy="0"/>
          </a:xfrm>
          <a:custGeom>
            <a:avLst/>
            <a:gdLst/>
            <a:ahLst/>
            <a:cxnLst/>
            <a:rect l="l" t="t" r="r" b="b"/>
            <a:pathLst>
              <a:path w="312420">
                <a:moveTo>
                  <a:pt x="0" y="0"/>
                </a:moveTo>
                <a:lnTo>
                  <a:pt x="311950" y="0"/>
                </a:lnTo>
              </a:path>
            </a:pathLst>
          </a:custGeom>
          <a:ln w="3479">
            <a:solidFill>
              <a:srgbClr val="231F20"/>
            </a:solidFill>
          </a:ln>
        </p:spPr>
        <p:txBody>
          <a:bodyPr wrap="square" lIns="0" tIns="0" rIns="0" bIns="0" rtlCol="0"/>
          <a:lstStyle/>
          <a:p>
            <a:endParaRPr/>
          </a:p>
        </p:txBody>
      </p:sp>
      <p:sp>
        <p:nvSpPr>
          <p:cNvPr id="102" name="object 102"/>
          <p:cNvSpPr/>
          <p:nvPr/>
        </p:nvSpPr>
        <p:spPr>
          <a:xfrm>
            <a:off x="8124841" y="9044546"/>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103" name="object 103"/>
          <p:cNvSpPr/>
          <p:nvPr/>
        </p:nvSpPr>
        <p:spPr>
          <a:xfrm>
            <a:off x="8122584" y="8420330"/>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104" name="object 104"/>
          <p:cNvSpPr/>
          <p:nvPr/>
        </p:nvSpPr>
        <p:spPr>
          <a:xfrm>
            <a:off x="8121043" y="8834055"/>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05" name="object 105"/>
          <p:cNvSpPr/>
          <p:nvPr/>
        </p:nvSpPr>
        <p:spPr>
          <a:xfrm>
            <a:off x="13591951" y="5840242"/>
            <a:ext cx="0" cy="617220"/>
          </a:xfrm>
          <a:custGeom>
            <a:avLst/>
            <a:gdLst/>
            <a:ahLst/>
            <a:cxnLst/>
            <a:rect l="l" t="t" r="r" b="b"/>
            <a:pathLst>
              <a:path h="617220">
                <a:moveTo>
                  <a:pt x="0" y="0"/>
                </a:moveTo>
                <a:lnTo>
                  <a:pt x="0" y="616902"/>
                </a:lnTo>
              </a:path>
            </a:pathLst>
          </a:custGeom>
          <a:ln w="3479">
            <a:solidFill>
              <a:srgbClr val="231F20"/>
            </a:solidFill>
          </a:ln>
        </p:spPr>
        <p:txBody>
          <a:bodyPr wrap="square" lIns="0" tIns="0" rIns="0" bIns="0" rtlCol="0"/>
          <a:lstStyle/>
          <a:p>
            <a:endParaRPr/>
          </a:p>
        </p:txBody>
      </p:sp>
      <p:sp>
        <p:nvSpPr>
          <p:cNvPr id="106" name="object 106"/>
          <p:cNvSpPr/>
          <p:nvPr/>
        </p:nvSpPr>
        <p:spPr>
          <a:xfrm>
            <a:off x="13592614" y="583850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07" name="object 107"/>
          <p:cNvSpPr/>
          <p:nvPr/>
        </p:nvSpPr>
        <p:spPr>
          <a:xfrm>
            <a:off x="13593056" y="6250169"/>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08" name="object 108"/>
          <p:cNvSpPr/>
          <p:nvPr/>
        </p:nvSpPr>
        <p:spPr>
          <a:xfrm>
            <a:off x="13593492" y="6041678"/>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109" name="object 109"/>
          <p:cNvSpPr/>
          <p:nvPr/>
        </p:nvSpPr>
        <p:spPr>
          <a:xfrm>
            <a:off x="13591958" y="645540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10" name="object 110"/>
          <p:cNvSpPr/>
          <p:nvPr/>
        </p:nvSpPr>
        <p:spPr>
          <a:xfrm>
            <a:off x="13495068" y="4802784"/>
            <a:ext cx="0" cy="201932"/>
          </a:xfrm>
          <a:custGeom>
            <a:avLst/>
            <a:gdLst/>
            <a:ahLst/>
            <a:cxnLst/>
            <a:rect l="l" t="t" r="r" b="b"/>
            <a:pathLst>
              <a:path h="201929">
                <a:moveTo>
                  <a:pt x="0" y="0"/>
                </a:moveTo>
                <a:lnTo>
                  <a:pt x="0" y="201752"/>
                </a:lnTo>
              </a:path>
            </a:pathLst>
          </a:custGeom>
          <a:ln w="3479">
            <a:solidFill>
              <a:srgbClr val="231F20"/>
            </a:solidFill>
          </a:ln>
        </p:spPr>
        <p:txBody>
          <a:bodyPr wrap="square" lIns="0" tIns="0" rIns="0" bIns="0" rtlCol="0"/>
          <a:lstStyle/>
          <a:p>
            <a:endParaRPr/>
          </a:p>
        </p:txBody>
      </p:sp>
      <p:sp>
        <p:nvSpPr>
          <p:cNvPr id="111" name="object 111"/>
          <p:cNvSpPr/>
          <p:nvPr/>
        </p:nvSpPr>
        <p:spPr>
          <a:xfrm>
            <a:off x="13496807" y="480104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12" name="object 112"/>
          <p:cNvSpPr/>
          <p:nvPr/>
        </p:nvSpPr>
        <p:spPr>
          <a:xfrm>
            <a:off x="13495075" y="5006279"/>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13" name="object 113"/>
          <p:cNvSpPr/>
          <p:nvPr/>
        </p:nvSpPr>
        <p:spPr>
          <a:xfrm>
            <a:off x="12348426" y="3572489"/>
            <a:ext cx="0" cy="410846"/>
          </a:xfrm>
          <a:custGeom>
            <a:avLst/>
            <a:gdLst/>
            <a:ahLst/>
            <a:cxnLst/>
            <a:rect l="l" t="t" r="r" b="b"/>
            <a:pathLst>
              <a:path h="410845">
                <a:moveTo>
                  <a:pt x="0" y="0"/>
                </a:moveTo>
                <a:lnTo>
                  <a:pt x="0" y="410248"/>
                </a:lnTo>
              </a:path>
            </a:pathLst>
          </a:custGeom>
          <a:ln w="3479">
            <a:solidFill>
              <a:srgbClr val="231F20"/>
            </a:solidFill>
          </a:ln>
        </p:spPr>
        <p:txBody>
          <a:bodyPr wrap="square" lIns="0" tIns="0" rIns="0" bIns="0" rtlCol="0"/>
          <a:lstStyle/>
          <a:p>
            <a:endParaRPr/>
          </a:p>
        </p:txBody>
      </p:sp>
      <p:sp>
        <p:nvSpPr>
          <p:cNvPr id="114" name="object 114"/>
          <p:cNvSpPr/>
          <p:nvPr/>
        </p:nvSpPr>
        <p:spPr>
          <a:xfrm>
            <a:off x="12349970" y="3570745"/>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115" name="object 115"/>
          <p:cNvSpPr/>
          <p:nvPr/>
        </p:nvSpPr>
        <p:spPr>
          <a:xfrm>
            <a:off x="12348428" y="398447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16" name="object 116"/>
          <p:cNvSpPr/>
          <p:nvPr/>
        </p:nvSpPr>
        <p:spPr>
          <a:xfrm>
            <a:off x="12221518" y="3775086"/>
            <a:ext cx="241300" cy="0"/>
          </a:xfrm>
          <a:custGeom>
            <a:avLst/>
            <a:gdLst/>
            <a:ahLst/>
            <a:cxnLst/>
            <a:rect l="l" t="t" r="r" b="b"/>
            <a:pathLst>
              <a:path w="241300">
                <a:moveTo>
                  <a:pt x="0" y="0"/>
                </a:moveTo>
                <a:lnTo>
                  <a:pt x="240919" y="0"/>
                </a:lnTo>
              </a:path>
            </a:pathLst>
          </a:custGeom>
          <a:ln w="3479">
            <a:solidFill>
              <a:srgbClr val="231F20"/>
            </a:solidFill>
          </a:ln>
        </p:spPr>
        <p:txBody>
          <a:bodyPr wrap="square" lIns="0" tIns="0" rIns="0" bIns="0" rtlCol="0"/>
          <a:lstStyle/>
          <a:p>
            <a:endParaRPr/>
          </a:p>
        </p:txBody>
      </p:sp>
      <p:sp>
        <p:nvSpPr>
          <p:cNvPr id="117" name="object 117"/>
          <p:cNvSpPr/>
          <p:nvPr/>
        </p:nvSpPr>
        <p:spPr>
          <a:xfrm>
            <a:off x="12103580" y="7321094"/>
            <a:ext cx="113030" cy="0"/>
          </a:xfrm>
          <a:custGeom>
            <a:avLst/>
            <a:gdLst/>
            <a:ahLst/>
            <a:cxnLst/>
            <a:rect l="l" t="t" r="r" b="b"/>
            <a:pathLst>
              <a:path w="113029">
                <a:moveTo>
                  <a:pt x="0" y="0"/>
                </a:moveTo>
                <a:lnTo>
                  <a:pt x="112471" y="0"/>
                </a:lnTo>
              </a:path>
            </a:pathLst>
          </a:custGeom>
          <a:ln w="3479">
            <a:solidFill>
              <a:srgbClr val="231F20"/>
            </a:solidFill>
          </a:ln>
        </p:spPr>
        <p:txBody>
          <a:bodyPr wrap="square" lIns="0" tIns="0" rIns="0" bIns="0" rtlCol="0"/>
          <a:lstStyle/>
          <a:p>
            <a:endParaRPr/>
          </a:p>
        </p:txBody>
      </p:sp>
      <p:sp>
        <p:nvSpPr>
          <p:cNvPr id="118" name="object 118"/>
          <p:cNvSpPr/>
          <p:nvPr/>
        </p:nvSpPr>
        <p:spPr>
          <a:xfrm>
            <a:off x="12217790" y="7215727"/>
            <a:ext cx="0" cy="201932"/>
          </a:xfrm>
          <a:custGeom>
            <a:avLst/>
            <a:gdLst/>
            <a:ahLst/>
            <a:cxnLst/>
            <a:rect l="l" t="t" r="r" b="b"/>
            <a:pathLst>
              <a:path h="201929">
                <a:moveTo>
                  <a:pt x="0" y="0"/>
                </a:moveTo>
                <a:lnTo>
                  <a:pt x="0" y="201752"/>
                </a:lnTo>
              </a:path>
            </a:pathLst>
          </a:custGeom>
          <a:ln w="3479">
            <a:solidFill>
              <a:srgbClr val="231F20"/>
            </a:solidFill>
          </a:ln>
        </p:spPr>
        <p:txBody>
          <a:bodyPr wrap="square" lIns="0" tIns="0" rIns="0" bIns="0" rtlCol="0"/>
          <a:lstStyle/>
          <a:p>
            <a:endParaRPr/>
          </a:p>
        </p:txBody>
      </p:sp>
      <p:sp>
        <p:nvSpPr>
          <p:cNvPr id="119" name="object 119"/>
          <p:cNvSpPr/>
          <p:nvPr/>
        </p:nvSpPr>
        <p:spPr>
          <a:xfrm>
            <a:off x="12219531" y="721398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20" name="object 120"/>
          <p:cNvSpPr/>
          <p:nvPr/>
        </p:nvSpPr>
        <p:spPr>
          <a:xfrm>
            <a:off x="12217797" y="741922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21" name="object 121"/>
          <p:cNvSpPr/>
          <p:nvPr/>
        </p:nvSpPr>
        <p:spPr>
          <a:xfrm>
            <a:off x="11436738" y="7319519"/>
            <a:ext cx="232410" cy="0"/>
          </a:xfrm>
          <a:custGeom>
            <a:avLst/>
            <a:gdLst/>
            <a:ahLst/>
            <a:cxnLst/>
            <a:rect l="l" t="t" r="r" b="b"/>
            <a:pathLst>
              <a:path w="232409">
                <a:moveTo>
                  <a:pt x="0" y="0"/>
                </a:moveTo>
                <a:lnTo>
                  <a:pt x="232143" y="0"/>
                </a:lnTo>
              </a:path>
            </a:pathLst>
          </a:custGeom>
          <a:ln w="3479">
            <a:solidFill>
              <a:srgbClr val="231F20"/>
            </a:solidFill>
          </a:ln>
        </p:spPr>
        <p:txBody>
          <a:bodyPr wrap="square" lIns="0" tIns="0" rIns="0" bIns="0" rtlCol="0"/>
          <a:lstStyle/>
          <a:p>
            <a:endParaRPr/>
          </a:p>
        </p:txBody>
      </p:sp>
      <p:sp>
        <p:nvSpPr>
          <p:cNvPr id="122" name="object 122"/>
          <p:cNvSpPr txBox="1"/>
          <p:nvPr/>
        </p:nvSpPr>
        <p:spPr>
          <a:xfrm>
            <a:off x="11704444" y="7184864"/>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latin typeface="Calibri"/>
              <a:cs typeface="Calibri"/>
            </a:endParaRPr>
          </a:p>
        </p:txBody>
      </p:sp>
      <p:sp>
        <p:nvSpPr>
          <p:cNvPr id="123" name="object 123"/>
          <p:cNvSpPr/>
          <p:nvPr/>
        </p:nvSpPr>
        <p:spPr>
          <a:xfrm>
            <a:off x="9657386" y="7127868"/>
            <a:ext cx="1786255" cy="377825"/>
          </a:xfrm>
          <a:custGeom>
            <a:avLst/>
            <a:gdLst/>
            <a:ahLst/>
            <a:cxnLst/>
            <a:rect l="l" t="t" r="r" b="b"/>
            <a:pathLst>
              <a:path w="1786254" h="377825">
                <a:moveTo>
                  <a:pt x="1762277" y="0"/>
                </a:moveTo>
                <a:lnTo>
                  <a:pt x="23520" y="0"/>
                </a:lnTo>
                <a:lnTo>
                  <a:pt x="9922" y="367"/>
                </a:lnTo>
                <a:lnTo>
                  <a:pt x="2940" y="2940"/>
                </a:lnTo>
                <a:lnTo>
                  <a:pt x="367" y="9922"/>
                </a:lnTo>
                <a:lnTo>
                  <a:pt x="0" y="23520"/>
                </a:lnTo>
                <a:lnTo>
                  <a:pt x="0" y="353961"/>
                </a:lnTo>
                <a:lnTo>
                  <a:pt x="367" y="367559"/>
                </a:lnTo>
                <a:lnTo>
                  <a:pt x="2940" y="374542"/>
                </a:lnTo>
                <a:lnTo>
                  <a:pt x="9922" y="377114"/>
                </a:lnTo>
                <a:lnTo>
                  <a:pt x="23520" y="377482"/>
                </a:lnTo>
                <a:lnTo>
                  <a:pt x="1762277" y="377482"/>
                </a:lnTo>
                <a:lnTo>
                  <a:pt x="1775875" y="377114"/>
                </a:lnTo>
                <a:lnTo>
                  <a:pt x="1782857" y="374542"/>
                </a:lnTo>
                <a:lnTo>
                  <a:pt x="1785430" y="367559"/>
                </a:lnTo>
                <a:lnTo>
                  <a:pt x="1785797" y="353961"/>
                </a:lnTo>
                <a:lnTo>
                  <a:pt x="1785797" y="23520"/>
                </a:lnTo>
                <a:lnTo>
                  <a:pt x="1785430" y="9922"/>
                </a:lnTo>
                <a:lnTo>
                  <a:pt x="1782857" y="2940"/>
                </a:lnTo>
                <a:lnTo>
                  <a:pt x="1775875" y="367"/>
                </a:lnTo>
                <a:lnTo>
                  <a:pt x="1762277" y="0"/>
                </a:lnTo>
                <a:close/>
              </a:path>
            </a:pathLst>
          </a:custGeom>
          <a:solidFill>
            <a:srgbClr val="636466"/>
          </a:solidFill>
        </p:spPr>
        <p:txBody>
          <a:bodyPr wrap="square" lIns="0" tIns="0" rIns="0" bIns="0" rtlCol="0"/>
          <a:lstStyle/>
          <a:p>
            <a:endParaRPr/>
          </a:p>
        </p:txBody>
      </p:sp>
      <p:sp>
        <p:nvSpPr>
          <p:cNvPr id="124" name="object 124"/>
          <p:cNvSpPr txBox="1"/>
          <p:nvPr/>
        </p:nvSpPr>
        <p:spPr>
          <a:xfrm>
            <a:off x="9849414" y="7181691"/>
            <a:ext cx="1414782"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Business</a:t>
            </a:r>
            <a:r>
              <a:rPr sz="1300" spc="-75" dirty="0">
                <a:solidFill>
                  <a:srgbClr val="FFFFFF"/>
                </a:solidFill>
                <a:latin typeface="Calibri"/>
                <a:cs typeface="Calibri"/>
              </a:rPr>
              <a:t> </a:t>
            </a:r>
            <a:r>
              <a:rPr sz="1300" spc="-4" dirty="0">
                <a:solidFill>
                  <a:srgbClr val="FFFFFF"/>
                </a:solidFill>
                <a:latin typeface="Calibri"/>
                <a:cs typeface="Calibri"/>
              </a:rPr>
              <a:t>Intelligence</a:t>
            </a:r>
            <a:endParaRPr sz="1300">
              <a:latin typeface="Calibri"/>
              <a:cs typeface="Calibri"/>
            </a:endParaRPr>
          </a:p>
        </p:txBody>
      </p:sp>
      <p:sp>
        <p:nvSpPr>
          <p:cNvPr id="125" name="object 125"/>
          <p:cNvSpPr/>
          <p:nvPr/>
        </p:nvSpPr>
        <p:spPr>
          <a:xfrm>
            <a:off x="2671700" y="4648493"/>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26" name="object 126"/>
          <p:cNvSpPr/>
          <p:nvPr/>
        </p:nvSpPr>
        <p:spPr>
          <a:xfrm>
            <a:off x="2672142" y="4440000"/>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pic>
        <p:nvPicPr>
          <p:cNvPr id="127" name="Picture 126"/>
          <p:cNvPicPr>
            <a:picLocks noChangeAspect="1"/>
          </p:cNvPicPr>
          <p:nvPr/>
        </p:nvPicPr>
        <p:blipFill>
          <a:blip r:embed="rId2"/>
          <a:stretch>
            <a:fillRect/>
          </a:stretch>
        </p:blipFill>
        <p:spPr>
          <a:xfrm>
            <a:off x="13716000" y="304800"/>
            <a:ext cx="1270000" cy="952500"/>
          </a:xfrm>
          <a:prstGeom prst="rect">
            <a:avLst/>
          </a:prstGeom>
        </p:spPr>
      </p:pic>
      <p:cxnSp>
        <p:nvCxnSpPr>
          <p:cNvPr id="128" name="Straight Connector 127"/>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130" name="Rectangle 129"/>
          <p:cNvSpPr/>
          <p:nvPr/>
        </p:nvSpPr>
        <p:spPr>
          <a:xfrm>
            <a:off x="12192000" y="8915400"/>
            <a:ext cx="2826221" cy="384721"/>
          </a:xfrm>
          <a:prstGeom prst="rect">
            <a:avLst/>
          </a:prstGeom>
        </p:spPr>
        <p:txBody>
          <a:bodyPr wrap="none">
            <a:spAutoFit/>
          </a:bodyPr>
          <a:lstStyle/>
          <a:p>
            <a:r>
              <a:rPr lang="en-US" dirty="0" smtClean="0"/>
              <a:t>Source: </a:t>
            </a:r>
            <a:r>
              <a:rPr lang="en-US" dirty="0" err="1" smtClean="0"/>
              <a:t>www.arcitura.com</a:t>
            </a:r>
            <a:endParaRPr lang="en-US" dirty="0"/>
          </a:p>
        </p:txBody>
      </p:sp>
      <p:cxnSp>
        <p:nvCxnSpPr>
          <p:cNvPr id="131" name="Straight Connector 130"/>
          <p:cNvCxnSpPr/>
          <p:nvPr/>
        </p:nvCxnSpPr>
        <p:spPr>
          <a:xfrm flipH="1">
            <a:off x="6248400" y="4800600"/>
            <a:ext cx="1447800" cy="3581400"/>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2" name="object 26"/>
          <p:cNvSpPr/>
          <p:nvPr/>
        </p:nvSpPr>
        <p:spPr>
          <a:xfrm>
            <a:off x="11734800" y="5943600"/>
            <a:ext cx="962661" cy="364490"/>
          </a:xfrm>
          <a:custGeom>
            <a:avLst/>
            <a:gdLst/>
            <a:ahLst/>
            <a:cxnLst/>
            <a:rect l="l" t="t" r="r" b="b"/>
            <a:pathLst>
              <a:path w="962659" h="364489">
                <a:moveTo>
                  <a:pt x="937780" y="0"/>
                </a:moveTo>
                <a:lnTo>
                  <a:pt x="24688" y="0"/>
                </a:lnTo>
                <a:lnTo>
                  <a:pt x="10415" y="385"/>
                </a:lnTo>
                <a:lnTo>
                  <a:pt x="3086" y="3086"/>
                </a:lnTo>
                <a:lnTo>
                  <a:pt x="385" y="10415"/>
                </a:lnTo>
                <a:lnTo>
                  <a:pt x="0" y="24688"/>
                </a:lnTo>
                <a:lnTo>
                  <a:pt x="0" y="339547"/>
                </a:lnTo>
                <a:lnTo>
                  <a:pt x="385" y="353820"/>
                </a:lnTo>
                <a:lnTo>
                  <a:pt x="3086" y="361149"/>
                </a:lnTo>
                <a:lnTo>
                  <a:pt x="10415" y="363850"/>
                </a:lnTo>
                <a:lnTo>
                  <a:pt x="24688" y="364236"/>
                </a:lnTo>
                <a:lnTo>
                  <a:pt x="937780" y="364236"/>
                </a:lnTo>
                <a:lnTo>
                  <a:pt x="952053" y="363850"/>
                </a:lnTo>
                <a:lnTo>
                  <a:pt x="959383" y="361149"/>
                </a:lnTo>
                <a:lnTo>
                  <a:pt x="962083" y="353820"/>
                </a:lnTo>
                <a:lnTo>
                  <a:pt x="962469" y="339547"/>
                </a:lnTo>
                <a:lnTo>
                  <a:pt x="962469" y="24688"/>
                </a:lnTo>
                <a:lnTo>
                  <a:pt x="962083" y="10415"/>
                </a:lnTo>
                <a:lnTo>
                  <a:pt x="959383" y="3086"/>
                </a:lnTo>
                <a:lnTo>
                  <a:pt x="952053" y="385"/>
                </a:lnTo>
                <a:lnTo>
                  <a:pt x="937780" y="0"/>
                </a:lnTo>
                <a:close/>
              </a:path>
            </a:pathLst>
          </a:custGeom>
          <a:solidFill>
            <a:srgbClr val="636466"/>
          </a:solidFill>
        </p:spPr>
        <p:txBody>
          <a:bodyPr wrap="square" lIns="0" tIns="0" rIns="0" bIns="0" rtlCol="0"/>
          <a:lstStyle/>
          <a:p>
            <a:endParaRPr/>
          </a:p>
        </p:txBody>
      </p:sp>
      <p:sp>
        <p:nvSpPr>
          <p:cNvPr id="133" name="object 27"/>
          <p:cNvSpPr txBox="1"/>
          <p:nvPr/>
        </p:nvSpPr>
        <p:spPr>
          <a:xfrm>
            <a:off x="11887200" y="6019800"/>
            <a:ext cx="627380"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Analytics</a:t>
            </a:r>
            <a:endParaRPr sz="1300" dirty="0">
              <a:latin typeface="Calibri"/>
              <a:cs typeface="Calibri"/>
            </a:endParaRPr>
          </a:p>
        </p:txBody>
      </p:sp>
    </p:spTree>
    <p:extLst>
      <p:ext uri="{BB962C8B-B14F-4D97-AF65-F5344CB8AC3E}">
        <p14:creationId xmlns:p14="http://schemas.microsoft.com/office/powerpoint/2010/main" val="276480282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3990320" cy="1676400"/>
          </a:xfrm>
        </p:spPr>
        <p:txBody>
          <a:bodyPr>
            <a:normAutofit/>
          </a:bodyPr>
          <a:lstStyle/>
          <a:p>
            <a:r>
              <a:rPr lang="en-US" dirty="0" smtClean="0">
                <a:solidFill>
                  <a:srgbClr val="17375E"/>
                </a:solidFill>
              </a:rPr>
              <a:t>Using Google to Monitor the Flu</a:t>
            </a:r>
            <a:endParaRPr lang="en-US" dirty="0">
              <a:solidFill>
                <a:srgbClr val="17375E"/>
              </a:solidFill>
            </a:endParaRPr>
          </a:p>
        </p:txBody>
      </p:sp>
      <p:pic>
        <p:nvPicPr>
          <p:cNvPr id="4" name="Picture 3"/>
          <p:cNvPicPr>
            <a:picLocks noChangeAspect="1"/>
          </p:cNvPicPr>
          <p:nvPr/>
        </p:nvPicPr>
        <p:blipFill>
          <a:blip r:embed="rId2"/>
          <a:stretch>
            <a:fillRect/>
          </a:stretch>
        </p:blipFill>
        <p:spPr>
          <a:xfrm>
            <a:off x="304800" y="2667000"/>
            <a:ext cx="15188313" cy="6146800"/>
          </a:xfrm>
          <a:prstGeom prst="rect">
            <a:avLst/>
          </a:prstGeom>
        </p:spPr>
      </p:pic>
      <p:pic>
        <p:nvPicPr>
          <p:cNvPr id="5" name="Picture 4"/>
          <p:cNvPicPr>
            <a:picLocks noChangeAspect="1"/>
          </p:cNvPicPr>
          <p:nvPr/>
        </p:nvPicPr>
        <p:blipFill>
          <a:blip r:embed="rId3"/>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31076549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0243" y="2404131"/>
            <a:ext cx="2105025" cy="2150311"/>
          </a:xfrm>
          <a:prstGeom prst="rect">
            <a:avLst/>
          </a:prstGeom>
        </p:spPr>
        <p:txBody>
          <a:bodyPr vert="horz" wrap="square" lIns="0" tIns="12677" rIns="0" bIns="0" rtlCol="0">
            <a:spAutoFit/>
          </a:bodyPr>
          <a:lstStyle/>
          <a:p>
            <a:pPr marL="375902" marR="5080" indent="428519" algn="r">
              <a:lnSpc>
                <a:spcPct val="114900"/>
              </a:lnSpc>
              <a:spcBef>
                <a:spcPts val="101"/>
              </a:spcBef>
            </a:pPr>
            <a:r>
              <a:rPr sz="1100" spc="-4" dirty="0">
                <a:solidFill>
                  <a:srgbClr val="231F20"/>
                </a:solidFill>
                <a:latin typeface="Calibri"/>
                <a:cs typeface="Calibri"/>
              </a:rPr>
              <a:t>business</a:t>
            </a:r>
            <a:r>
              <a:rPr sz="1100" spc="-85" dirty="0">
                <a:solidFill>
                  <a:srgbClr val="231F20"/>
                </a:solidFill>
                <a:latin typeface="Calibri"/>
                <a:cs typeface="Calibri"/>
              </a:rPr>
              <a:t> </a:t>
            </a:r>
            <a:r>
              <a:rPr sz="1100" spc="-10" dirty="0">
                <a:solidFill>
                  <a:srgbClr val="231F20"/>
                </a:solidFill>
                <a:latin typeface="Calibri"/>
                <a:cs typeface="Calibri"/>
              </a:rPr>
              <a:t>justification  data</a:t>
            </a:r>
            <a:r>
              <a:rPr sz="1100" spc="-66" dirty="0">
                <a:solidFill>
                  <a:srgbClr val="231F20"/>
                </a:solidFill>
                <a:latin typeface="Calibri"/>
                <a:cs typeface="Calibri"/>
              </a:rPr>
              <a:t> </a:t>
            </a:r>
            <a:r>
              <a:rPr sz="1100" spc="-10" dirty="0">
                <a:solidFill>
                  <a:srgbClr val="231F20"/>
                </a:solidFill>
                <a:latin typeface="Calibri"/>
                <a:cs typeface="Calibri"/>
              </a:rPr>
              <a:t>procurement </a:t>
            </a:r>
            <a:r>
              <a:rPr sz="1100" dirty="0">
                <a:solidFill>
                  <a:srgbClr val="231F20"/>
                </a:solidFill>
                <a:latin typeface="Calibri"/>
                <a:cs typeface="Calibri"/>
              </a:rPr>
              <a:t> </a:t>
            </a:r>
            <a:r>
              <a:rPr sz="1100" spc="-10" dirty="0">
                <a:solidFill>
                  <a:srgbClr val="231F20"/>
                </a:solidFill>
                <a:latin typeface="Calibri"/>
                <a:cs typeface="Calibri"/>
              </a:rPr>
              <a:t>organizational</a:t>
            </a:r>
            <a:r>
              <a:rPr sz="1100" spc="-75" dirty="0">
                <a:solidFill>
                  <a:srgbClr val="231F20"/>
                </a:solidFill>
                <a:latin typeface="Calibri"/>
                <a:cs typeface="Calibri"/>
              </a:rPr>
              <a:t> </a:t>
            </a:r>
            <a:r>
              <a:rPr sz="1100" spc="-4" dirty="0">
                <a:solidFill>
                  <a:srgbClr val="231F20"/>
                </a:solidFill>
                <a:latin typeface="Calibri"/>
                <a:cs typeface="Calibri"/>
              </a:rPr>
              <a:t>prerequisites</a:t>
            </a:r>
            <a:endParaRPr sz="1100">
              <a:latin typeface="Calibri"/>
              <a:cs typeface="Calibri"/>
            </a:endParaRPr>
          </a:p>
          <a:p>
            <a:pPr marL="1361609" marR="5713" indent="285252" algn="r">
              <a:lnSpc>
                <a:spcPct val="114900"/>
              </a:lnSpc>
            </a:pPr>
            <a:r>
              <a:rPr sz="1100" spc="-4" dirty="0">
                <a:solidFill>
                  <a:srgbClr val="231F20"/>
                </a:solidFill>
                <a:latin typeface="Calibri"/>
                <a:cs typeface="Calibri"/>
              </a:rPr>
              <a:t>pri</a:t>
            </a:r>
            <a:r>
              <a:rPr sz="1100" spc="-22" dirty="0">
                <a:solidFill>
                  <a:srgbClr val="231F20"/>
                </a:solidFill>
                <a:latin typeface="Calibri"/>
                <a:cs typeface="Calibri"/>
              </a:rPr>
              <a:t>v</a:t>
            </a:r>
            <a:r>
              <a:rPr sz="1100" dirty="0">
                <a:solidFill>
                  <a:srgbClr val="231F20"/>
                </a:solidFill>
                <a:latin typeface="Calibri"/>
                <a:cs typeface="Calibri"/>
              </a:rPr>
              <a:t>acy  </a:t>
            </a:r>
            <a:r>
              <a:rPr sz="1100" spc="-4" dirty="0">
                <a:solidFill>
                  <a:srgbClr val="231F20"/>
                </a:solidFill>
                <a:latin typeface="Calibri"/>
                <a:cs typeface="Calibri"/>
              </a:rPr>
              <a:t>p</a:t>
            </a:r>
            <a:r>
              <a:rPr sz="1100" spc="-22" dirty="0">
                <a:solidFill>
                  <a:srgbClr val="231F20"/>
                </a:solidFill>
                <a:latin typeface="Calibri"/>
                <a:cs typeface="Calibri"/>
              </a:rPr>
              <a:t>r</a:t>
            </a:r>
            <a:r>
              <a:rPr sz="1100" spc="-10" dirty="0">
                <a:solidFill>
                  <a:srgbClr val="231F20"/>
                </a:solidFill>
                <a:latin typeface="Calibri"/>
                <a:cs typeface="Calibri"/>
              </a:rPr>
              <a:t>o</a:t>
            </a:r>
            <a:r>
              <a:rPr sz="1100" spc="-14" dirty="0">
                <a:solidFill>
                  <a:srgbClr val="231F20"/>
                </a:solidFill>
                <a:latin typeface="Calibri"/>
                <a:cs typeface="Calibri"/>
              </a:rPr>
              <a:t>v</a:t>
            </a:r>
            <a:r>
              <a:rPr sz="1100" dirty="0">
                <a:solidFill>
                  <a:srgbClr val="231F20"/>
                </a:solidFill>
                <a:latin typeface="Calibri"/>
                <a:cs typeface="Calibri"/>
              </a:rPr>
              <a:t>enance</a:t>
            </a:r>
            <a:endParaRPr sz="1100">
              <a:latin typeface="Calibri"/>
              <a:cs typeface="Calibri"/>
            </a:endParaRPr>
          </a:p>
          <a:p>
            <a:pPr marL="117904" marR="5080" indent="1481411" algn="r">
              <a:lnSpc>
                <a:spcPct val="114900"/>
              </a:lnSpc>
            </a:pPr>
            <a:r>
              <a:rPr sz="1100" spc="-4" dirty="0">
                <a:solidFill>
                  <a:srgbClr val="231F20"/>
                </a:solidFill>
                <a:latin typeface="Calibri"/>
                <a:cs typeface="Calibri"/>
              </a:rPr>
              <a:t>security  limited</a:t>
            </a:r>
            <a:r>
              <a:rPr sz="1100" spc="-45" dirty="0">
                <a:solidFill>
                  <a:srgbClr val="231F20"/>
                </a:solidFill>
                <a:latin typeface="Calibri"/>
                <a:cs typeface="Calibri"/>
              </a:rPr>
              <a:t> </a:t>
            </a:r>
            <a:r>
              <a:rPr sz="1100" spc="-4" dirty="0">
                <a:solidFill>
                  <a:srgbClr val="231F20"/>
                </a:solidFill>
                <a:latin typeface="Calibri"/>
                <a:cs typeface="Calibri"/>
              </a:rPr>
              <a:t>realtime</a:t>
            </a:r>
            <a:r>
              <a:rPr sz="1100" spc="-45" dirty="0">
                <a:solidFill>
                  <a:srgbClr val="231F20"/>
                </a:solidFill>
                <a:latin typeface="Calibri"/>
                <a:cs typeface="Calibri"/>
              </a:rPr>
              <a:t> </a:t>
            </a:r>
            <a:r>
              <a:rPr sz="1100" spc="-4" dirty="0">
                <a:solidFill>
                  <a:srgbClr val="231F20"/>
                </a:solidFill>
                <a:latin typeface="Calibri"/>
                <a:cs typeface="Calibri"/>
              </a:rPr>
              <a:t>support  </a:t>
            </a:r>
            <a:r>
              <a:rPr sz="1100" spc="-10" dirty="0">
                <a:solidFill>
                  <a:srgbClr val="231F20"/>
                </a:solidFill>
                <a:latin typeface="Calibri"/>
                <a:cs typeface="Calibri"/>
              </a:rPr>
              <a:t>distinct performance</a:t>
            </a:r>
            <a:r>
              <a:rPr sz="1100" dirty="0">
                <a:solidFill>
                  <a:srgbClr val="231F20"/>
                </a:solidFill>
                <a:latin typeface="Calibri"/>
                <a:cs typeface="Calibri"/>
              </a:rPr>
              <a:t> </a:t>
            </a:r>
            <a:r>
              <a:rPr sz="1100" spc="-4" dirty="0">
                <a:solidFill>
                  <a:srgbClr val="231F20"/>
                </a:solidFill>
                <a:latin typeface="Calibri"/>
                <a:cs typeface="Calibri"/>
              </a:rPr>
              <a:t>challenges</a:t>
            </a:r>
            <a:endParaRPr sz="1100">
              <a:latin typeface="Calibri"/>
              <a:cs typeface="Calibri"/>
            </a:endParaRPr>
          </a:p>
          <a:p>
            <a:pPr marR="5080" algn="r">
              <a:spcBef>
                <a:spcPts val="214"/>
              </a:spcBef>
            </a:pPr>
            <a:r>
              <a:rPr sz="1100" spc="-10" dirty="0">
                <a:solidFill>
                  <a:srgbClr val="231F20"/>
                </a:solidFill>
                <a:latin typeface="Calibri"/>
                <a:cs typeface="Calibri"/>
              </a:rPr>
              <a:t>distinct </a:t>
            </a:r>
            <a:r>
              <a:rPr sz="1100" spc="-4" dirty="0">
                <a:solidFill>
                  <a:srgbClr val="231F20"/>
                </a:solidFill>
                <a:latin typeface="Calibri"/>
                <a:cs typeface="Calibri"/>
              </a:rPr>
              <a:t>governance</a:t>
            </a:r>
            <a:r>
              <a:rPr sz="1100" spc="-45" dirty="0">
                <a:solidFill>
                  <a:srgbClr val="231F20"/>
                </a:solidFill>
                <a:latin typeface="Calibri"/>
                <a:cs typeface="Calibri"/>
              </a:rPr>
              <a:t> </a:t>
            </a:r>
            <a:r>
              <a:rPr sz="1100" spc="-4" dirty="0">
                <a:solidFill>
                  <a:srgbClr val="231F20"/>
                </a:solidFill>
                <a:latin typeface="Calibri"/>
                <a:cs typeface="Calibri"/>
              </a:rPr>
              <a:t>requirements</a:t>
            </a:r>
            <a:endParaRPr sz="1100">
              <a:latin typeface="Calibri"/>
              <a:cs typeface="Calibri"/>
            </a:endParaRPr>
          </a:p>
          <a:p>
            <a:pPr marL="1052263" marR="5713" indent="-275743" algn="r">
              <a:lnSpc>
                <a:spcPct val="114900"/>
              </a:lnSpc>
            </a:pPr>
            <a:r>
              <a:rPr sz="1100" spc="-10" dirty="0">
                <a:solidFill>
                  <a:srgbClr val="231F20"/>
                </a:solidFill>
                <a:latin typeface="Calibri"/>
                <a:cs typeface="Calibri"/>
              </a:rPr>
              <a:t>distinct</a:t>
            </a:r>
            <a:r>
              <a:rPr sz="1100" spc="-34" dirty="0">
                <a:solidFill>
                  <a:srgbClr val="231F20"/>
                </a:solidFill>
                <a:latin typeface="Calibri"/>
                <a:cs typeface="Calibri"/>
              </a:rPr>
              <a:t> </a:t>
            </a:r>
            <a:r>
              <a:rPr sz="1100" spc="-4" dirty="0">
                <a:solidFill>
                  <a:srgbClr val="231F20"/>
                </a:solidFill>
                <a:latin typeface="Calibri"/>
                <a:cs typeface="Calibri"/>
              </a:rPr>
              <a:t>methodology </a:t>
            </a:r>
            <a:r>
              <a:rPr sz="1100" dirty="0">
                <a:solidFill>
                  <a:srgbClr val="231F20"/>
                </a:solidFill>
                <a:latin typeface="Calibri"/>
                <a:cs typeface="Calibri"/>
              </a:rPr>
              <a:t> cloud</a:t>
            </a:r>
            <a:r>
              <a:rPr sz="1100" spc="-70" dirty="0">
                <a:solidFill>
                  <a:srgbClr val="231F20"/>
                </a:solidFill>
                <a:latin typeface="Calibri"/>
                <a:cs typeface="Calibri"/>
              </a:rPr>
              <a:t> </a:t>
            </a:r>
            <a:r>
              <a:rPr sz="1100" spc="-10" dirty="0">
                <a:solidFill>
                  <a:srgbClr val="231F20"/>
                </a:solidFill>
                <a:latin typeface="Calibri"/>
                <a:cs typeface="Calibri"/>
              </a:rPr>
              <a:t>computing</a:t>
            </a:r>
            <a:endParaRPr sz="1100">
              <a:latin typeface="Calibri"/>
              <a:cs typeface="Calibri"/>
            </a:endParaRPr>
          </a:p>
        </p:txBody>
      </p:sp>
      <p:sp>
        <p:nvSpPr>
          <p:cNvPr id="3" name="object 3"/>
          <p:cNvSpPr txBox="1"/>
          <p:nvPr/>
        </p:nvSpPr>
        <p:spPr>
          <a:xfrm>
            <a:off x="8297935" y="8059907"/>
            <a:ext cx="756287" cy="793019"/>
          </a:xfrm>
          <a:prstGeom prst="rect">
            <a:avLst/>
          </a:prstGeom>
        </p:spPr>
        <p:txBody>
          <a:bodyPr vert="horz" wrap="square" lIns="0" tIns="12677" rIns="0" bIns="0" rtlCol="0">
            <a:spAutoFit/>
          </a:bodyPr>
          <a:lstStyle/>
          <a:p>
            <a:pPr marL="12677" marR="5080">
              <a:lnSpc>
                <a:spcPct val="114900"/>
              </a:lnSpc>
              <a:spcBef>
                <a:spcPts val="101"/>
              </a:spcBef>
            </a:pPr>
            <a:r>
              <a:rPr sz="1100" dirty="0">
                <a:solidFill>
                  <a:srgbClr val="231F20"/>
                </a:solidFill>
                <a:latin typeface="Calibri"/>
                <a:cs typeface="Calibri"/>
              </a:rPr>
              <a:t>a</a:t>
            </a:r>
            <a:r>
              <a:rPr sz="1100" spc="4" dirty="0">
                <a:solidFill>
                  <a:srgbClr val="231F20"/>
                </a:solidFill>
                <a:latin typeface="Calibri"/>
                <a:cs typeface="Calibri"/>
              </a:rPr>
              <a:t>g</a:t>
            </a:r>
            <a:r>
              <a:rPr sz="1100" dirty="0">
                <a:solidFill>
                  <a:srgbClr val="231F20"/>
                </a:solidFill>
                <a:latin typeface="Calibri"/>
                <a:cs typeface="Calibri"/>
              </a:rPr>
              <a:t>g</a:t>
            </a:r>
            <a:r>
              <a:rPr sz="1100" spc="-22" dirty="0">
                <a:solidFill>
                  <a:srgbClr val="231F20"/>
                </a:solidFill>
                <a:latin typeface="Calibri"/>
                <a:cs typeface="Calibri"/>
              </a:rPr>
              <a:t>r</a:t>
            </a:r>
            <a:r>
              <a:rPr sz="1100" dirty="0">
                <a:solidFill>
                  <a:srgbClr val="231F20"/>
                </a:solidFill>
                <a:latin typeface="Calibri"/>
                <a:cs typeface="Calibri"/>
              </a:rPr>
              <a:t>e</a:t>
            </a:r>
            <a:r>
              <a:rPr sz="1100" spc="-24" dirty="0">
                <a:solidFill>
                  <a:srgbClr val="231F20"/>
                </a:solidFill>
                <a:latin typeface="Calibri"/>
                <a:cs typeface="Calibri"/>
              </a:rPr>
              <a:t>g</a:t>
            </a:r>
            <a:r>
              <a:rPr sz="1100" spc="-14" dirty="0">
                <a:solidFill>
                  <a:srgbClr val="231F20"/>
                </a:solidFill>
                <a:latin typeface="Calibri"/>
                <a:cs typeface="Calibri"/>
              </a:rPr>
              <a:t>a</a:t>
            </a:r>
            <a:r>
              <a:rPr sz="1100" spc="-10" dirty="0">
                <a:solidFill>
                  <a:srgbClr val="231F20"/>
                </a:solidFill>
                <a:latin typeface="Calibri"/>
                <a:cs typeface="Calibri"/>
              </a:rPr>
              <a:t>tion  </a:t>
            </a:r>
            <a:r>
              <a:rPr sz="1100" spc="-4" dirty="0">
                <a:solidFill>
                  <a:srgbClr val="231F20"/>
                </a:solidFill>
                <a:latin typeface="Calibri"/>
                <a:cs typeface="Calibri"/>
              </a:rPr>
              <a:t>drill-down  </a:t>
            </a:r>
            <a:r>
              <a:rPr sz="1100" spc="-10" dirty="0">
                <a:solidFill>
                  <a:srgbClr val="231F20"/>
                </a:solidFill>
                <a:latin typeface="Calibri"/>
                <a:cs typeface="Calibri"/>
              </a:rPr>
              <a:t>filter</a:t>
            </a:r>
            <a:endParaRPr sz="1100">
              <a:latin typeface="Calibri"/>
              <a:cs typeface="Calibri"/>
            </a:endParaRPr>
          </a:p>
          <a:p>
            <a:pPr marL="12677">
              <a:spcBef>
                <a:spcPts val="214"/>
              </a:spcBef>
            </a:pPr>
            <a:r>
              <a:rPr sz="1100" spc="-10" dirty="0">
                <a:solidFill>
                  <a:srgbClr val="231F20"/>
                </a:solidFill>
                <a:latin typeface="Calibri"/>
                <a:cs typeface="Calibri"/>
              </a:rPr>
              <a:t>roll-up</a:t>
            </a:r>
            <a:endParaRPr sz="1100">
              <a:latin typeface="Calibri"/>
              <a:cs typeface="Calibri"/>
            </a:endParaRPr>
          </a:p>
        </p:txBody>
      </p:sp>
      <p:sp>
        <p:nvSpPr>
          <p:cNvPr id="4" name="object 4"/>
          <p:cNvSpPr txBox="1"/>
          <p:nvPr/>
        </p:nvSpPr>
        <p:spPr>
          <a:xfrm>
            <a:off x="8297928" y="8927613"/>
            <a:ext cx="977900" cy="182078"/>
          </a:xfrm>
          <a:prstGeom prst="rect">
            <a:avLst/>
          </a:prstGeom>
        </p:spPr>
        <p:txBody>
          <a:bodyPr vert="horz" wrap="square" lIns="0" tIns="12677" rIns="0" bIns="0" rtlCol="0">
            <a:spAutoFit/>
          </a:bodyPr>
          <a:lstStyle/>
          <a:p>
            <a:pPr marL="12677">
              <a:spcBef>
                <a:spcPts val="101"/>
              </a:spcBef>
            </a:pPr>
            <a:r>
              <a:rPr sz="1100" spc="-10" dirty="0">
                <a:solidFill>
                  <a:srgbClr val="231F20"/>
                </a:solidFill>
                <a:latin typeface="Calibri"/>
                <a:cs typeface="Calibri"/>
              </a:rPr>
              <a:t>what-if</a:t>
            </a:r>
            <a:r>
              <a:rPr sz="1100" spc="-85" dirty="0">
                <a:solidFill>
                  <a:srgbClr val="231F20"/>
                </a:solidFill>
                <a:latin typeface="Calibri"/>
                <a:cs typeface="Calibri"/>
              </a:rPr>
              <a:t> </a:t>
            </a:r>
            <a:r>
              <a:rPr sz="1100" spc="-4" dirty="0">
                <a:solidFill>
                  <a:srgbClr val="231F20"/>
                </a:solidFill>
                <a:latin typeface="Calibri"/>
                <a:cs typeface="Calibri"/>
              </a:rPr>
              <a:t>analysis</a:t>
            </a:r>
            <a:endParaRPr sz="1100">
              <a:latin typeface="Calibri"/>
              <a:cs typeface="Calibri"/>
            </a:endParaRPr>
          </a:p>
        </p:txBody>
      </p:sp>
      <p:sp>
        <p:nvSpPr>
          <p:cNvPr id="5" name="object 5"/>
          <p:cNvSpPr/>
          <p:nvPr/>
        </p:nvSpPr>
        <p:spPr>
          <a:xfrm>
            <a:off x="6768974" y="8636508"/>
            <a:ext cx="257174" cy="0"/>
          </a:xfrm>
          <a:custGeom>
            <a:avLst/>
            <a:gdLst/>
            <a:ahLst/>
            <a:cxnLst/>
            <a:rect l="l" t="t" r="r" b="b"/>
            <a:pathLst>
              <a:path w="257175">
                <a:moveTo>
                  <a:pt x="0" y="0"/>
                </a:moveTo>
                <a:lnTo>
                  <a:pt x="256590" y="0"/>
                </a:lnTo>
              </a:path>
            </a:pathLst>
          </a:custGeom>
          <a:ln w="3479">
            <a:solidFill>
              <a:srgbClr val="231F20"/>
            </a:solidFill>
          </a:ln>
        </p:spPr>
        <p:txBody>
          <a:bodyPr wrap="square" lIns="0" tIns="0" rIns="0" bIns="0" rtlCol="0"/>
          <a:lstStyle/>
          <a:p>
            <a:endParaRPr/>
          </a:p>
        </p:txBody>
      </p:sp>
      <p:sp>
        <p:nvSpPr>
          <p:cNvPr id="6" name="object 6"/>
          <p:cNvSpPr/>
          <p:nvPr/>
        </p:nvSpPr>
        <p:spPr>
          <a:xfrm>
            <a:off x="5256456" y="8448185"/>
            <a:ext cx="1564005" cy="365125"/>
          </a:xfrm>
          <a:custGeom>
            <a:avLst/>
            <a:gdLst/>
            <a:ahLst/>
            <a:cxnLst/>
            <a:rect l="l" t="t" r="r" b="b"/>
            <a:pathLst>
              <a:path w="1564004" h="365125">
                <a:moveTo>
                  <a:pt x="1534477" y="0"/>
                </a:moveTo>
                <a:lnTo>
                  <a:pt x="28917" y="0"/>
                </a:lnTo>
                <a:lnTo>
                  <a:pt x="12199" y="509"/>
                </a:lnTo>
                <a:lnTo>
                  <a:pt x="3614" y="4073"/>
                </a:lnTo>
                <a:lnTo>
                  <a:pt x="451" y="13748"/>
                </a:lnTo>
                <a:lnTo>
                  <a:pt x="0" y="32588"/>
                </a:lnTo>
                <a:lnTo>
                  <a:pt x="0" y="332371"/>
                </a:lnTo>
                <a:lnTo>
                  <a:pt x="451" y="351211"/>
                </a:lnTo>
                <a:lnTo>
                  <a:pt x="3614" y="360886"/>
                </a:lnTo>
                <a:lnTo>
                  <a:pt x="12199" y="364450"/>
                </a:lnTo>
                <a:lnTo>
                  <a:pt x="28917" y="364959"/>
                </a:lnTo>
                <a:lnTo>
                  <a:pt x="1534477" y="364959"/>
                </a:lnTo>
                <a:lnTo>
                  <a:pt x="1551195" y="364450"/>
                </a:lnTo>
                <a:lnTo>
                  <a:pt x="1559780" y="360886"/>
                </a:lnTo>
                <a:lnTo>
                  <a:pt x="1562943" y="351211"/>
                </a:lnTo>
                <a:lnTo>
                  <a:pt x="1563395" y="332371"/>
                </a:lnTo>
                <a:lnTo>
                  <a:pt x="1563395" y="32588"/>
                </a:lnTo>
                <a:lnTo>
                  <a:pt x="1562943" y="13748"/>
                </a:lnTo>
                <a:lnTo>
                  <a:pt x="1559780" y="4073"/>
                </a:lnTo>
                <a:lnTo>
                  <a:pt x="1551195" y="509"/>
                </a:lnTo>
                <a:lnTo>
                  <a:pt x="1534477" y="0"/>
                </a:lnTo>
                <a:close/>
              </a:path>
            </a:pathLst>
          </a:custGeom>
          <a:solidFill>
            <a:srgbClr val="636466"/>
          </a:solidFill>
        </p:spPr>
        <p:txBody>
          <a:bodyPr wrap="square" lIns="0" tIns="0" rIns="0" bIns="0" rtlCol="0"/>
          <a:lstStyle/>
          <a:p>
            <a:endParaRPr/>
          </a:p>
        </p:txBody>
      </p:sp>
      <p:sp>
        <p:nvSpPr>
          <p:cNvPr id="7" name="object 7"/>
          <p:cNvSpPr txBox="1"/>
          <p:nvPr/>
        </p:nvSpPr>
        <p:spPr>
          <a:xfrm>
            <a:off x="5429241" y="8500396"/>
            <a:ext cx="1217929"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Data</a:t>
            </a:r>
            <a:r>
              <a:rPr sz="1300" spc="-75" dirty="0">
                <a:solidFill>
                  <a:srgbClr val="FFFFFF"/>
                </a:solidFill>
                <a:latin typeface="Calibri"/>
                <a:cs typeface="Calibri"/>
              </a:rPr>
              <a:t> </a:t>
            </a:r>
            <a:r>
              <a:rPr sz="1300" spc="-10" dirty="0">
                <a:solidFill>
                  <a:srgbClr val="FFFFFF"/>
                </a:solidFill>
                <a:latin typeface="Calibri"/>
                <a:cs typeface="Calibri"/>
              </a:rPr>
              <a:t>Visualization</a:t>
            </a:r>
            <a:endParaRPr sz="1300">
              <a:latin typeface="Calibri"/>
              <a:cs typeface="Calibri"/>
            </a:endParaRPr>
          </a:p>
        </p:txBody>
      </p:sp>
      <p:sp>
        <p:nvSpPr>
          <p:cNvPr id="8" name="object 8"/>
          <p:cNvSpPr txBox="1"/>
          <p:nvPr/>
        </p:nvSpPr>
        <p:spPr>
          <a:xfrm>
            <a:off x="7063721" y="8507014"/>
            <a:ext cx="813435" cy="182078"/>
          </a:xfrm>
          <a:prstGeom prst="rect">
            <a:avLst/>
          </a:prstGeom>
        </p:spPr>
        <p:txBody>
          <a:bodyPr vert="horz" wrap="square" lIns="0" tIns="12677" rIns="0" bIns="0" rtlCol="0">
            <a:spAutoFit/>
          </a:bodyPr>
          <a:lstStyle/>
          <a:p>
            <a:pPr marL="12677">
              <a:spcBef>
                <a:spcPts val="101"/>
              </a:spcBef>
            </a:pPr>
            <a:r>
              <a:rPr sz="1100" spc="-10" dirty="0">
                <a:solidFill>
                  <a:srgbClr val="808285"/>
                </a:solidFill>
                <a:latin typeface="Calibri"/>
                <a:cs typeface="Calibri"/>
              </a:rPr>
              <a:t>tool</a:t>
            </a:r>
            <a:r>
              <a:rPr sz="1100" spc="-75" dirty="0">
                <a:solidFill>
                  <a:srgbClr val="808285"/>
                </a:solidFill>
                <a:latin typeface="Calibri"/>
                <a:cs typeface="Calibri"/>
              </a:rPr>
              <a:t> </a:t>
            </a:r>
            <a:r>
              <a:rPr sz="1100" spc="-10" dirty="0">
                <a:solidFill>
                  <a:srgbClr val="808285"/>
                </a:solidFill>
                <a:latin typeface="Calibri"/>
                <a:cs typeface="Calibri"/>
              </a:rPr>
              <a:t>features</a:t>
            </a:r>
            <a:endParaRPr sz="1100">
              <a:latin typeface="Calibri"/>
              <a:cs typeface="Calibri"/>
            </a:endParaRPr>
          </a:p>
        </p:txBody>
      </p:sp>
      <p:sp>
        <p:nvSpPr>
          <p:cNvPr id="9" name="object 9"/>
          <p:cNvSpPr/>
          <p:nvPr/>
        </p:nvSpPr>
        <p:spPr>
          <a:xfrm>
            <a:off x="3143337" y="5746123"/>
            <a:ext cx="2003425" cy="365125"/>
          </a:xfrm>
          <a:custGeom>
            <a:avLst/>
            <a:gdLst/>
            <a:ahLst/>
            <a:cxnLst/>
            <a:rect l="l" t="t" r="r" b="b"/>
            <a:pathLst>
              <a:path w="2003425" h="365125">
                <a:moveTo>
                  <a:pt x="1975980" y="0"/>
                </a:moveTo>
                <a:lnTo>
                  <a:pt x="27431" y="0"/>
                </a:lnTo>
                <a:lnTo>
                  <a:pt x="11572" y="428"/>
                </a:lnTo>
                <a:lnTo>
                  <a:pt x="3428" y="3429"/>
                </a:lnTo>
                <a:lnTo>
                  <a:pt x="428" y="11572"/>
                </a:lnTo>
                <a:lnTo>
                  <a:pt x="0" y="27432"/>
                </a:lnTo>
                <a:lnTo>
                  <a:pt x="0" y="337527"/>
                </a:lnTo>
                <a:lnTo>
                  <a:pt x="428" y="353387"/>
                </a:lnTo>
                <a:lnTo>
                  <a:pt x="3428" y="361530"/>
                </a:lnTo>
                <a:lnTo>
                  <a:pt x="11572" y="364531"/>
                </a:lnTo>
                <a:lnTo>
                  <a:pt x="27431" y="364959"/>
                </a:lnTo>
                <a:lnTo>
                  <a:pt x="1975980" y="364959"/>
                </a:lnTo>
                <a:lnTo>
                  <a:pt x="1991839" y="364531"/>
                </a:lnTo>
                <a:lnTo>
                  <a:pt x="1999983" y="361530"/>
                </a:lnTo>
                <a:lnTo>
                  <a:pt x="2002983" y="353387"/>
                </a:lnTo>
                <a:lnTo>
                  <a:pt x="2003412" y="337527"/>
                </a:lnTo>
                <a:lnTo>
                  <a:pt x="2003412" y="27432"/>
                </a:lnTo>
                <a:lnTo>
                  <a:pt x="2002983" y="11572"/>
                </a:lnTo>
                <a:lnTo>
                  <a:pt x="1999983" y="3429"/>
                </a:lnTo>
                <a:lnTo>
                  <a:pt x="1991839" y="428"/>
                </a:lnTo>
                <a:lnTo>
                  <a:pt x="1975980" y="0"/>
                </a:lnTo>
                <a:close/>
              </a:path>
            </a:pathLst>
          </a:custGeom>
          <a:solidFill>
            <a:srgbClr val="636466"/>
          </a:solidFill>
        </p:spPr>
        <p:txBody>
          <a:bodyPr wrap="square" lIns="0" tIns="0" rIns="0" bIns="0" rtlCol="0"/>
          <a:lstStyle/>
          <a:p>
            <a:endParaRPr/>
          </a:p>
        </p:txBody>
      </p:sp>
      <p:sp>
        <p:nvSpPr>
          <p:cNvPr id="10" name="object 10"/>
          <p:cNvSpPr txBox="1"/>
          <p:nvPr/>
        </p:nvSpPr>
        <p:spPr>
          <a:xfrm>
            <a:off x="3309338" y="5800446"/>
            <a:ext cx="1660524" cy="212856"/>
          </a:xfrm>
          <a:prstGeom prst="rect">
            <a:avLst/>
          </a:prstGeom>
        </p:spPr>
        <p:txBody>
          <a:bodyPr vert="horz" wrap="square" lIns="0" tIns="12677" rIns="0" bIns="0" rtlCol="0">
            <a:spAutoFit/>
          </a:bodyPr>
          <a:lstStyle/>
          <a:p>
            <a:pPr marL="12677">
              <a:spcBef>
                <a:spcPts val="101"/>
              </a:spcBef>
            </a:pPr>
            <a:r>
              <a:rPr sz="1300" spc="-14" dirty="0">
                <a:solidFill>
                  <a:srgbClr val="FFFFFF"/>
                </a:solidFill>
                <a:latin typeface="Calibri"/>
                <a:cs typeface="Calibri"/>
              </a:rPr>
              <a:t>Terminology </a:t>
            </a:r>
            <a:r>
              <a:rPr sz="1300" dirty="0">
                <a:solidFill>
                  <a:srgbClr val="FFFFFF"/>
                </a:solidFill>
                <a:latin typeface="Calibri"/>
                <a:cs typeface="Calibri"/>
              </a:rPr>
              <a:t>&amp;</a:t>
            </a:r>
            <a:r>
              <a:rPr sz="1300" spc="-34" dirty="0">
                <a:solidFill>
                  <a:srgbClr val="FFFFFF"/>
                </a:solidFill>
                <a:latin typeface="Calibri"/>
                <a:cs typeface="Calibri"/>
              </a:rPr>
              <a:t> </a:t>
            </a:r>
            <a:r>
              <a:rPr sz="1300" spc="-4" dirty="0">
                <a:solidFill>
                  <a:srgbClr val="FFFFFF"/>
                </a:solidFill>
                <a:latin typeface="Calibri"/>
                <a:cs typeface="Calibri"/>
              </a:rPr>
              <a:t>Concepts</a:t>
            </a:r>
            <a:endParaRPr sz="1300">
              <a:latin typeface="Calibri"/>
              <a:cs typeface="Calibri"/>
            </a:endParaRPr>
          </a:p>
        </p:txBody>
      </p:sp>
      <p:sp>
        <p:nvSpPr>
          <p:cNvPr id="11" name="object 11"/>
          <p:cNvSpPr txBox="1"/>
          <p:nvPr/>
        </p:nvSpPr>
        <p:spPr>
          <a:xfrm>
            <a:off x="843757" y="5349122"/>
            <a:ext cx="1974848" cy="987519"/>
          </a:xfrm>
          <a:prstGeom prst="rect">
            <a:avLst/>
          </a:prstGeom>
        </p:spPr>
        <p:txBody>
          <a:bodyPr vert="horz" wrap="square" lIns="0" tIns="12677" rIns="0" bIns="0" rtlCol="0">
            <a:spAutoFit/>
          </a:bodyPr>
          <a:lstStyle/>
          <a:p>
            <a:pPr marL="685876" marR="5080" indent="733427">
              <a:lnSpc>
                <a:spcPct val="114900"/>
              </a:lnSpc>
              <a:spcBef>
                <a:spcPts val="101"/>
              </a:spcBef>
            </a:pPr>
            <a:r>
              <a:rPr sz="1100" dirty="0">
                <a:solidFill>
                  <a:srgbClr val="231F20"/>
                </a:solidFill>
                <a:latin typeface="Calibri"/>
                <a:cs typeface="Calibri"/>
              </a:rPr>
              <a:t>analy</a:t>
            </a:r>
            <a:r>
              <a:rPr sz="1100" spc="-10" dirty="0">
                <a:solidFill>
                  <a:srgbClr val="231F20"/>
                </a:solidFill>
                <a:latin typeface="Calibri"/>
                <a:cs typeface="Calibri"/>
              </a:rPr>
              <a:t>tics  </a:t>
            </a:r>
            <a:r>
              <a:rPr sz="1100" spc="-4" dirty="0">
                <a:solidFill>
                  <a:srgbClr val="231F20"/>
                </a:solidFill>
                <a:latin typeface="Calibri"/>
                <a:cs typeface="Calibri"/>
              </a:rPr>
              <a:t>business</a:t>
            </a:r>
            <a:r>
              <a:rPr sz="1100" spc="-80" dirty="0">
                <a:solidFill>
                  <a:srgbClr val="231F20"/>
                </a:solidFill>
                <a:latin typeface="Calibri"/>
                <a:cs typeface="Calibri"/>
              </a:rPr>
              <a:t> </a:t>
            </a:r>
            <a:r>
              <a:rPr sz="1100" spc="-4" dirty="0">
                <a:solidFill>
                  <a:srgbClr val="231F20"/>
                </a:solidFill>
                <a:latin typeface="Calibri"/>
                <a:cs typeface="Calibri"/>
              </a:rPr>
              <a:t>intelligence</a:t>
            </a:r>
            <a:endParaRPr sz="1100">
              <a:latin typeface="Calibri"/>
              <a:cs typeface="Calibri"/>
            </a:endParaRPr>
          </a:p>
          <a:p>
            <a:pPr marL="1168267" marR="5080" indent="330896">
              <a:lnSpc>
                <a:spcPct val="114900"/>
              </a:lnSpc>
            </a:pPr>
            <a:r>
              <a:rPr sz="1100" spc="-4" dirty="0">
                <a:solidFill>
                  <a:srgbClr val="231F20"/>
                </a:solidFill>
                <a:latin typeface="Calibri"/>
                <a:cs typeface="Calibri"/>
              </a:rPr>
              <a:t>d</a:t>
            </a:r>
            <a:r>
              <a:rPr sz="1100" spc="-14" dirty="0">
                <a:solidFill>
                  <a:srgbClr val="231F20"/>
                </a:solidFill>
                <a:latin typeface="Calibri"/>
                <a:cs typeface="Calibri"/>
              </a:rPr>
              <a:t>at</a:t>
            </a:r>
            <a:r>
              <a:rPr sz="1100" dirty="0">
                <a:solidFill>
                  <a:srgbClr val="231F20"/>
                </a:solidFill>
                <a:latin typeface="Calibri"/>
                <a:cs typeface="Calibri"/>
              </a:rPr>
              <a:t>as</a:t>
            </a:r>
            <a:r>
              <a:rPr sz="1100" spc="-10" dirty="0">
                <a:solidFill>
                  <a:srgbClr val="231F20"/>
                </a:solidFill>
                <a:latin typeface="Calibri"/>
                <a:cs typeface="Calibri"/>
              </a:rPr>
              <a:t>e</a:t>
            </a:r>
            <a:r>
              <a:rPr sz="1100" dirty="0">
                <a:solidFill>
                  <a:srgbClr val="231F20"/>
                </a:solidFill>
                <a:latin typeface="Calibri"/>
                <a:cs typeface="Calibri"/>
              </a:rPr>
              <a:t>t  </a:t>
            </a:r>
            <a:r>
              <a:rPr sz="1100" spc="-10" dirty="0">
                <a:solidFill>
                  <a:srgbClr val="231F20"/>
                </a:solidFill>
                <a:latin typeface="Calibri"/>
                <a:cs typeface="Calibri"/>
              </a:rPr>
              <a:t>data</a:t>
            </a:r>
            <a:r>
              <a:rPr sz="1100" spc="-90" dirty="0">
                <a:solidFill>
                  <a:srgbClr val="231F20"/>
                </a:solidFill>
                <a:latin typeface="Calibri"/>
                <a:cs typeface="Calibri"/>
              </a:rPr>
              <a:t> </a:t>
            </a:r>
            <a:r>
              <a:rPr sz="1100" spc="-4" dirty="0">
                <a:solidFill>
                  <a:srgbClr val="231F20"/>
                </a:solidFill>
                <a:latin typeface="Calibri"/>
                <a:cs typeface="Calibri"/>
              </a:rPr>
              <a:t>analysis</a:t>
            </a:r>
            <a:endParaRPr sz="1100">
              <a:latin typeface="Calibri"/>
              <a:cs typeface="Calibri"/>
            </a:endParaRPr>
          </a:p>
          <a:p>
            <a:pPr marL="12677">
              <a:spcBef>
                <a:spcPts val="214"/>
              </a:spcBef>
            </a:pPr>
            <a:r>
              <a:rPr sz="1100" spc="-22" dirty="0">
                <a:solidFill>
                  <a:srgbClr val="231F20"/>
                </a:solidFill>
                <a:latin typeface="Calibri"/>
                <a:cs typeface="Calibri"/>
              </a:rPr>
              <a:t>key </a:t>
            </a:r>
            <a:r>
              <a:rPr sz="1100" spc="-10" dirty="0">
                <a:solidFill>
                  <a:srgbClr val="231F20"/>
                </a:solidFill>
                <a:latin typeface="Calibri"/>
                <a:cs typeface="Calibri"/>
              </a:rPr>
              <a:t>performance indicator </a:t>
            </a:r>
            <a:r>
              <a:rPr sz="1100" spc="-4" dirty="0">
                <a:solidFill>
                  <a:srgbClr val="231F20"/>
                </a:solidFill>
                <a:latin typeface="Calibri"/>
                <a:cs typeface="Calibri"/>
              </a:rPr>
              <a:t>(KPI)</a:t>
            </a:r>
            <a:endParaRPr sz="1100">
              <a:latin typeface="Calibri"/>
              <a:cs typeface="Calibri"/>
            </a:endParaRPr>
          </a:p>
        </p:txBody>
      </p:sp>
      <p:sp>
        <p:nvSpPr>
          <p:cNvPr id="12" name="object 12"/>
          <p:cNvSpPr/>
          <p:nvPr/>
        </p:nvSpPr>
        <p:spPr>
          <a:xfrm>
            <a:off x="8487865" y="4750752"/>
            <a:ext cx="3732529" cy="1209674"/>
          </a:xfrm>
          <a:custGeom>
            <a:avLst/>
            <a:gdLst/>
            <a:ahLst/>
            <a:cxnLst/>
            <a:rect l="l" t="t" r="r" b="b"/>
            <a:pathLst>
              <a:path w="3732529" h="1209675">
                <a:moveTo>
                  <a:pt x="3732326" y="1209179"/>
                </a:moveTo>
                <a:lnTo>
                  <a:pt x="0" y="0"/>
                </a:lnTo>
              </a:path>
            </a:pathLst>
          </a:custGeom>
          <a:ln w="3810">
            <a:solidFill>
              <a:srgbClr val="231F20"/>
            </a:solidFill>
          </a:ln>
        </p:spPr>
        <p:txBody>
          <a:bodyPr wrap="square" lIns="0" tIns="0" rIns="0" bIns="0" rtlCol="0"/>
          <a:lstStyle/>
          <a:p>
            <a:endParaRPr/>
          </a:p>
        </p:txBody>
      </p:sp>
      <p:sp>
        <p:nvSpPr>
          <p:cNvPr id="13" name="object 13"/>
          <p:cNvSpPr/>
          <p:nvPr/>
        </p:nvSpPr>
        <p:spPr>
          <a:xfrm>
            <a:off x="8412557" y="2441172"/>
            <a:ext cx="2123441" cy="1610995"/>
          </a:xfrm>
          <a:custGeom>
            <a:avLst/>
            <a:gdLst/>
            <a:ahLst/>
            <a:cxnLst/>
            <a:rect l="l" t="t" r="r" b="b"/>
            <a:pathLst>
              <a:path w="2123440" h="1610995">
                <a:moveTo>
                  <a:pt x="2123084" y="0"/>
                </a:moveTo>
                <a:lnTo>
                  <a:pt x="0" y="1610639"/>
                </a:lnTo>
              </a:path>
            </a:pathLst>
          </a:custGeom>
          <a:ln w="3810">
            <a:solidFill>
              <a:srgbClr val="231F20"/>
            </a:solidFill>
          </a:ln>
        </p:spPr>
        <p:txBody>
          <a:bodyPr wrap="square" lIns="0" tIns="0" rIns="0" bIns="0" rtlCol="0"/>
          <a:lstStyle/>
          <a:p>
            <a:endParaRPr/>
          </a:p>
        </p:txBody>
      </p:sp>
      <p:sp>
        <p:nvSpPr>
          <p:cNvPr id="14" name="object 14"/>
          <p:cNvSpPr/>
          <p:nvPr/>
        </p:nvSpPr>
        <p:spPr>
          <a:xfrm>
            <a:off x="9044614" y="3735537"/>
            <a:ext cx="1295400" cy="368936"/>
          </a:xfrm>
          <a:custGeom>
            <a:avLst/>
            <a:gdLst/>
            <a:ahLst/>
            <a:cxnLst/>
            <a:rect l="l" t="t" r="r" b="b"/>
            <a:pathLst>
              <a:path w="1295400" h="368935">
                <a:moveTo>
                  <a:pt x="1295387" y="0"/>
                </a:moveTo>
                <a:lnTo>
                  <a:pt x="0" y="368604"/>
                </a:lnTo>
              </a:path>
            </a:pathLst>
          </a:custGeom>
          <a:ln w="3810">
            <a:solidFill>
              <a:srgbClr val="231F20"/>
            </a:solidFill>
          </a:ln>
        </p:spPr>
        <p:txBody>
          <a:bodyPr wrap="square" lIns="0" tIns="0" rIns="0" bIns="0" rtlCol="0"/>
          <a:lstStyle/>
          <a:p>
            <a:endParaRPr/>
          </a:p>
        </p:txBody>
      </p:sp>
      <p:sp>
        <p:nvSpPr>
          <p:cNvPr id="15" name="object 15"/>
          <p:cNvSpPr/>
          <p:nvPr/>
        </p:nvSpPr>
        <p:spPr>
          <a:xfrm>
            <a:off x="8884449" y="4539151"/>
            <a:ext cx="2973071" cy="376555"/>
          </a:xfrm>
          <a:custGeom>
            <a:avLst/>
            <a:gdLst/>
            <a:ahLst/>
            <a:cxnLst/>
            <a:rect l="l" t="t" r="r" b="b"/>
            <a:pathLst>
              <a:path w="2973070" h="376554">
                <a:moveTo>
                  <a:pt x="2972943" y="376135"/>
                </a:moveTo>
                <a:lnTo>
                  <a:pt x="0" y="0"/>
                </a:lnTo>
              </a:path>
            </a:pathLst>
          </a:custGeom>
          <a:ln w="3810">
            <a:solidFill>
              <a:srgbClr val="231F20"/>
            </a:solidFill>
          </a:ln>
        </p:spPr>
        <p:txBody>
          <a:bodyPr wrap="square" lIns="0" tIns="0" rIns="0" bIns="0" rtlCol="0"/>
          <a:lstStyle/>
          <a:p>
            <a:endParaRPr/>
          </a:p>
        </p:txBody>
      </p:sp>
      <p:sp>
        <p:nvSpPr>
          <p:cNvPr id="16" name="object 16"/>
          <p:cNvSpPr/>
          <p:nvPr/>
        </p:nvSpPr>
        <p:spPr>
          <a:xfrm>
            <a:off x="8010156" y="4737546"/>
            <a:ext cx="2443480" cy="2417445"/>
          </a:xfrm>
          <a:custGeom>
            <a:avLst/>
            <a:gdLst/>
            <a:ahLst/>
            <a:cxnLst/>
            <a:rect l="l" t="t" r="r" b="b"/>
            <a:pathLst>
              <a:path w="2443479" h="2417445">
                <a:moveTo>
                  <a:pt x="2443429" y="2417127"/>
                </a:moveTo>
                <a:lnTo>
                  <a:pt x="0" y="0"/>
                </a:lnTo>
              </a:path>
            </a:pathLst>
          </a:custGeom>
          <a:ln w="3810">
            <a:solidFill>
              <a:srgbClr val="231F20"/>
            </a:solidFill>
          </a:ln>
        </p:spPr>
        <p:txBody>
          <a:bodyPr wrap="square" lIns="0" tIns="0" rIns="0" bIns="0" rtlCol="0"/>
          <a:lstStyle/>
          <a:p>
            <a:endParaRPr/>
          </a:p>
        </p:txBody>
      </p:sp>
      <p:sp>
        <p:nvSpPr>
          <p:cNvPr id="17" name="object 17"/>
          <p:cNvSpPr/>
          <p:nvPr/>
        </p:nvSpPr>
        <p:spPr>
          <a:xfrm>
            <a:off x="4437512" y="4718315"/>
            <a:ext cx="2838448" cy="2691765"/>
          </a:xfrm>
          <a:custGeom>
            <a:avLst/>
            <a:gdLst/>
            <a:ahLst/>
            <a:cxnLst/>
            <a:rect l="l" t="t" r="r" b="b"/>
            <a:pathLst>
              <a:path w="2838450" h="2691765">
                <a:moveTo>
                  <a:pt x="2837916" y="0"/>
                </a:moveTo>
                <a:lnTo>
                  <a:pt x="0" y="2691447"/>
                </a:lnTo>
              </a:path>
            </a:pathLst>
          </a:custGeom>
          <a:ln w="3810">
            <a:solidFill>
              <a:srgbClr val="231F20"/>
            </a:solidFill>
          </a:ln>
        </p:spPr>
        <p:txBody>
          <a:bodyPr wrap="square" lIns="0" tIns="0" rIns="0" bIns="0" rtlCol="0"/>
          <a:lstStyle/>
          <a:p>
            <a:endParaRPr/>
          </a:p>
        </p:txBody>
      </p:sp>
      <p:sp>
        <p:nvSpPr>
          <p:cNvPr id="18" name="object 18"/>
          <p:cNvSpPr/>
          <p:nvPr/>
        </p:nvSpPr>
        <p:spPr>
          <a:xfrm>
            <a:off x="4183540" y="1468619"/>
            <a:ext cx="3113406" cy="2616835"/>
          </a:xfrm>
          <a:custGeom>
            <a:avLst/>
            <a:gdLst/>
            <a:ahLst/>
            <a:cxnLst/>
            <a:rect l="l" t="t" r="r" b="b"/>
            <a:pathLst>
              <a:path w="3113404" h="2616835">
                <a:moveTo>
                  <a:pt x="0" y="0"/>
                </a:moveTo>
                <a:lnTo>
                  <a:pt x="3113366" y="2616263"/>
                </a:lnTo>
              </a:path>
            </a:pathLst>
          </a:custGeom>
          <a:ln w="3810">
            <a:solidFill>
              <a:srgbClr val="231F20"/>
            </a:solidFill>
          </a:ln>
        </p:spPr>
        <p:txBody>
          <a:bodyPr wrap="square" lIns="0" tIns="0" rIns="0" bIns="0" rtlCol="0"/>
          <a:lstStyle/>
          <a:p>
            <a:endParaRPr/>
          </a:p>
        </p:txBody>
      </p:sp>
      <p:sp>
        <p:nvSpPr>
          <p:cNvPr id="19" name="object 19"/>
          <p:cNvSpPr/>
          <p:nvPr/>
        </p:nvSpPr>
        <p:spPr>
          <a:xfrm>
            <a:off x="4139299" y="3530953"/>
            <a:ext cx="2498725" cy="638810"/>
          </a:xfrm>
          <a:custGeom>
            <a:avLst/>
            <a:gdLst/>
            <a:ahLst/>
            <a:cxnLst/>
            <a:rect l="l" t="t" r="r" b="b"/>
            <a:pathLst>
              <a:path w="2498725" h="638810">
                <a:moveTo>
                  <a:pt x="2498191" y="638708"/>
                </a:moveTo>
                <a:lnTo>
                  <a:pt x="0" y="0"/>
                </a:lnTo>
              </a:path>
            </a:pathLst>
          </a:custGeom>
          <a:ln w="3810">
            <a:solidFill>
              <a:srgbClr val="231F20"/>
            </a:solidFill>
          </a:ln>
        </p:spPr>
        <p:txBody>
          <a:bodyPr wrap="square" lIns="0" tIns="0" rIns="0" bIns="0" rtlCol="0"/>
          <a:lstStyle/>
          <a:p>
            <a:endParaRPr/>
          </a:p>
        </p:txBody>
      </p:sp>
      <p:sp>
        <p:nvSpPr>
          <p:cNvPr id="21" name="object 21"/>
          <p:cNvSpPr/>
          <p:nvPr/>
        </p:nvSpPr>
        <p:spPr>
          <a:xfrm>
            <a:off x="3513933" y="7380024"/>
            <a:ext cx="1916430" cy="365125"/>
          </a:xfrm>
          <a:custGeom>
            <a:avLst/>
            <a:gdLst/>
            <a:ahLst/>
            <a:cxnLst/>
            <a:rect l="l" t="t" r="r" b="b"/>
            <a:pathLst>
              <a:path w="1916429" h="365125">
                <a:moveTo>
                  <a:pt x="1878698" y="0"/>
                </a:moveTo>
                <a:lnTo>
                  <a:pt x="37350" y="0"/>
                </a:lnTo>
                <a:lnTo>
                  <a:pt x="15757" y="537"/>
                </a:lnTo>
                <a:lnTo>
                  <a:pt x="4668" y="4302"/>
                </a:lnTo>
                <a:lnTo>
                  <a:pt x="583" y="14519"/>
                </a:lnTo>
                <a:lnTo>
                  <a:pt x="0" y="34417"/>
                </a:lnTo>
                <a:lnTo>
                  <a:pt x="0" y="330542"/>
                </a:lnTo>
                <a:lnTo>
                  <a:pt x="583" y="350440"/>
                </a:lnTo>
                <a:lnTo>
                  <a:pt x="4668" y="360657"/>
                </a:lnTo>
                <a:lnTo>
                  <a:pt x="15757" y="364422"/>
                </a:lnTo>
                <a:lnTo>
                  <a:pt x="37350" y="364959"/>
                </a:lnTo>
                <a:lnTo>
                  <a:pt x="1878698" y="364959"/>
                </a:lnTo>
                <a:lnTo>
                  <a:pt x="1900291" y="364422"/>
                </a:lnTo>
                <a:lnTo>
                  <a:pt x="1911380" y="360657"/>
                </a:lnTo>
                <a:lnTo>
                  <a:pt x="1915465" y="350440"/>
                </a:lnTo>
                <a:lnTo>
                  <a:pt x="1916048" y="330542"/>
                </a:lnTo>
                <a:lnTo>
                  <a:pt x="1916048" y="34417"/>
                </a:lnTo>
                <a:lnTo>
                  <a:pt x="1915465" y="14519"/>
                </a:lnTo>
                <a:lnTo>
                  <a:pt x="1911380" y="4302"/>
                </a:lnTo>
                <a:lnTo>
                  <a:pt x="1900291" y="537"/>
                </a:lnTo>
                <a:lnTo>
                  <a:pt x="1878698" y="0"/>
                </a:lnTo>
                <a:close/>
              </a:path>
            </a:pathLst>
          </a:custGeom>
          <a:solidFill>
            <a:srgbClr val="636466"/>
          </a:solidFill>
        </p:spPr>
        <p:txBody>
          <a:bodyPr wrap="square" lIns="0" tIns="0" rIns="0" bIns="0" rtlCol="0"/>
          <a:lstStyle/>
          <a:p>
            <a:endParaRPr/>
          </a:p>
        </p:txBody>
      </p:sp>
      <p:sp>
        <p:nvSpPr>
          <p:cNvPr id="22" name="object 22"/>
          <p:cNvSpPr txBox="1"/>
          <p:nvPr/>
        </p:nvSpPr>
        <p:spPr>
          <a:xfrm>
            <a:off x="3674265" y="7431935"/>
            <a:ext cx="1594486"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60" dirty="0">
                <a:solidFill>
                  <a:srgbClr val="FFFFFF"/>
                </a:solidFill>
                <a:latin typeface="Calibri"/>
                <a:cs typeface="Calibri"/>
              </a:rPr>
              <a:t> </a:t>
            </a:r>
            <a:r>
              <a:rPr sz="1300" spc="-10" dirty="0">
                <a:solidFill>
                  <a:srgbClr val="FFFFFF"/>
                </a:solidFill>
                <a:latin typeface="Calibri"/>
                <a:cs typeface="Calibri"/>
              </a:rPr>
              <a:t>Characteristics</a:t>
            </a:r>
            <a:endParaRPr sz="1300">
              <a:latin typeface="Calibri"/>
              <a:cs typeface="Calibri"/>
            </a:endParaRPr>
          </a:p>
        </p:txBody>
      </p:sp>
      <p:sp>
        <p:nvSpPr>
          <p:cNvPr id="23" name="object 23"/>
          <p:cNvSpPr txBox="1"/>
          <p:nvPr/>
        </p:nvSpPr>
        <p:spPr>
          <a:xfrm>
            <a:off x="2687702" y="6985631"/>
            <a:ext cx="523240" cy="981094"/>
          </a:xfrm>
          <a:prstGeom prst="rect">
            <a:avLst/>
          </a:prstGeom>
        </p:spPr>
        <p:txBody>
          <a:bodyPr vert="horz" wrap="square" lIns="0" tIns="12677" rIns="0" bIns="0" rtlCol="0">
            <a:spAutoFit/>
          </a:bodyPr>
          <a:lstStyle/>
          <a:p>
            <a:pPr marL="12677" marR="5080" indent="154672" algn="just">
              <a:lnSpc>
                <a:spcPct val="114900"/>
              </a:lnSpc>
              <a:spcBef>
                <a:spcPts val="101"/>
              </a:spcBef>
            </a:pPr>
            <a:r>
              <a:rPr sz="1100" spc="-70" dirty="0">
                <a:solidFill>
                  <a:srgbClr val="231F20"/>
                </a:solidFill>
                <a:latin typeface="Calibri"/>
                <a:cs typeface="Calibri"/>
              </a:rPr>
              <a:t>V</a:t>
            </a:r>
            <a:r>
              <a:rPr sz="1100" dirty="0">
                <a:solidFill>
                  <a:srgbClr val="231F20"/>
                </a:solidFill>
                <a:latin typeface="Calibri"/>
                <a:cs typeface="Calibri"/>
              </a:rPr>
              <a:t>alue  </a:t>
            </a:r>
            <a:r>
              <a:rPr sz="1100" spc="-14" dirty="0">
                <a:solidFill>
                  <a:srgbClr val="231F20"/>
                </a:solidFill>
                <a:latin typeface="Calibri"/>
                <a:cs typeface="Calibri"/>
              </a:rPr>
              <a:t>Variety  </a:t>
            </a:r>
            <a:r>
              <a:rPr sz="1100" spc="-60" dirty="0">
                <a:solidFill>
                  <a:srgbClr val="231F20"/>
                </a:solidFill>
                <a:latin typeface="Calibri"/>
                <a:cs typeface="Calibri"/>
              </a:rPr>
              <a:t>V</a:t>
            </a:r>
            <a:r>
              <a:rPr sz="1100" dirty="0">
                <a:solidFill>
                  <a:srgbClr val="231F20"/>
                </a:solidFill>
                <a:latin typeface="Calibri"/>
                <a:cs typeface="Calibri"/>
              </a:rPr>
              <a:t>elocity  </a:t>
            </a:r>
            <a:r>
              <a:rPr sz="1100" spc="-60" dirty="0">
                <a:solidFill>
                  <a:srgbClr val="231F20"/>
                </a:solidFill>
                <a:latin typeface="Calibri"/>
                <a:cs typeface="Calibri"/>
              </a:rPr>
              <a:t>V</a:t>
            </a:r>
            <a:r>
              <a:rPr sz="1100" dirty="0">
                <a:solidFill>
                  <a:srgbClr val="231F20"/>
                </a:solidFill>
                <a:latin typeface="Calibri"/>
                <a:cs typeface="Calibri"/>
              </a:rPr>
              <a:t>e</a:t>
            </a:r>
            <a:r>
              <a:rPr sz="1100" spc="-30" dirty="0">
                <a:solidFill>
                  <a:srgbClr val="231F20"/>
                </a:solidFill>
                <a:latin typeface="Calibri"/>
                <a:cs typeface="Calibri"/>
              </a:rPr>
              <a:t>r</a:t>
            </a:r>
            <a:r>
              <a:rPr sz="1100" dirty="0">
                <a:solidFill>
                  <a:srgbClr val="231F20"/>
                </a:solidFill>
                <a:latin typeface="Calibri"/>
                <a:cs typeface="Calibri"/>
              </a:rPr>
              <a:t>acity  </a:t>
            </a:r>
            <a:r>
              <a:rPr sz="1100" spc="-14" dirty="0">
                <a:solidFill>
                  <a:srgbClr val="231F20"/>
                </a:solidFill>
                <a:latin typeface="Calibri"/>
                <a:cs typeface="Calibri"/>
              </a:rPr>
              <a:t>Volume</a:t>
            </a:r>
            <a:endParaRPr sz="1100">
              <a:latin typeface="Calibri"/>
              <a:cs typeface="Calibri"/>
            </a:endParaRPr>
          </a:p>
        </p:txBody>
      </p:sp>
      <p:sp>
        <p:nvSpPr>
          <p:cNvPr id="24" name="object 24"/>
          <p:cNvSpPr/>
          <p:nvPr/>
        </p:nvSpPr>
        <p:spPr>
          <a:xfrm>
            <a:off x="13375730" y="6146953"/>
            <a:ext cx="222885" cy="0"/>
          </a:xfrm>
          <a:custGeom>
            <a:avLst/>
            <a:gdLst/>
            <a:ahLst/>
            <a:cxnLst/>
            <a:rect l="l" t="t" r="r" b="b"/>
            <a:pathLst>
              <a:path w="222884">
                <a:moveTo>
                  <a:pt x="0" y="0"/>
                </a:moveTo>
                <a:lnTo>
                  <a:pt x="222516" y="0"/>
                </a:lnTo>
              </a:path>
            </a:pathLst>
          </a:custGeom>
          <a:ln w="3479">
            <a:solidFill>
              <a:srgbClr val="231F20"/>
            </a:solidFill>
          </a:ln>
        </p:spPr>
        <p:txBody>
          <a:bodyPr wrap="square" lIns="0" tIns="0" rIns="0" bIns="0" rtlCol="0"/>
          <a:lstStyle/>
          <a:p>
            <a:endParaRPr/>
          </a:p>
        </p:txBody>
      </p:sp>
      <p:sp>
        <p:nvSpPr>
          <p:cNvPr id="25" name="object 25"/>
          <p:cNvSpPr/>
          <p:nvPr/>
        </p:nvSpPr>
        <p:spPr>
          <a:xfrm>
            <a:off x="12701379" y="6148689"/>
            <a:ext cx="218442" cy="0"/>
          </a:xfrm>
          <a:custGeom>
            <a:avLst/>
            <a:gdLst/>
            <a:ahLst/>
            <a:cxnLst/>
            <a:rect l="l" t="t" r="r" b="b"/>
            <a:pathLst>
              <a:path w="218440">
                <a:moveTo>
                  <a:pt x="0" y="0"/>
                </a:moveTo>
                <a:lnTo>
                  <a:pt x="218160" y="0"/>
                </a:lnTo>
              </a:path>
            </a:pathLst>
          </a:custGeom>
          <a:ln w="3479">
            <a:solidFill>
              <a:srgbClr val="231F20"/>
            </a:solidFill>
          </a:ln>
        </p:spPr>
        <p:txBody>
          <a:bodyPr wrap="square" lIns="0" tIns="0" rIns="0" bIns="0" rtlCol="0"/>
          <a:lstStyle/>
          <a:p>
            <a:endParaRPr/>
          </a:p>
        </p:txBody>
      </p:sp>
      <p:sp>
        <p:nvSpPr>
          <p:cNvPr id="26" name="object 26"/>
          <p:cNvSpPr/>
          <p:nvPr/>
        </p:nvSpPr>
        <p:spPr>
          <a:xfrm>
            <a:off x="11738957" y="5959931"/>
            <a:ext cx="962661" cy="364490"/>
          </a:xfrm>
          <a:custGeom>
            <a:avLst/>
            <a:gdLst/>
            <a:ahLst/>
            <a:cxnLst/>
            <a:rect l="l" t="t" r="r" b="b"/>
            <a:pathLst>
              <a:path w="962659" h="364489">
                <a:moveTo>
                  <a:pt x="937780" y="0"/>
                </a:moveTo>
                <a:lnTo>
                  <a:pt x="24688" y="0"/>
                </a:lnTo>
                <a:lnTo>
                  <a:pt x="10415" y="385"/>
                </a:lnTo>
                <a:lnTo>
                  <a:pt x="3086" y="3086"/>
                </a:lnTo>
                <a:lnTo>
                  <a:pt x="385" y="10415"/>
                </a:lnTo>
                <a:lnTo>
                  <a:pt x="0" y="24688"/>
                </a:lnTo>
                <a:lnTo>
                  <a:pt x="0" y="339547"/>
                </a:lnTo>
                <a:lnTo>
                  <a:pt x="385" y="353820"/>
                </a:lnTo>
                <a:lnTo>
                  <a:pt x="3086" y="361149"/>
                </a:lnTo>
                <a:lnTo>
                  <a:pt x="10415" y="363850"/>
                </a:lnTo>
                <a:lnTo>
                  <a:pt x="24688" y="364236"/>
                </a:lnTo>
                <a:lnTo>
                  <a:pt x="937780" y="364236"/>
                </a:lnTo>
                <a:lnTo>
                  <a:pt x="952053" y="363850"/>
                </a:lnTo>
                <a:lnTo>
                  <a:pt x="959383" y="361149"/>
                </a:lnTo>
                <a:lnTo>
                  <a:pt x="962083" y="353820"/>
                </a:lnTo>
                <a:lnTo>
                  <a:pt x="962469" y="339547"/>
                </a:lnTo>
                <a:lnTo>
                  <a:pt x="962469" y="24688"/>
                </a:lnTo>
                <a:lnTo>
                  <a:pt x="962083" y="10415"/>
                </a:lnTo>
                <a:lnTo>
                  <a:pt x="959383" y="3086"/>
                </a:lnTo>
                <a:lnTo>
                  <a:pt x="952053" y="385"/>
                </a:lnTo>
                <a:lnTo>
                  <a:pt x="937780" y="0"/>
                </a:lnTo>
                <a:close/>
              </a:path>
            </a:pathLst>
          </a:custGeom>
          <a:solidFill>
            <a:srgbClr val="636466"/>
          </a:solidFill>
        </p:spPr>
        <p:txBody>
          <a:bodyPr wrap="square" lIns="0" tIns="0" rIns="0" bIns="0" rtlCol="0"/>
          <a:lstStyle/>
          <a:p>
            <a:endParaRPr/>
          </a:p>
        </p:txBody>
      </p:sp>
      <p:sp>
        <p:nvSpPr>
          <p:cNvPr id="27" name="object 27"/>
          <p:cNvSpPr txBox="1"/>
          <p:nvPr/>
        </p:nvSpPr>
        <p:spPr>
          <a:xfrm>
            <a:off x="11908577" y="6009085"/>
            <a:ext cx="627380"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Analytics</a:t>
            </a:r>
            <a:endParaRPr sz="1300" dirty="0">
              <a:latin typeface="Calibri"/>
              <a:cs typeface="Calibri"/>
            </a:endParaRPr>
          </a:p>
        </p:txBody>
      </p:sp>
      <p:sp>
        <p:nvSpPr>
          <p:cNvPr id="28" name="object 28"/>
          <p:cNvSpPr txBox="1"/>
          <p:nvPr/>
        </p:nvSpPr>
        <p:spPr>
          <a:xfrm>
            <a:off x="13756064" y="5671447"/>
            <a:ext cx="752476" cy="786595"/>
          </a:xfrm>
          <a:prstGeom prst="rect">
            <a:avLst/>
          </a:prstGeom>
        </p:spPr>
        <p:txBody>
          <a:bodyPr vert="horz" wrap="square" lIns="0" tIns="12677" rIns="0" bIns="0" rtlCol="0">
            <a:spAutoFit/>
          </a:bodyPr>
          <a:lstStyle/>
          <a:p>
            <a:pPr marL="12677" marR="5080">
              <a:lnSpc>
                <a:spcPct val="114900"/>
              </a:lnSpc>
              <a:spcBef>
                <a:spcPts val="101"/>
              </a:spcBef>
            </a:pPr>
            <a:r>
              <a:rPr sz="1100" spc="-10" dirty="0">
                <a:solidFill>
                  <a:srgbClr val="231F20"/>
                </a:solidFill>
                <a:latin typeface="Calibri"/>
                <a:cs typeface="Calibri"/>
              </a:rPr>
              <a:t>descriptive  diagnostic  </a:t>
            </a:r>
            <a:r>
              <a:rPr sz="1100" spc="-4" dirty="0">
                <a:solidFill>
                  <a:srgbClr val="231F20"/>
                </a:solidFill>
                <a:latin typeface="Calibri"/>
                <a:cs typeface="Calibri"/>
              </a:rPr>
              <a:t>predictive  p</a:t>
            </a:r>
            <a:r>
              <a:rPr sz="1100" spc="-22" dirty="0">
                <a:solidFill>
                  <a:srgbClr val="231F20"/>
                </a:solidFill>
                <a:latin typeface="Calibri"/>
                <a:cs typeface="Calibri"/>
              </a:rPr>
              <a:t>r</a:t>
            </a:r>
            <a:r>
              <a:rPr sz="1100" dirty="0">
                <a:solidFill>
                  <a:srgbClr val="231F20"/>
                </a:solidFill>
                <a:latin typeface="Calibri"/>
                <a:cs typeface="Calibri"/>
              </a:rPr>
              <a:t>escri</a:t>
            </a:r>
            <a:r>
              <a:rPr sz="1100" spc="-4" dirty="0">
                <a:solidFill>
                  <a:srgbClr val="231F20"/>
                </a:solidFill>
                <a:latin typeface="Calibri"/>
                <a:cs typeface="Calibri"/>
              </a:rPr>
              <a:t>p</a:t>
            </a:r>
            <a:r>
              <a:rPr sz="1100" spc="-10" dirty="0">
                <a:solidFill>
                  <a:srgbClr val="231F20"/>
                </a:solidFill>
                <a:latin typeface="Calibri"/>
                <a:cs typeface="Calibri"/>
              </a:rPr>
              <a:t>ti</a:t>
            </a:r>
            <a:r>
              <a:rPr sz="1100" spc="-22" dirty="0">
                <a:solidFill>
                  <a:srgbClr val="231F20"/>
                </a:solidFill>
                <a:latin typeface="Calibri"/>
                <a:cs typeface="Calibri"/>
              </a:rPr>
              <a:t>v</a:t>
            </a:r>
            <a:r>
              <a:rPr sz="1100" dirty="0">
                <a:solidFill>
                  <a:srgbClr val="231F20"/>
                </a:solidFill>
                <a:latin typeface="Calibri"/>
                <a:cs typeface="Calibri"/>
              </a:rPr>
              <a:t>e</a:t>
            </a:r>
            <a:endParaRPr sz="1100">
              <a:latin typeface="Calibri"/>
              <a:cs typeface="Calibri"/>
            </a:endParaRPr>
          </a:p>
        </p:txBody>
      </p:sp>
      <p:sp>
        <p:nvSpPr>
          <p:cNvPr id="30" name="object 30"/>
          <p:cNvSpPr/>
          <p:nvPr/>
        </p:nvSpPr>
        <p:spPr>
          <a:xfrm>
            <a:off x="3595780" y="1177032"/>
            <a:ext cx="1343660" cy="344171"/>
          </a:xfrm>
          <a:custGeom>
            <a:avLst/>
            <a:gdLst/>
            <a:ahLst/>
            <a:cxnLst/>
            <a:rect l="l" t="t" r="r" b="b"/>
            <a:pathLst>
              <a:path w="1343660" h="344169">
                <a:moveTo>
                  <a:pt x="1307846" y="0"/>
                </a:moveTo>
                <a:lnTo>
                  <a:pt x="35217" y="0"/>
                </a:lnTo>
                <a:lnTo>
                  <a:pt x="14857" y="496"/>
                </a:lnTo>
                <a:lnTo>
                  <a:pt x="4402" y="3973"/>
                </a:lnTo>
                <a:lnTo>
                  <a:pt x="550" y="13410"/>
                </a:lnTo>
                <a:lnTo>
                  <a:pt x="0" y="31788"/>
                </a:lnTo>
                <a:lnTo>
                  <a:pt x="0" y="311924"/>
                </a:lnTo>
                <a:lnTo>
                  <a:pt x="550" y="330294"/>
                </a:lnTo>
                <a:lnTo>
                  <a:pt x="4402" y="339728"/>
                </a:lnTo>
                <a:lnTo>
                  <a:pt x="14857" y="343203"/>
                </a:lnTo>
                <a:lnTo>
                  <a:pt x="35217" y="343700"/>
                </a:lnTo>
                <a:lnTo>
                  <a:pt x="1307846" y="343700"/>
                </a:lnTo>
                <a:lnTo>
                  <a:pt x="1328198" y="343203"/>
                </a:lnTo>
                <a:lnTo>
                  <a:pt x="1338649" y="339728"/>
                </a:lnTo>
                <a:lnTo>
                  <a:pt x="1342500" y="330294"/>
                </a:lnTo>
                <a:lnTo>
                  <a:pt x="1343050" y="311924"/>
                </a:lnTo>
                <a:lnTo>
                  <a:pt x="1343050" y="31788"/>
                </a:lnTo>
                <a:lnTo>
                  <a:pt x="1342500" y="13410"/>
                </a:lnTo>
                <a:lnTo>
                  <a:pt x="1338649" y="3973"/>
                </a:lnTo>
                <a:lnTo>
                  <a:pt x="1328198" y="496"/>
                </a:lnTo>
                <a:lnTo>
                  <a:pt x="1307846" y="0"/>
                </a:lnTo>
                <a:close/>
              </a:path>
            </a:pathLst>
          </a:custGeom>
          <a:solidFill>
            <a:srgbClr val="636466"/>
          </a:solidFill>
          <a:ln w="76200" cmpd="sng">
            <a:solidFill>
              <a:srgbClr val="FFFF00"/>
            </a:solidFill>
          </a:ln>
        </p:spPr>
        <p:txBody>
          <a:bodyPr wrap="square" lIns="0" tIns="0" rIns="0" bIns="0" rtlCol="0"/>
          <a:lstStyle/>
          <a:p>
            <a:endParaRPr/>
          </a:p>
        </p:txBody>
      </p:sp>
      <p:sp>
        <p:nvSpPr>
          <p:cNvPr id="31" name="object 31"/>
          <p:cNvSpPr txBox="1"/>
          <p:nvPr/>
        </p:nvSpPr>
        <p:spPr>
          <a:xfrm>
            <a:off x="3767110" y="1226542"/>
            <a:ext cx="998855"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90" dirty="0">
                <a:solidFill>
                  <a:srgbClr val="FFFFFF"/>
                </a:solidFill>
                <a:latin typeface="Calibri"/>
                <a:cs typeface="Calibri"/>
              </a:rPr>
              <a:t> </a:t>
            </a:r>
            <a:r>
              <a:rPr sz="1300" spc="-14" dirty="0">
                <a:solidFill>
                  <a:srgbClr val="FFFFFF"/>
                </a:solidFill>
                <a:latin typeface="Calibri"/>
                <a:cs typeface="Calibri"/>
              </a:rPr>
              <a:t>Types</a:t>
            </a:r>
            <a:endParaRPr sz="1300">
              <a:latin typeface="Calibri"/>
              <a:cs typeface="Calibri"/>
            </a:endParaRPr>
          </a:p>
        </p:txBody>
      </p:sp>
      <p:sp>
        <p:nvSpPr>
          <p:cNvPr id="32" name="object 32"/>
          <p:cNvSpPr txBox="1"/>
          <p:nvPr/>
        </p:nvSpPr>
        <p:spPr>
          <a:xfrm>
            <a:off x="2275817" y="905761"/>
            <a:ext cx="1009650" cy="786595"/>
          </a:xfrm>
          <a:prstGeom prst="rect">
            <a:avLst/>
          </a:prstGeom>
        </p:spPr>
        <p:txBody>
          <a:bodyPr vert="horz" wrap="square" lIns="0" tIns="12677" rIns="0" bIns="0" rtlCol="0">
            <a:spAutoFit/>
          </a:bodyPr>
          <a:lstStyle/>
          <a:p>
            <a:pPr marL="12677" marR="5080" indent="389841">
              <a:lnSpc>
                <a:spcPct val="114900"/>
              </a:lnSpc>
              <a:spcBef>
                <a:spcPts val="101"/>
              </a:spcBef>
            </a:pPr>
            <a:r>
              <a:rPr sz="1100" dirty="0">
                <a:solidFill>
                  <a:srgbClr val="231F20"/>
                </a:solidFill>
                <a:latin typeface="Calibri"/>
                <a:cs typeface="Calibri"/>
              </a:rPr>
              <a:t>m</a:t>
            </a:r>
            <a:r>
              <a:rPr sz="1100" spc="-10" dirty="0">
                <a:solidFill>
                  <a:srgbClr val="231F20"/>
                </a:solidFill>
                <a:latin typeface="Calibri"/>
                <a:cs typeface="Calibri"/>
              </a:rPr>
              <a:t>e</a:t>
            </a:r>
            <a:r>
              <a:rPr sz="1100" spc="-14" dirty="0">
                <a:solidFill>
                  <a:srgbClr val="231F20"/>
                </a:solidFill>
                <a:latin typeface="Calibri"/>
                <a:cs typeface="Calibri"/>
              </a:rPr>
              <a:t>t</a:t>
            </a:r>
            <a:r>
              <a:rPr sz="1100" dirty="0">
                <a:solidFill>
                  <a:srgbClr val="231F20"/>
                </a:solidFill>
                <a:latin typeface="Calibri"/>
                <a:cs typeface="Calibri"/>
              </a:rPr>
              <a:t>ad</a:t>
            </a:r>
            <a:r>
              <a:rPr sz="1100" spc="-14" dirty="0">
                <a:solidFill>
                  <a:srgbClr val="231F20"/>
                </a:solidFill>
                <a:latin typeface="Calibri"/>
                <a:cs typeface="Calibri"/>
              </a:rPr>
              <a:t>at</a:t>
            </a:r>
            <a:r>
              <a:rPr sz="1100" dirty="0">
                <a:solidFill>
                  <a:srgbClr val="231F20"/>
                </a:solidFill>
                <a:latin typeface="Calibri"/>
                <a:cs typeface="Calibri"/>
              </a:rPr>
              <a:t>a  </a:t>
            </a:r>
            <a:r>
              <a:rPr sz="1100" spc="-4" dirty="0">
                <a:solidFill>
                  <a:srgbClr val="231F20"/>
                </a:solidFill>
                <a:latin typeface="Calibri"/>
                <a:cs typeface="Calibri"/>
              </a:rPr>
              <a:t>semi-</a:t>
            </a:r>
            <a:r>
              <a:rPr sz="1100" spc="-14" dirty="0">
                <a:solidFill>
                  <a:srgbClr val="231F20"/>
                </a:solidFill>
                <a:latin typeface="Calibri"/>
                <a:cs typeface="Calibri"/>
              </a:rPr>
              <a:t>s</a:t>
            </a:r>
            <a:r>
              <a:rPr sz="1100" dirty="0">
                <a:solidFill>
                  <a:srgbClr val="231F20"/>
                </a:solidFill>
                <a:latin typeface="Calibri"/>
                <a:cs typeface="Calibri"/>
              </a:rPr>
              <a:t>tructu</a:t>
            </a:r>
            <a:r>
              <a:rPr sz="1100" spc="-22" dirty="0">
                <a:solidFill>
                  <a:srgbClr val="231F20"/>
                </a:solidFill>
                <a:latin typeface="Calibri"/>
                <a:cs typeface="Calibri"/>
              </a:rPr>
              <a:t>r</a:t>
            </a:r>
            <a:r>
              <a:rPr sz="1100" dirty="0">
                <a:solidFill>
                  <a:srgbClr val="231F20"/>
                </a:solidFill>
                <a:latin typeface="Calibri"/>
                <a:cs typeface="Calibri"/>
              </a:rPr>
              <a:t>ed</a:t>
            </a:r>
            <a:endParaRPr sz="1100">
              <a:latin typeface="Calibri"/>
              <a:cs typeface="Calibri"/>
            </a:endParaRPr>
          </a:p>
          <a:p>
            <a:pPr marL="190808" marR="5080" indent="159744">
              <a:lnSpc>
                <a:spcPct val="114900"/>
              </a:lnSpc>
            </a:pPr>
            <a:r>
              <a:rPr sz="1100" spc="-14" dirty="0">
                <a:solidFill>
                  <a:srgbClr val="231F20"/>
                </a:solidFill>
                <a:latin typeface="Calibri"/>
                <a:cs typeface="Calibri"/>
              </a:rPr>
              <a:t>s</a:t>
            </a:r>
            <a:r>
              <a:rPr sz="1100" dirty="0">
                <a:solidFill>
                  <a:srgbClr val="231F20"/>
                </a:solidFill>
                <a:latin typeface="Calibri"/>
                <a:cs typeface="Calibri"/>
              </a:rPr>
              <a:t>tructu</a:t>
            </a:r>
            <a:r>
              <a:rPr sz="1100" spc="-22" dirty="0">
                <a:solidFill>
                  <a:srgbClr val="231F20"/>
                </a:solidFill>
                <a:latin typeface="Calibri"/>
                <a:cs typeface="Calibri"/>
              </a:rPr>
              <a:t>r</a:t>
            </a:r>
            <a:r>
              <a:rPr sz="1100" dirty="0">
                <a:solidFill>
                  <a:srgbClr val="231F20"/>
                </a:solidFill>
                <a:latin typeface="Calibri"/>
                <a:cs typeface="Calibri"/>
              </a:rPr>
              <a:t>ed  </a:t>
            </a:r>
            <a:r>
              <a:rPr sz="1100" spc="-4" dirty="0">
                <a:solidFill>
                  <a:srgbClr val="231F20"/>
                </a:solidFill>
                <a:latin typeface="Calibri"/>
                <a:cs typeface="Calibri"/>
              </a:rPr>
              <a:t>un</a:t>
            </a:r>
            <a:r>
              <a:rPr sz="1100" spc="-14" dirty="0">
                <a:solidFill>
                  <a:srgbClr val="231F20"/>
                </a:solidFill>
                <a:latin typeface="Calibri"/>
                <a:cs typeface="Calibri"/>
              </a:rPr>
              <a:t>s</a:t>
            </a:r>
            <a:r>
              <a:rPr sz="1100" dirty="0">
                <a:solidFill>
                  <a:srgbClr val="231F20"/>
                </a:solidFill>
                <a:latin typeface="Calibri"/>
                <a:cs typeface="Calibri"/>
              </a:rPr>
              <a:t>tructu</a:t>
            </a:r>
            <a:r>
              <a:rPr sz="1100" spc="-22" dirty="0">
                <a:solidFill>
                  <a:srgbClr val="231F20"/>
                </a:solidFill>
                <a:latin typeface="Calibri"/>
                <a:cs typeface="Calibri"/>
              </a:rPr>
              <a:t>r</a:t>
            </a:r>
            <a:r>
              <a:rPr sz="1100" dirty="0">
                <a:solidFill>
                  <a:srgbClr val="231F20"/>
                </a:solidFill>
                <a:latin typeface="Calibri"/>
                <a:cs typeface="Calibri"/>
              </a:rPr>
              <a:t>ed</a:t>
            </a:r>
            <a:endParaRPr sz="1100">
              <a:latin typeface="Calibri"/>
              <a:cs typeface="Calibri"/>
            </a:endParaRPr>
          </a:p>
        </p:txBody>
      </p:sp>
      <p:sp>
        <p:nvSpPr>
          <p:cNvPr id="33" name="object 33"/>
          <p:cNvSpPr/>
          <p:nvPr/>
        </p:nvSpPr>
        <p:spPr>
          <a:xfrm>
            <a:off x="11861784" y="4740294"/>
            <a:ext cx="1481457" cy="349250"/>
          </a:xfrm>
          <a:custGeom>
            <a:avLst/>
            <a:gdLst/>
            <a:ahLst/>
            <a:cxnLst/>
            <a:rect l="l" t="t" r="r" b="b"/>
            <a:pathLst>
              <a:path w="1481455" h="349250">
                <a:moveTo>
                  <a:pt x="1456334" y="0"/>
                </a:moveTo>
                <a:lnTo>
                  <a:pt x="24688" y="0"/>
                </a:lnTo>
                <a:lnTo>
                  <a:pt x="10415" y="385"/>
                </a:lnTo>
                <a:lnTo>
                  <a:pt x="3086" y="3086"/>
                </a:lnTo>
                <a:lnTo>
                  <a:pt x="385" y="10415"/>
                </a:lnTo>
                <a:lnTo>
                  <a:pt x="0" y="24688"/>
                </a:lnTo>
                <a:lnTo>
                  <a:pt x="0" y="324243"/>
                </a:lnTo>
                <a:lnTo>
                  <a:pt x="385" y="338516"/>
                </a:lnTo>
                <a:lnTo>
                  <a:pt x="3086" y="345846"/>
                </a:lnTo>
                <a:lnTo>
                  <a:pt x="10415" y="348546"/>
                </a:lnTo>
                <a:lnTo>
                  <a:pt x="24688" y="348932"/>
                </a:lnTo>
                <a:lnTo>
                  <a:pt x="1456334" y="348932"/>
                </a:lnTo>
                <a:lnTo>
                  <a:pt x="1470607" y="348546"/>
                </a:lnTo>
                <a:lnTo>
                  <a:pt x="1477937" y="345846"/>
                </a:lnTo>
                <a:lnTo>
                  <a:pt x="1480637" y="338516"/>
                </a:lnTo>
                <a:lnTo>
                  <a:pt x="1481023" y="324243"/>
                </a:lnTo>
                <a:lnTo>
                  <a:pt x="1481023" y="24688"/>
                </a:lnTo>
                <a:lnTo>
                  <a:pt x="1480637" y="10415"/>
                </a:lnTo>
                <a:lnTo>
                  <a:pt x="1477937" y="3086"/>
                </a:lnTo>
                <a:lnTo>
                  <a:pt x="1470607" y="385"/>
                </a:lnTo>
                <a:lnTo>
                  <a:pt x="1456334" y="0"/>
                </a:lnTo>
                <a:close/>
              </a:path>
            </a:pathLst>
          </a:custGeom>
          <a:solidFill>
            <a:srgbClr val="636466"/>
          </a:solidFill>
        </p:spPr>
        <p:txBody>
          <a:bodyPr wrap="square" lIns="0" tIns="0" rIns="0" bIns="0" rtlCol="0"/>
          <a:lstStyle/>
          <a:p>
            <a:endParaRPr/>
          </a:p>
        </p:txBody>
      </p:sp>
      <p:sp>
        <p:nvSpPr>
          <p:cNvPr id="34" name="object 34"/>
          <p:cNvSpPr txBox="1"/>
          <p:nvPr/>
        </p:nvSpPr>
        <p:spPr>
          <a:xfrm>
            <a:off x="12028302" y="4791337"/>
            <a:ext cx="1138555"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106" dirty="0">
                <a:solidFill>
                  <a:srgbClr val="FFFFFF"/>
                </a:solidFill>
                <a:latin typeface="Calibri"/>
                <a:cs typeface="Calibri"/>
              </a:rPr>
              <a:t> </a:t>
            </a:r>
            <a:r>
              <a:rPr sz="1300" spc="-4" dirty="0">
                <a:solidFill>
                  <a:srgbClr val="FFFFFF"/>
                </a:solidFill>
                <a:latin typeface="Calibri"/>
                <a:cs typeface="Calibri"/>
              </a:rPr>
              <a:t>Sources</a:t>
            </a:r>
            <a:endParaRPr sz="1300">
              <a:latin typeface="Calibri"/>
              <a:cs typeface="Calibri"/>
            </a:endParaRPr>
          </a:p>
        </p:txBody>
      </p:sp>
      <p:sp>
        <p:nvSpPr>
          <p:cNvPr id="35" name="object 35"/>
          <p:cNvSpPr txBox="1"/>
          <p:nvPr/>
        </p:nvSpPr>
        <p:spPr>
          <a:xfrm>
            <a:off x="13655021" y="4646241"/>
            <a:ext cx="1231900" cy="397596"/>
          </a:xfrm>
          <a:prstGeom prst="rect">
            <a:avLst/>
          </a:prstGeom>
        </p:spPr>
        <p:txBody>
          <a:bodyPr vert="horz" wrap="square" lIns="0" tIns="12677" rIns="0" bIns="0" rtlCol="0">
            <a:spAutoFit/>
          </a:bodyPr>
          <a:lstStyle/>
          <a:p>
            <a:pPr marL="12677" marR="5080">
              <a:lnSpc>
                <a:spcPct val="114900"/>
              </a:lnSpc>
              <a:spcBef>
                <a:spcPts val="101"/>
              </a:spcBef>
            </a:pPr>
            <a:r>
              <a:rPr sz="1100" spc="-10" dirty="0">
                <a:solidFill>
                  <a:srgbClr val="231F20"/>
                </a:solidFill>
                <a:latin typeface="Calibri"/>
                <a:cs typeface="Calibri"/>
              </a:rPr>
              <a:t>human-generated  </a:t>
            </a:r>
            <a:r>
              <a:rPr sz="1100" dirty="0">
                <a:solidFill>
                  <a:srgbClr val="231F20"/>
                </a:solidFill>
                <a:latin typeface="Calibri"/>
                <a:cs typeface="Calibri"/>
              </a:rPr>
              <a:t>machine-</a:t>
            </a:r>
            <a:r>
              <a:rPr sz="1100" spc="-10" dirty="0">
                <a:solidFill>
                  <a:srgbClr val="231F20"/>
                </a:solidFill>
                <a:latin typeface="Calibri"/>
                <a:cs typeface="Calibri"/>
              </a:rPr>
              <a:t>g</a:t>
            </a:r>
            <a:r>
              <a:rPr sz="1100" dirty="0">
                <a:solidFill>
                  <a:srgbClr val="231F20"/>
                </a:solidFill>
                <a:latin typeface="Calibri"/>
                <a:cs typeface="Calibri"/>
              </a:rPr>
              <a:t>ene</a:t>
            </a:r>
            <a:r>
              <a:rPr sz="1100" spc="-30" dirty="0">
                <a:solidFill>
                  <a:srgbClr val="231F20"/>
                </a:solidFill>
                <a:latin typeface="Calibri"/>
                <a:cs typeface="Calibri"/>
              </a:rPr>
              <a:t>r</a:t>
            </a:r>
            <a:r>
              <a:rPr sz="1100" spc="-14" dirty="0">
                <a:solidFill>
                  <a:srgbClr val="231F20"/>
                </a:solidFill>
                <a:latin typeface="Calibri"/>
                <a:cs typeface="Calibri"/>
              </a:rPr>
              <a:t>at</a:t>
            </a:r>
            <a:r>
              <a:rPr sz="1100" dirty="0">
                <a:solidFill>
                  <a:srgbClr val="231F20"/>
                </a:solidFill>
                <a:latin typeface="Calibri"/>
                <a:cs typeface="Calibri"/>
              </a:rPr>
              <a:t>ed</a:t>
            </a:r>
            <a:endParaRPr sz="1100">
              <a:latin typeface="Calibri"/>
              <a:cs typeface="Calibri"/>
            </a:endParaRPr>
          </a:p>
        </p:txBody>
      </p:sp>
      <p:sp>
        <p:nvSpPr>
          <p:cNvPr id="36" name="object 36"/>
          <p:cNvSpPr/>
          <p:nvPr/>
        </p:nvSpPr>
        <p:spPr>
          <a:xfrm>
            <a:off x="11552383" y="3768568"/>
            <a:ext cx="232410" cy="0"/>
          </a:xfrm>
          <a:custGeom>
            <a:avLst/>
            <a:gdLst/>
            <a:ahLst/>
            <a:cxnLst/>
            <a:rect l="l" t="t" r="r" b="b"/>
            <a:pathLst>
              <a:path w="232409">
                <a:moveTo>
                  <a:pt x="0" y="0"/>
                </a:moveTo>
                <a:lnTo>
                  <a:pt x="232143" y="0"/>
                </a:lnTo>
              </a:path>
            </a:pathLst>
          </a:custGeom>
          <a:ln w="3479">
            <a:solidFill>
              <a:srgbClr val="231F20"/>
            </a:solidFill>
          </a:ln>
        </p:spPr>
        <p:txBody>
          <a:bodyPr wrap="square" lIns="0" tIns="0" rIns="0" bIns="0" rtlCol="0"/>
          <a:lstStyle/>
          <a:p>
            <a:endParaRPr/>
          </a:p>
        </p:txBody>
      </p:sp>
      <p:sp>
        <p:nvSpPr>
          <p:cNvPr id="37" name="object 37"/>
          <p:cNvSpPr/>
          <p:nvPr/>
        </p:nvSpPr>
        <p:spPr>
          <a:xfrm>
            <a:off x="10326584" y="3596964"/>
            <a:ext cx="1256666" cy="349250"/>
          </a:xfrm>
          <a:custGeom>
            <a:avLst/>
            <a:gdLst/>
            <a:ahLst/>
            <a:cxnLst/>
            <a:rect l="l" t="t" r="r" b="b"/>
            <a:pathLst>
              <a:path w="1256665" h="349250">
                <a:moveTo>
                  <a:pt x="1231455" y="0"/>
                </a:moveTo>
                <a:lnTo>
                  <a:pt x="24688" y="0"/>
                </a:lnTo>
                <a:lnTo>
                  <a:pt x="10415" y="385"/>
                </a:lnTo>
                <a:lnTo>
                  <a:pt x="3086" y="3086"/>
                </a:lnTo>
                <a:lnTo>
                  <a:pt x="385" y="10415"/>
                </a:lnTo>
                <a:lnTo>
                  <a:pt x="0" y="24688"/>
                </a:lnTo>
                <a:lnTo>
                  <a:pt x="0" y="324243"/>
                </a:lnTo>
                <a:lnTo>
                  <a:pt x="385" y="338516"/>
                </a:lnTo>
                <a:lnTo>
                  <a:pt x="3086" y="345846"/>
                </a:lnTo>
                <a:lnTo>
                  <a:pt x="10415" y="348546"/>
                </a:lnTo>
                <a:lnTo>
                  <a:pt x="24688" y="348932"/>
                </a:lnTo>
                <a:lnTo>
                  <a:pt x="1231455" y="348932"/>
                </a:lnTo>
                <a:lnTo>
                  <a:pt x="1245728" y="348546"/>
                </a:lnTo>
                <a:lnTo>
                  <a:pt x="1253058" y="345846"/>
                </a:lnTo>
                <a:lnTo>
                  <a:pt x="1255758" y="338516"/>
                </a:lnTo>
                <a:lnTo>
                  <a:pt x="1256144" y="324243"/>
                </a:lnTo>
                <a:lnTo>
                  <a:pt x="1256144" y="24688"/>
                </a:lnTo>
                <a:lnTo>
                  <a:pt x="1255758" y="10415"/>
                </a:lnTo>
                <a:lnTo>
                  <a:pt x="1253058" y="3086"/>
                </a:lnTo>
                <a:lnTo>
                  <a:pt x="1245728" y="385"/>
                </a:lnTo>
                <a:lnTo>
                  <a:pt x="1231455" y="0"/>
                </a:lnTo>
                <a:close/>
              </a:path>
            </a:pathLst>
          </a:custGeom>
          <a:solidFill>
            <a:srgbClr val="636466"/>
          </a:solidFill>
        </p:spPr>
        <p:txBody>
          <a:bodyPr wrap="square" lIns="0" tIns="0" rIns="0" bIns="0" rtlCol="0"/>
          <a:lstStyle/>
          <a:p>
            <a:endParaRPr/>
          </a:p>
        </p:txBody>
      </p:sp>
      <p:sp>
        <p:nvSpPr>
          <p:cNvPr id="38" name="object 38"/>
          <p:cNvSpPr txBox="1"/>
          <p:nvPr/>
        </p:nvSpPr>
        <p:spPr>
          <a:xfrm>
            <a:off x="10502118" y="3647979"/>
            <a:ext cx="914401"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Data</a:t>
            </a:r>
            <a:r>
              <a:rPr sz="1300" spc="-93" dirty="0">
                <a:solidFill>
                  <a:srgbClr val="FFFFFF"/>
                </a:solidFill>
                <a:latin typeface="Calibri"/>
                <a:cs typeface="Calibri"/>
              </a:rPr>
              <a:t> </a:t>
            </a:r>
            <a:r>
              <a:rPr sz="1300" spc="-4" dirty="0">
                <a:solidFill>
                  <a:srgbClr val="FFFFFF"/>
                </a:solidFill>
                <a:latin typeface="Calibri"/>
                <a:cs typeface="Calibri"/>
              </a:rPr>
              <a:t>Analysis</a:t>
            </a:r>
            <a:endParaRPr sz="1300">
              <a:latin typeface="Calibri"/>
              <a:cs typeface="Calibri"/>
            </a:endParaRPr>
          </a:p>
        </p:txBody>
      </p:sp>
      <p:sp>
        <p:nvSpPr>
          <p:cNvPr id="39" name="object 39"/>
          <p:cNvSpPr txBox="1"/>
          <p:nvPr/>
        </p:nvSpPr>
        <p:spPr>
          <a:xfrm>
            <a:off x="12370110" y="7062879"/>
            <a:ext cx="823594" cy="397596"/>
          </a:xfrm>
          <a:prstGeom prst="rect">
            <a:avLst/>
          </a:prstGeom>
        </p:spPr>
        <p:txBody>
          <a:bodyPr vert="horz" wrap="square" lIns="0" tIns="12677" rIns="0" bIns="0" rtlCol="0">
            <a:spAutoFit/>
          </a:bodyPr>
          <a:lstStyle/>
          <a:p>
            <a:pPr marL="12677" marR="5080">
              <a:lnSpc>
                <a:spcPct val="114900"/>
              </a:lnSpc>
              <a:spcBef>
                <a:spcPts val="101"/>
              </a:spcBef>
            </a:pPr>
            <a:r>
              <a:rPr sz="1100" spc="-4" dirty="0">
                <a:solidFill>
                  <a:srgbClr val="231F20"/>
                </a:solidFill>
                <a:latin typeface="Calibri"/>
                <a:cs typeface="Calibri"/>
              </a:rPr>
              <a:t>traditional</a:t>
            </a:r>
            <a:r>
              <a:rPr sz="1100" spc="-85" dirty="0">
                <a:solidFill>
                  <a:srgbClr val="231F20"/>
                </a:solidFill>
                <a:latin typeface="Calibri"/>
                <a:cs typeface="Calibri"/>
              </a:rPr>
              <a:t> </a:t>
            </a:r>
            <a:r>
              <a:rPr sz="1100" dirty="0">
                <a:solidFill>
                  <a:srgbClr val="231F20"/>
                </a:solidFill>
                <a:latin typeface="Calibri"/>
                <a:cs typeface="Calibri"/>
              </a:rPr>
              <a:t>BI  Big </a:t>
            </a:r>
            <a:r>
              <a:rPr sz="1100" spc="-10" dirty="0">
                <a:solidFill>
                  <a:srgbClr val="231F20"/>
                </a:solidFill>
                <a:latin typeface="Calibri"/>
                <a:cs typeface="Calibri"/>
              </a:rPr>
              <a:t>Data</a:t>
            </a:r>
            <a:r>
              <a:rPr sz="1100" spc="-101" dirty="0">
                <a:solidFill>
                  <a:srgbClr val="231F20"/>
                </a:solidFill>
                <a:latin typeface="Calibri"/>
                <a:cs typeface="Calibri"/>
              </a:rPr>
              <a:t> </a:t>
            </a:r>
            <a:r>
              <a:rPr sz="1100" dirty="0">
                <a:solidFill>
                  <a:srgbClr val="231F20"/>
                </a:solidFill>
                <a:latin typeface="Calibri"/>
                <a:cs typeface="Calibri"/>
              </a:rPr>
              <a:t>BI</a:t>
            </a:r>
            <a:endParaRPr sz="1100">
              <a:latin typeface="Calibri"/>
              <a:cs typeface="Calibri"/>
            </a:endParaRPr>
          </a:p>
        </p:txBody>
      </p:sp>
      <p:sp>
        <p:nvSpPr>
          <p:cNvPr id="40" name="object 40"/>
          <p:cNvSpPr txBox="1"/>
          <p:nvPr/>
        </p:nvSpPr>
        <p:spPr>
          <a:xfrm>
            <a:off x="11820092" y="3633917"/>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latin typeface="Calibri"/>
              <a:cs typeface="Calibri"/>
            </a:endParaRPr>
          </a:p>
        </p:txBody>
      </p:sp>
      <p:sp>
        <p:nvSpPr>
          <p:cNvPr id="41" name="object 41"/>
          <p:cNvSpPr txBox="1"/>
          <p:nvPr/>
        </p:nvSpPr>
        <p:spPr>
          <a:xfrm>
            <a:off x="12965875" y="6024958"/>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latin typeface="Calibri"/>
              <a:cs typeface="Calibri"/>
            </a:endParaRPr>
          </a:p>
        </p:txBody>
      </p:sp>
      <p:sp>
        <p:nvSpPr>
          <p:cNvPr id="42" name="object 42"/>
          <p:cNvSpPr txBox="1"/>
          <p:nvPr/>
        </p:nvSpPr>
        <p:spPr>
          <a:xfrm>
            <a:off x="11704202" y="1656273"/>
            <a:ext cx="2266950" cy="1175593"/>
          </a:xfrm>
          <a:prstGeom prst="rect">
            <a:avLst/>
          </a:prstGeom>
        </p:spPr>
        <p:txBody>
          <a:bodyPr vert="horz" wrap="square" lIns="0" tIns="12677" rIns="0" bIns="0" rtlCol="0">
            <a:spAutoFit/>
          </a:bodyPr>
          <a:lstStyle/>
          <a:p>
            <a:pPr marL="12677" marR="5080">
              <a:lnSpc>
                <a:spcPct val="114900"/>
              </a:lnSpc>
              <a:spcBef>
                <a:spcPts val="101"/>
              </a:spcBef>
            </a:pPr>
            <a:r>
              <a:rPr sz="1100" spc="-4" dirty="0">
                <a:solidFill>
                  <a:srgbClr val="231F20"/>
                </a:solidFill>
                <a:latin typeface="Calibri"/>
                <a:cs typeface="Calibri"/>
              </a:rPr>
              <a:t>online transaction </a:t>
            </a:r>
            <a:r>
              <a:rPr sz="1100" spc="-10" dirty="0">
                <a:solidFill>
                  <a:srgbClr val="231F20"/>
                </a:solidFill>
                <a:latin typeface="Calibri"/>
                <a:cs typeface="Calibri"/>
              </a:rPr>
              <a:t>processing </a:t>
            </a:r>
            <a:r>
              <a:rPr sz="1100" spc="-22" dirty="0">
                <a:solidFill>
                  <a:srgbClr val="231F20"/>
                </a:solidFill>
                <a:latin typeface="Calibri"/>
                <a:cs typeface="Calibri"/>
              </a:rPr>
              <a:t>(OLTP)  </a:t>
            </a:r>
            <a:r>
              <a:rPr sz="1100" spc="-4" dirty="0">
                <a:solidFill>
                  <a:srgbClr val="231F20"/>
                </a:solidFill>
                <a:latin typeface="Calibri"/>
                <a:cs typeface="Calibri"/>
              </a:rPr>
              <a:t>online analytical </a:t>
            </a:r>
            <a:r>
              <a:rPr sz="1100" spc="-10" dirty="0">
                <a:solidFill>
                  <a:srgbClr val="231F20"/>
                </a:solidFill>
                <a:latin typeface="Calibri"/>
                <a:cs typeface="Calibri"/>
              </a:rPr>
              <a:t>processing </a:t>
            </a:r>
            <a:r>
              <a:rPr sz="1100" spc="-4" dirty="0">
                <a:solidFill>
                  <a:srgbClr val="231F20"/>
                </a:solidFill>
                <a:latin typeface="Calibri"/>
                <a:cs typeface="Calibri"/>
              </a:rPr>
              <a:t>(OLAP)  </a:t>
            </a:r>
            <a:r>
              <a:rPr sz="1100" spc="-10" dirty="0">
                <a:solidFill>
                  <a:srgbClr val="231F20"/>
                </a:solidFill>
                <a:latin typeface="Calibri"/>
                <a:cs typeface="Calibri"/>
              </a:rPr>
              <a:t>extract-transform-load</a:t>
            </a:r>
            <a:r>
              <a:rPr sz="1100" spc="-93" dirty="0">
                <a:solidFill>
                  <a:srgbClr val="231F20"/>
                </a:solidFill>
                <a:latin typeface="Calibri"/>
                <a:cs typeface="Calibri"/>
              </a:rPr>
              <a:t> </a:t>
            </a:r>
            <a:r>
              <a:rPr sz="1100" spc="-4" dirty="0">
                <a:solidFill>
                  <a:srgbClr val="231F20"/>
                </a:solidFill>
                <a:latin typeface="Calibri"/>
                <a:cs typeface="Calibri"/>
              </a:rPr>
              <a:t>(ETL)</a:t>
            </a:r>
            <a:endParaRPr sz="1100">
              <a:latin typeface="Calibri"/>
              <a:cs typeface="Calibri"/>
            </a:endParaRPr>
          </a:p>
          <a:p>
            <a:pPr marL="12677" marR="1252578">
              <a:lnSpc>
                <a:spcPct val="114900"/>
              </a:lnSpc>
            </a:pPr>
            <a:r>
              <a:rPr sz="1100" spc="-10" dirty="0">
                <a:solidFill>
                  <a:srgbClr val="231F20"/>
                </a:solidFill>
                <a:latin typeface="Calibri"/>
                <a:cs typeface="Calibri"/>
              </a:rPr>
              <a:t>data</a:t>
            </a:r>
            <a:r>
              <a:rPr sz="1100" spc="-85" dirty="0">
                <a:solidFill>
                  <a:srgbClr val="231F20"/>
                </a:solidFill>
                <a:latin typeface="Calibri"/>
                <a:cs typeface="Calibri"/>
              </a:rPr>
              <a:t> </a:t>
            </a:r>
            <a:r>
              <a:rPr sz="1100" spc="-4" dirty="0">
                <a:solidFill>
                  <a:srgbClr val="231F20"/>
                </a:solidFill>
                <a:latin typeface="Calibri"/>
                <a:cs typeface="Calibri"/>
              </a:rPr>
              <a:t>warehouse  </a:t>
            </a:r>
            <a:r>
              <a:rPr sz="1100" spc="-10" dirty="0">
                <a:solidFill>
                  <a:srgbClr val="231F20"/>
                </a:solidFill>
                <a:latin typeface="Calibri"/>
                <a:cs typeface="Calibri"/>
              </a:rPr>
              <a:t>data </a:t>
            </a:r>
            <a:r>
              <a:rPr sz="1100" dirty="0">
                <a:solidFill>
                  <a:srgbClr val="231F20"/>
                </a:solidFill>
                <a:latin typeface="Calibri"/>
                <a:cs typeface="Calibri"/>
              </a:rPr>
              <a:t>mart  </a:t>
            </a:r>
            <a:r>
              <a:rPr sz="1100" spc="-4" dirty="0">
                <a:solidFill>
                  <a:srgbClr val="231F20"/>
                </a:solidFill>
                <a:latin typeface="Calibri"/>
                <a:cs typeface="Calibri"/>
              </a:rPr>
              <a:t>Hadoop</a:t>
            </a:r>
            <a:endParaRPr sz="1100">
              <a:latin typeface="Calibri"/>
              <a:cs typeface="Calibri"/>
            </a:endParaRPr>
          </a:p>
        </p:txBody>
      </p:sp>
      <p:sp>
        <p:nvSpPr>
          <p:cNvPr id="43" name="object 43"/>
          <p:cNvSpPr/>
          <p:nvPr/>
        </p:nvSpPr>
        <p:spPr>
          <a:xfrm>
            <a:off x="11538504" y="1827002"/>
            <a:ext cx="0" cy="1030606"/>
          </a:xfrm>
          <a:custGeom>
            <a:avLst/>
            <a:gdLst/>
            <a:ahLst/>
            <a:cxnLst/>
            <a:rect l="l" t="t" r="r" b="b"/>
            <a:pathLst>
              <a:path h="1030605">
                <a:moveTo>
                  <a:pt x="0" y="0"/>
                </a:moveTo>
                <a:lnTo>
                  <a:pt x="0" y="1030592"/>
                </a:lnTo>
              </a:path>
            </a:pathLst>
          </a:custGeom>
          <a:ln w="3479">
            <a:solidFill>
              <a:srgbClr val="231F20"/>
            </a:solidFill>
          </a:ln>
        </p:spPr>
        <p:txBody>
          <a:bodyPr wrap="square" lIns="0" tIns="0" rIns="0" bIns="0" rtlCol="0"/>
          <a:lstStyle/>
          <a:p>
            <a:endParaRPr/>
          </a:p>
        </p:txBody>
      </p:sp>
      <p:sp>
        <p:nvSpPr>
          <p:cNvPr id="44" name="object 44"/>
          <p:cNvSpPr/>
          <p:nvPr/>
        </p:nvSpPr>
        <p:spPr>
          <a:xfrm>
            <a:off x="11539167" y="1825261"/>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45" name="object 45"/>
          <p:cNvSpPr/>
          <p:nvPr/>
        </p:nvSpPr>
        <p:spPr>
          <a:xfrm>
            <a:off x="11539609" y="223692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46" name="object 46"/>
          <p:cNvSpPr/>
          <p:nvPr/>
        </p:nvSpPr>
        <p:spPr>
          <a:xfrm>
            <a:off x="11539062" y="2646772"/>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47" name="object 47"/>
          <p:cNvSpPr/>
          <p:nvPr/>
        </p:nvSpPr>
        <p:spPr>
          <a:xfrm>
            <a:off x="11540051" y="2028435"/>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48" name="object 48"/>
          <p:cNvSpPr/>
          <p:nvPr/>
        </p:nvSpPr>
        <p:spPr>
          <a:xfrm>
            <a:off x="11538511" y="244216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49" name="object 49"/>
          <p:cNvSpPr/>
          <p:nvPr/>
        </p:nvSpPr>
        <p:spPr>
          <a:xfrm>
            <a:off x="9442035" y="2161764"/>
            <a:ext cx="1944370" cy="365125"/>
          </a:xfrm>
          <a:custGeom>
            <a:avLst/>
            <a:gdLst/>
            <a:ahLst/>
            <a:cxnLst/>
            <a:rect l="l" t="t" r="r" b="b"/>
            <a:pathLst>
              <a:path w="1944370" h="365125">
                <a:moveTo>
                  <a:pt x="1920633" y="0"/>
                </a:moveTo>
                <a:lnTo>
                  <a:pt x="23520" y="0"/>
                </a:lnTo>
                <a:lnTo>
                  <a:pt x="9922" y="367"/>
                </a:lnTo>
                <a:lnTo>
                  <a:pt x="2940" y="2940"/>
                </a:lnTo>
                <a:lnTo>
                  <a:pt x="367" y="9922"/>
                </a:lnTo>
                <a:lnTo>
                  <a:pt x="0" y="23520"/>
                </a:lnTo>
                <a:lnTo>
                  <a:pt x="0" y="341439"/>
                </a:lnTo>
                <a:lnTo>
                  <a:pt x="367" y="355037"/>
                </a:lnTo>
                <a:lnTo>
                  <a:pt x="2940" y="362019"/>
                </a:lnTo>
                <a:lnTo>
                  <a:pt x="9922" y="364592"/>
                </a:lnTo>
                <a:lnTo>
                  <a:pt x="23520" y="364959"/>
                </a:lnTo>
                <a:lnTo>
                  <a:pt x="1920633" y="364959"/>
                </a:lnTo>
                <a:lnTo>
                  <a:pt x="1934231" y="364592"/>
                </a:lnTo>
                <a:lnTo>
                  <a:pt x="1941214" y="362019"/>
                </a:lnTo>
                <a:lnTo>
                  <a:pt x="1943786" y="355037"/>
                </a:lnTo>
                <a:lnTo>
                  <a:pt x="1944154" y="341439"/>
                </a:lnTo>
                <a:lnTo>
                  <a:pt x="1944154" y="23520"/>
                </a:lnTo>
                <a:lnTo>
                  <a:pt x="1943786" y="9922"/>
                </a:lnTo>
                <a:lnTo>
                  <a:pt x="1941214" y="2940"/>
                </a:lnTo>
                <a:lnTo>
                  <a:pt x="1934231" y="367"/>
                </a:lnTo>
                <a:lnTo>
                  <a:pt x="1920633" y="0"/>
                </a:lnTo>
                <a:close/>
              </a:path>
            </a:pathLst>
          </a:custGeom>
          <a:solidFill>
            <a:srgbClr val="636466"/>
          </a:solidFill>
        </p:spPr>
        <p:txBody>
          <a:bodyPr wrap="square" lIns="0" tIns="0" rIns="0" bIns="0" rtlCol="0"/>
          <a:lstStyle/>
          <a:p>
            <a:endParaRPr/>
          </a:p>
        </p:txBody>
      </p:sp>
      <p:sp>
        <p:nvSpPr>
          <p:cNvPr id="50" name="object 50"/>
          <p:cNvSpPr txBox="1"/>
          <p:nvPr/>
        </p:nvSpPr>
        <p:spPr>
          <a:xfrm>
            <a:off x="9590411" y="2219324"/>
            <a:ext cx="1618613"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Enterprise</a:t>
            </a:r>
            <a:r>
              <a:rPr sz="1300" spc="-85" dirty="0">
                <a:solidFill>
                  <a:srgbClr val="FFFFFF"/>
                </a:solidFill>
                <a:latin typeface="Calibri"/>
                <a:cs typeface="Calibri"/>
              </a:rPr>
              <a:t> </a:t>
            </a:r>
            <a:r>
              <a:rPr sz="1300" spc="-10" dirty="0">
                <a:solidFill>
                  <a:srgbClr val="FFFFFF"/>
                </a:solidFill>
                <a:latin typeface="Calibri"/>
                <a:cs typeface="Calibri"/>
              </a:rPr>
              <a:t>Technologies</a:t>
            </a:r>
            <a:endParaRPr sz="1300">
              <a:latin typeface="Calibri"/>
              <a:cs typeface="Calibri"/>
            </a:endParaRPr>
          </a:p>
        </p:txBody>
      </p:sp>
      <p:sp>
        <p:nvSpPr>
          <p:cNvPr id="51" name="object 51"/>
          <p:cNvSpPr/>
          <p:nvPr/>
        </p:nvSpPr>
        <p:spPr>
          <a:xfrm>
            <a:off x="11539614" y="2859328"/>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52" name="object 52"/>
          <p:cNvSpPr txBox="1"/>
          <p:nvPr/>
        </p:nvSpPr>
        <p:spPr>
          <a:xfrm>
            <a:off x="12527266" y="3426766"/>
            <a:ext cx="1288415" cy="592095"/>
          </a:xfrm>
          <a:prstGeom prst="rect">
            <a:avLst/>
          </a:prstGeom>
        </p:spPr>
        <p:txBody>
          <a:bodyPr vert="horz" wrap="square" lIns="0" tIns="12677" rIns="0" bIns="0" rtlCol="0">
            <a:spAutoFit/>
          </a:bodyPr>
          <a:lstStyle/>
          <a:p>
            <a:pPr marL="12677" marR="5080">
              <a:lnSpc>
                <a:spcPct val="114900"/>
              </a:lnSpc>
              <a:spcBef>
                <a:spcPts val="101"/>
              </a:spcBef>
            </a:pPr>
            <a:r>
              <a:rPr sz="1100" spc="-10" dirty="0">
                <a:solidFill>
                  <a:srgbClr val="231F20"/>
                </a:solidFill>
                <a:latin typeface="Calibri"/>
                <a:cs typeface="Calibri"/>
              </a:rPr>
              <a:t>quantitative</a:t>
            </a:r>
            <a:r>
              <a:rPr sz="1100" spc="-66" dirty="0">
                <a:solidFill>
                  <a:srgbClr val="231F20"/>
                </a:solidFill>
                <a:latin typeface="Calibri"/>
                <a:cs typeface="Calibri"/>
              </a:rPr>
              <a:t> </a:t>
            </a:r>
            <a:r>
              <a:rPr sz="1100" spc="-4" dirty="0">
                <a:solidFill>
                  <a:srgbClr val="231F20"/>
                </a:solidFill>
                <a:latin typeface="Calibri"/>
                <a:cs typeface="Calibri"/>
              </a:rPr>
              <a:t>analysis  </a:t>
            </a:r>
            <a:r>
              <a:rPr sz="1100" spc="-10" dirty="0">
                <a:solidFill>
                  <a:srgbClr val="231F20"/>
                </a:solidFill>
                <a:latin typeface="Calibri"/>
                <a:cs typeface="Calibri"/>
              </a:rPr>
              <a:t>qualitative </a:t>
            </a:r>
            <a:r>
              <a:rPr sz="1100" spc="-4" dirty="0">
                <a:solidFill>
                  <a:srgbClr val="231F20"/>
                </a:solidFill>
                <a:latin typeface="Calibri"/>
                <a:cs typeface="Calibri"/>
              </a:rPr>
              <a:t>analysis  </a:t>
            </a:r>
            <a:r>
              <a:rPr sz="1100" spc="-10" dirty="0">
                <a:solidFill>
                  <a:srgbClr val="231F20"/>
                </a:solidFill>
                <a:latin typeface="Calibri"/>
                <a:cs typeface="Calibri"/>
              </a:rPr>
              <a:t>data</a:t>
            </a:r>
            <a:r>
              <a:rPr sz="1100" spc="-101" dirty="0">
                <a:solidFill>
                  <a:srgbClr val="231F20"/>
                </a:solidFill>
                <a:latin typeface="Calibri"/>
                <a:cs typeface="Calibri"/>
              </a:rPr>
              <a:t> </a:t>
            </a:r>
            <a:r>
              <a:rPr sz="1100" dirty="0">
                <a:solidFill>
                  <a:srgbClr val="231F20"/>
                </a:solidFill>
                <a:latin typeface="Calibri"/>
                <a:cs typeface="Calibri"/>
              </a:rPr>
              <a:t>mining</a:t>
            </a:r>
            <a:endParaRPr sz="1100">
              <a:latin typeface="Calibri"/>
              <a:cs typeface="Calibri"/>
            </a:endParaRPr>
          </a:p>
        </p:txBody>
      </p:sp>
      <p:sp>
        <p:nvSpPr>
          <p:cNvPr id="53" name="object 53"/>
          <p:cNvSpPr/>
          <p:nvPr/>
        </p:nvSpPr>
        <p:spPr>
          <a:xfrm>
            <a:off x="6479637" y="1378243"/>
            <a:ext cx="1407160" cy="2673986"/>
          </a:xfrm>
          <a:custGeom>
            <a:avLst/>
            <a:gdLst/>
            <a:ahLst/>
            <a:cxnLst/>
            <a:rect l="l" t="t" r="r" b="b"/>
            <a:pathLst>
              <a:path w="1407159" h="2673985">
                <a:moveTo>
                  <a:pt x="0" y="0"/>
                </a:moveTo>
                <a:lnTo>
                  <a:pt x="1407071" y="2673565"/>
                </a:lnTo>
              </a:path>
            </a:pathLst>
          </a:custGeom>
          <a:ln w="3810">
            <a:solidFill>
              <a:srgbClr val="231F20"/>
            </a:solidFill>
          </a:ln>
        </p:spPr>
        <p:txBody>
          <a:bodyPr wrap="square" lIns="0" tIns="0" rIns="0" bIns="0" rtlCol="0"/>
          <a:lstStyle/>
          <a:p>
            <a:endParaRPr/>
          </a:p>
        </p:txBody>
      </p:sp>
      <p:sp>
        <p:nvSpPr>
          <p:cNvPr id="54" name="object 54"/>
          <p:cNvSpPr txBox="1"/>
          <p:nvPr/>
        </p:nvSpPr>
        <p:spPr>
          <a:xfrm>
            <a:off x="7506500" y="529143"/>
            <a:ext cx="2880359" cy="987519"/>
          </a:xfrm>
          <a:prstGeom prst="rect">
            <a:avLst/>
          </a:prstGeom>
        </p:spPr>
        <p:txBody>
          <a:bodyPr vert="horz" wrap="square" lIns="0" tIns="12677" rIns="0" bIns="0" rtlCol="0">
            <a:spAutoFit/>
          </a:bodyPr>
          <a:lstStyle/>
          <a:p>
            <a:pPr marL="12677" marR="1381254">
              <a:lnSpc>
                <a:spcPct val="114900"/>
              </a:lnSpc>
              <a:spcBef>
                <a:spcPts val="101"/>
              </a:spcBef>
            </a:pPr>
            <a:r>
              <a:rPr sz="1100" spc="-4" dirty="0">
                <a:solidFill>
                  <a:srgbClr val="231F20"/>
                </a:solidFill>
                <a:latin typeface="Calibri"/>
                <a:cs typeface="Calibri"/>
              </a:rPr>
              <a:t>analytics </a:t>
            </a:r>
            <a:r>
              <a:rPr sz="1100" dirty="0">
                <a:solidFill>
                  <a:srgbClr val="231F20"/>
                </a:solidFill>
                <a:latin typeface="Calibri"/>
                <a:cs typeface="Calibri"/>
              </a:rPr>
              <a:t>&amp; </a:t>
            </a:r>
            <a:r>
              <a:rPr sz="1100" spc="-10" dirty="0">
                <a:solidFill>
                  <a:srgbClr val="231F20"/>
                </a:solidFill>
                <a:latin typeface="Calibri"/>
                <a:cs typeface="Calibri"/>
              </a:rPr>
              <a:t>data </a:t>
            </a:r>
            <a:r>
              <a:rPr sz="1100" spc="-4" dirty="0">
                <a:solidFill>
                  <a:srgbClr val="231F20"/>
                </a:solidFill>
                <a:latin typeface="Calibri"/>
                <a:cs typeface="Calibri"/>
              </a:rPr>
              <a:t>science  </a:t>
            </a:r>
            <a:r>
              <a:rPr sz="1100" spc="-10" dirty="0">
                <a:solidFill>
                  <a:srgbClr val="231F20"/>
                </a:solidFill>
                <a:latin typeface="Calibri"/>
                <a:cs typeface="Calibri"/>
              </a:rPr>
              <a:t>digitization</a:t>
            </a:r>
            <a:endParaRPr sz="1100">
              <a:latin typeface="Calibri"/>
              <a:cs typeface="Calibri"/>
            </a:endParaRPr>
          </a:p>
          <a:p>
            <a:pPr marL="12677" marR="5080">
              <a:lnSpc>
                <a:spcPct val="114900"/>
              </a:lnSpc>
            </a:pPr>
            <a:r>
              <a:rPr sz="1100" spc="-14" dirty="0">
                <a:solidFill>
                  <a:srgbClr val="231F20"/>
                </a:solidFill>
                <a:latin typeface="Calibri"/>
                <a:cs typeface="Calibri"/>
              </a:rPr>
              <a:t>affordable </a:t>
            </a:r>
            <a:r>
              <a:rPr sz="1100" spc="-4" dirty="0">
                <a:solidFill>
                  <a:srgbClr val="231F20"/>
                </a:solidFill>
                <a:latin typeface="Calibri"/>
                <a:cs typeface="Calibri"/>
              </a:rPr>
              <a:t>technology </a:t>
            </a:r>
            <a:r>
              <a:rPr sz="1100" dirty="0">
                <a:solidFill>
                  <a:srgbClr val="231F20"/>
                </a:solidFill>
                <a:latin typeface="Calibri"/>
                <a:cs typeface="Calibri"/>
              </a:rPr>
              <a:t>&amp; </a:t>
            </a:r>
            <a:r>
              <a:rPr sz="1100" spc="-4" dirty="0">
                <a:solidFill>
                  <a:srgbClr val="231F20"/>
                </a:solidFill>
                <a:latin typeface="Calibri"/>
                <a:cs typeface="Calibri"/>
              </a:rPr>
              <a:t>commodity </a:t>
            </a:r>
            <a:r>
              <a:rPr sz="1100" spc="-10" dirty="0">
                <a:solidFill>
                  <a:srgbClr val="231F20"/>
                </a:solidFill>
                <a:latin typeface="Calibri"/>
                <a:cs typeface="Calibri"/>
              </a:rPr>
              <a:t>hardware  </a:t>
            </a:r>
            <a:r>
              <a:rPr sz="1100" spc="-4" dirty="0">
                <a:solidFill>
                  <a:srgbClr val="231F20"/>
                </a:solidFill>
                <a:latin typeface="Calibri"/>
                <a:cs typeface="Calibri"/>
              </a:rPr>
              <a:t>social</a:t>
            </a:r>
            <a:r>
              <a:rPr sz="1100" spc="-101" dirty="0">
                <a:solidFill>
                  <a:srgbClr val="231F20"/>
                </a:solidFill>
                <a:latin typeface="Calibri"/>
                <a:cs typeface="Calibri"/>
              </a:rPr>
              <a:t> </a:t>
            </a:r>
            <a:r>
              <a:rPr sz="1100" dirty="0">
                <a:solidFill>
                  <a:srgbClr val="231F20"/>
                </a:solidFill>
                <a:latin typeface="Calibri"/>
                <a:cs typeface="Calibri"/>
              </a:rPr>
              <a:t>media</a:t>
            </a:r>
            <a:endParaRPr sz="1100">
              <a:latin typeface="Calibri"/>
              <a:cs typeface="Calibri"/>
            </a:endParaRPr>
          </a:p>
          <a:p>
            <a:pPr marL="12677">
              <a:spcBef>
                <a:spcPts val="214"/>
              </a:spcBef>
            </a:pPr>
            <a:r>
              <a:rPr sz="1100" spc="-10" dirty="0">
                <a:solidFill>
                  <a:srgbClr val="231F20"/>
                </a:solidFill>
                <a:latin typeface="Calibri"/>
                <a:cs typeface="Calibri"/>
              </a:rPr>
              <a:t>hyper-connected communities </a:t>
            </a:r>
            <a:r>
              <a:rPr sz="1100" dirty="0">
                <a:solidFill>
                  <a:srgbClr val="231F20"/>
                </a:solidFill>
                <a:latin typeface="Calibri"/>
                <a:cs typeface="Calibri"/>
              </a:rPr>
              <a:t>&amp; </a:t>
            </a:r>
            <a:r>
              <a:rPr sz="1100" spc="-4" dirty="0">
                <a:solidFill>
                  <a:srgbClr val="231F20"/>
                </a:solidFill>
                <a:latin typeface="Calibri"/>
                <a:cs typeface="Calibri"/>
              </a:rPr>
              <a:t>devices</a:t>
            </a:r>
            <a:endParaRPr sz="1100">
              <a:latin typeface="Calibri"/>
              <a:cs typeface="Calibri"/>
            </a:endParaRPr>
          </a:p>
        </p:txBody>
      </p:sp>
      <p:sp>
        <p:nvSpPr>
          <p:cNvPr id="55" name="object 55"/>
          <p:cNvSpPr txBox="1"/>
          <p:nvPr/>
        </p:nvSpPr>
        <p:spPr>
          <a:xfrm>
            <a:off x="7506451" y="1606951"/>
            <a:ext cx="1062356" cy="182078"/>
          </a:xfrm>
          <a:prstGeom prst="rect">
            <a:avLst/>
          </a:prstGeom>
        </p:spPr>
        <p:txBody>
          <a:bodyPr vert="horz" wrap="square" lIns="0" tIns="12677" rIns="0" bIns="0" rtlCol="0">
            <a:spAutoFit/>
          </a:bodyPr>
          <a:lstStyle/>
          <a:p>
            <a:pPr marL="12677">
              <a:spcBef>
                <a:spcPts val="101"/>
              </a:spcBef>
            </a:pPr>
            <a:r>
              <a:rPr sz="1100" dirty="0">
                <a:solidFill>
                  <a:srgbClr val="231F20"/>
                </a:solidFill>
                <a:latin typeface="Calibri"/>
                <a:cs typeface="Calibri"/>
              </a:rPr>
              <a:t>cloud</a:t>
            </a:r>
            <a:r>
              <a:rPr sz="1100" spc="-70" dirty="0">
                <a:solidFill>
                  <a:srgbClr val="231F20"/>
                </a:solidFill>
                <a:latin typeface="Calibri"/>
                <a:cs typeface="Calibri"/>
              </a:rPr>
              <a:t> </a:t>
            </a:r>
            <a:r>
              <a:rPr sz="1100" spc="-10" dirty="0">
                <a:solidFill>
                  <a:srgbClr val="231F20"/>
                </a:solidFill>
                <a:latin typeface="Calibri"/>
                <a:cs typeface="Calibri"/>
              </a:rPr>
              <a:t>computing</a:t>
            </a:r>
            <a:endParaRPr sz="1100">
              <a:latin typeface="Calibri"/>
              <a:cs typeface="Calibri"/>
            </a:endParaRPr>
          </a:p>
        </p:txBody>
      </p:sp>
      <p:sp>
        <p:nvSpPr>
          <p:cNvPr id="56" name="object 56"/>
          <p:cNvSpPr/>
          <p:nvPr/>
        </p:nvSpPr>
        <p:spPr>
          <a:xfrm>
            <a:off x="5749398" y="1014473"/>
            <a:ext cx="1461135" cy="365125"/>
          </a:xfrm>
          <a:custGeom>
            <a:avLst/>
            <a:gdLst/>
            <a:ahLst/>
            <a:cxnLst/>
            <a:rect l="l" t="t" r="r" b="b"/>
            <a:pathLst>
              <a:path w="1461134" h="365125">
                <a:moveTo>
                  <a:pt x="1437068" y="0"/>
                </a:moveTo>
                <a:lnTo>
                  <a:pt x="23520" y="0"/>
                </a:lnTo>
                <a:lnTo>
                  <a:pt x="9922" y="367"/>
                </a:lnTo>
                <a:lnTo>
                  <a:pt x="2940" y="2940"/>
                </a:lnTo>
                <a:lnTo>
                  <a:pt x="367" y="9922"/>
                </a:lnTo>
                <a:lnTo>
                  <a:pt x="0" y="23520"/>
                </a:lnTo>
                <a:lnTo>
                  <a:pt x="0" y="341439"/>
                </a:lnTo>
                <a:lnTo>
                  <a:pt x="367" y="355037"/>
                </a:lnTo>
                <a:lnTo>
                  <a:pt x="2940" y="362019"/>
                </a:lnTo>
                <a:lnTo>
                  <a:pt x="9922" y="364592"/>
                </a:lnTo>
                <a:lnTo>
                  <a:pt x="23520" y="364959"/>
                </a:lnTo>
                <a:lnTo>
                  <a:pt x="1437068" y="364959"/>
                </a:lnTo>
                <a:lnTo>
                  <a:pt x="1450658" y="364592"/>
                </a:lnTo>
                <a:lnTo>
                  <a:pt x="1457637" y="362019"/>
                </a:lnTo>
                <a:lnTo>
                  <a:pt x="1460208" y="355037"/>
                </a:lnTo>
                <a:lnTo>
                  <a:pt x="1460576" y="341439"/>
                </a:lnTo>
                <a:lnTo>
                  <a:pt x="1460576" y="23520"/>
                </a:lnTo>
                <a:lnTo>
                  <a:pt x="1460208" y="9922"/>
                </a:lnTo>
                <a:lnTo>
                  <a:pt x="1457637" y="2940"/>
                </a:lnTo>
                <a:lnTo>
                  <a:pt x="1450658" y="367"/>
                </a:lnTo>
                <a:lnTo>
                  <a:pt x="1437068" y="0"/>
                </a:lnTo>
                <a:close/>
              </a:path>
            </a:pathLst>
          </a:custGeom>
          <a:solidFill>
            <a:srgbClr val="636466"/>
          </a:solidFill>
        </p:spPr>
        <p:txBody>
          <a:bodyPr wrap="square" lIns="0" tIns="0" rIns="0" bIns="0" rtlCol="0"/>
          <a:lstStyle/>
          <a:p>
            <a:endParaRPr/>
          </a:p>
        </p:txBody>
      </p:sp>
      <p:sp>
        <p:nvSpPr>
          <p:cNvPr id="57" name="object 57"/>
          <p:cNvSpPr txBox="1"/>
          <p:nvPr/>
        </p:nvSpPr>
        <p:spPr>
          <a:xfrm>
            <a:off x="5939551" y="1073611"/>
            <a:ext cx="1088389"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90" dirty="0">
                <a:solidFill>
                  <a:srgbClr val="FFFFFF"/>
                </a:solidFill>
                <a:latin typeface="Calibri"/>
                <a:cs typeface="Calibri"/>
              </a:rPr>
              <a:t> </a:t>
            </a:r>
            <a:r>
              <a:rPr sz="1300" spc="-10" dirty="0">
                <a:solidFill>
                  <a:srgbClr val="FFFFFF"/>
                </a:solidFill>
                <a:latin typeface="Calibri"/>
                <a:cs typeface="Calibri"/>
              </a:rPr>
              <a:t>Drivers</a:t>
            </a:r>
            <a:endParaRPr sz="1300">
              <a:latin typeface="Calibri"/>
              <a:cs typeface="Calibri"/>
            </a:endParaRPr>
          </a:p>
        </p:txBody>
      </p:sp>
      <p:sp>
        <p:nvSpPr>
          <p:cNvPr id="58" name="object 58"/>
          <p:cNvSpPr/>
          <p:nvPr/>
        </p:nvSpPr>
        <p:spPr>
          <a:xfrm>
            <a:off x="11386194" y="2347074"/>
            <a:ext cx="153036" cy="0"/>
          </a:xfrm>
          <a:custGeom>
            <a:avLst/>
            <a:gdLst/>
            <a:ahLst/>
            <a:cxnLst/>
            <a:rect l="l" t="t" r="r" b="b"/>
            <a:pathLst>
              <a:path w="153034">
                <a:moveTo>
                  <a:pt x="0" y="0"/>
                </a:moveTo>
                <a:lnTo>
                  <a:pt x="152971" y="0"/>
                </a:lnTo>
              </a:path>
            </a:pathLst>
          </a:custGeom>
          <a:ln w="3479">
            <a:solidFill>
              <a:srgbClr val="231F20"/>
            </a:solidFill>
          </a:ln>
        </p:spPr>
        <p:txBody>
          <a:bodyPr wrap="square" lIns="0" tIns="0" rIns="0" bIns="0" rtlCol="0"/>
          <a:lstStyle/>
          <a:p>
            <a:endParaRPr/>
          </a:p>
        </p:txBody>
      </p:sp>
      <p:sp>
        <p:nvSpPr>
          <p:cNvPr id="59" name="object 59"/>
          <p:cNvSpPr/>
          <p:nvPr/>
        </p:nvSpPr>
        <p:spPr>
          <a:xfrm>
            <a:off x="6614418" y="4032759"/>
            <a:ext cx="2449828" cy="730250"/>
          </a:xfrm>
          <a:custGeom>
            <a:avLst/>
            <a:gdLst/>
            <a:ahLst/>
            <a:cxnLst/>
            <a:rect l="l" t="t" r="r" b="b"/>
            <a:pathLst>
              <a:path w="2449829" h="730250">
                <a:moveTo>
                  <a:pt x="2338146" y="0"/>
                </a:moveTo>
                <a:lnTo>
                  <a:pt x="111099" y="0"/>
                </a:ln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2338146" y="729996"/>
                </a:lnTo>
                <a:lnTo>
                  <a:pt x="2402375" y="728260"/>
                </a:lnTo>
                <a:lnTo>
                  <a:pt x="2435358" y="716108"/>
                </a:lnTo>
                <a:lnTo>
                  <a:pt x="2447509" y="683125"/>
                </a:lnTo>
                <a:lnTo>
                  <a:pt x="2449245" y="618896"/>
                </a:lnTo>
                <a:lnTo>
                  <a:pt x="2449245" y="111099"/>
                </a:lnTo>
                <a:lnTo>
                  <a:pt x="2447509" y="46870"/>
                </a:lnTo>
                <a:lnTo>
                  <a:pt x="2435358" y="13887"/>
                </a:lnTo>
                <a:lnTo>
                  <a:pt x="2402375" y="1735"/>
                </a:lnTo>
                <a:lnTo>
                  <a:pt x="2338146" y="0"/>
                </a:lnTo>
                <a:close/>
              </a:path>
            </a:pathLst>
          </a:custGeom>
          <a:solidFill>
            <a:srgbClr val="27A7DF"/>
          </a:solidFill>
        </p:spPr>
        <p:txBody>
          <a:bodyPr wrap="square" lIns="0" tIns="0" rIns="0" bIns="0" rtlCol="0"/>
          <a:lstStyle/>
          <a:p>
            <a:endParaRPr/>
          </a:p>
        </p:txBody>
      </p:sp>
      <p:sp>
        <p:nvSpPr>
          <p:cNvPr id="60" name="object 60"/>
          <p:cNvSpPr txBox="1"/>
          <p:nvPr/>
        </p:nvSpPr>
        <p:spPr>
          <a:xfrm>
            <a:off x="7064702" y="4157863"/>
            <a:ext cx="1538605" cy="412910"/>
          </a:xfrm>
          <a:prstGeom prst="rect">
            <a:avLst/>
          </a:prstGeom>
        </p:spPr>
        <p:txBody>
          <a:bodyPr vert="horz" wrap="square" lIns="0" tIns="12677" rIns="0" bIns="0" rtlCol="0">
            <a:spAutoFit/>
          </a:bodyPr>
          <a:lstStyle/>
          <a:p>
            <a:pPr marL="12677" marR="5080" indent="427887">
              <a:spcBef>
                <a:spcPts val="101"/>
              </a:spcBef>
            </a:pPr>
            <a:r>
              <a:rPr lang="en-US" sz="1300" b="1" spc="-4" dirty="0" smtClean="0">
                <a:solidFill>
                  <a:srgbClr val="FFFFFF"/>
                </a:solidFill>
                <a:latin typeface="Calibri"/>
                <a:cs typeface="Calibri"/>
              </a:rPr>
              <a:t>Core Topic </a:t>
            </a:r>
            <a:r>
              <a:rPr lang="en-US" sz="1300" b="1" dirty="0" smtClean="0">
                <a:solidFill>
                  <a:srgbClr val="FFFFFF"/>
                </a:solidFill>
                <a:latin typeface="Calibri"/>
                <a:cs typeface="Calibri"/>
              </a:rPr>
              <a:t>1:</a:t>
            </a:r>
            <a:r>
              <a:rPr sz="1300" b="1" dirty="0" smtClean="0">
                <a:solidFill>
                  <a:srgbClr val="FFFFFF"/>
                </a:solidFill>
                <a:latin typeface="Calibri"/>
                <a:cs typeface="Calibri"/>
              </a:rPr>
              <a:t>  </a:t>
            </a:r>
            <a:r>
              <a:rPr sz="1300" b="1" spc="-4" dirty="0">
                <a:solidFill>
                  <a:srgbClr val="FFFFFF"/>
                </a:solidFill>
                <a:latin typeface="Calibri"/>
                <a:cs typeface="Calibri"/>
              </a:rPr>
              <a:t>Fundamental </a:t>
            </a:r>
            <a:r>
              <a:rPr sz="1300" b="1" dirty="0">
                <a:solidFill>
                  <a:srgbClr val="FFFFFF"/>
                </a:solidFill>
                <a:latin typeface="Calibri"/>
                <a:cs typeface="Calibri"/>
              </a:rPr>
              <a:t>Big</a:t>
            </a:r>
            <a:r>
              <a:rPr sz="1300" b="1" spc="-66" dirty="0">
                <a:solidFill>
                  <a:srgbClr val="FFFFFF"/>
                </a:solidFill>
                <a:latin typeface="Calibri"/>
                <a:cs typeface="Calibri"/>
              </a:rPr>
              <a:t> </a:t>
            </a:r>
            <a:r>
              <a:rPr sz="1300" b="1" spc="-10" dirty="0">
                <a:solidFill>
                  <a:srgbClr val="FFFFFF"/>
                </a:solidFill>
                <a:latin typeface="Calibri"/>
                <a:cs typeface="Calibri"/>
              </a:rPr>
              <a:t>Data</a:t>
            </a:r>
            <a:endParaRPr sz="1300" dirty="0">
              <a:latin typeface="Calibri"/>
              <a:cs typeface="Calibri"/>
            </a:endParaRPr>
          </a:p>
        </p:txBody>
      </p:sp>
      <p:sp>
        <p:nvSpPr>
          <p:cNvPr id="61" name="object 61"/>
          <p:cNvSpPr/>
          <p:nvPr/>
        </p:nvSpPr>
        <p:spPr>
          <a:xfrm>
            <a:off x="6614418" y="4032759"/>
            <a:ext cx="2449828" cy="730250"/>
          </a:xfrm>
          <a:custGeom>
            <a:avLst/>
            <a:gdLst/>
            <a:ahLst/>
            <a:cxnLst/>
            <a:rect l="l" t="t" r="r" b="b"/>
            <a:pathLst>
              <a:path w="2449829" h="730250">
                <a:moveTo>
                  <a:pt x="111099" y="0"/>
                </a:move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2338146" y="729996"/>
                </a:lnTo>
                <a:lnTo>
                  <a:pt x="2402375" y="728260"/>
                </a:lnTo>
                <a:lnTo>
                  <a:pt x="2435358" y="716108"/>
                </a:lnTo>
                <a:lnTo>
                  <a:pt x="2447509" y="683125"/>
                </a:lnTo>
                <a:lnTo>
                  <a:pt x="2449245" y="618896"/>
                </a:lnTo>
                <a:lnTo>
                  <a:pt x="2449245" y="111099"/>
                </a:lnTo>
                <a:lnTo>
                  <a:pt x="2447509" y="46870"/>
                </a:lnTo>
                <a:lnTo>
                  <a:pt x="2435358" y="13887"/>
                </a:lnTo>
                <a:lnTo>
                  <a:pt x="2402375" y="1735"/>
                </a:lnTo>
                <a:lnTo>
                  <a:pt x="2338146" y="0"/>
                </a:lnTo>
                <a:lnTo>
                  <a:pt x="111099" y="0"/>
                </a:lnTo>
                <a:close/>
              </a:path>
            </a:pathLst>
          </a:custGeom>
          <a:ln w="38099">
            <a:solidFill>
              <a:srgbClr val="27A7DF"/>
            </a:solidFill>
          </a:ln>
        </p:spPr>
        <p:txBody>
          <a:bodyPr wrap="square" lIns="0" tIns="0" rIns="0" bIns="0" rtlCol="0"/>
          <a:lstStyle/>
          <a:p>
            <a:endParaRPr/>
          </a:p>
        </p:txBody>
      </p:sp>
      <p:sp>
        <p:nvSpPr>
          <p:cNvPr id="62" name="object 62"/>
          <p:cNvSpPr/>
          <p:nvPr/>
        </p:nvSpPr>
        <p:spPr>
          <a:xfrm>
            <a:off x="2930404" y="3193704"/>
            <a:ext cx="2763520" cy="364490"/>
          </a:xfrm>
          <a:custGeom>
            <a:avLst/>
            <a:gdLst/>
            <a:ahLst/>
            <a:cxnLst/>
            <a:rect l="l" t="t" r="r" b="b"/>
            <a:pathLst>
              <a:path w="2763520" h="364489">
                <a:moveTo>
                  <a:pt x="2739847" y="0"/>
                </a:moveTo>
                <a:lnTo>
                  <a:pt x="23520" y="0"/>
                </a:lnTo>
                <a:lnTo>
                  <a:pt x="9922" y="367"/>
                </a:lnTo>
                <a:lnTo>
                  <a:pt x="2940" y="2940"/>
                </a:lnTo>
                <a:lnTo>
                  <a:pt x="367" y="9922"/>
                </a:lnTo>
                <a:lnTo>
                  <a:pt x="0" y="23520"/>
                </a:lnTo>
                <a:lnTo>
                  <a:pt x="0" y="340715"/>
                </a:lnTo>
                <a:lnTo>
                  <a:pt x="367" y="354313"/>
                </a:lnTo>
                <a:lnTo>
                  <a:pt x="2940" y="361295"/>
                </a:lnTo>
                <a:lnTo>
                  <a:pt x="9922" y="363868"/>
                </a:lnTo>
                <a:lnTo>
                  <a:pt x="23520" y="364236"/>
                </a:lnTo>
                <a:lnTo>
                  <a:pt x="2739847" y="364236"/>
                </a:lnTo>
                <a:lnTo>
                  <a:pt x="2753444" y="363868"/>
                </a:lnTo>
                <a:lnTo>
                  <a:pt x="2760427" y="361295"/>
                </a:lnTo>
                <a:lnTo>
                  <a:pt x="2763000" y="354313"/>
                </a:lnTo>
                <a:lnTo>
                  <a:pt x="2763367" y="340715"/>
                </a:lnTo>
                <a:lnTo>
                  <a:pt x="2763367" y="23520"/>
                </a:lnTo>
                <a:lnTo>
                  <a:pt x="2763000" y="9922"/>
                </a:lnTo>
                <a:lnTo>
                  <a:pt x="2760427" y="2940"/>
                </a:lnTo>
                <a:lnTo>
                  <a:pt x="2753444" y="367"/>
                </a:lnTo>
                <a:lnTo>
                  <a:pt x="2739847" y="0"/>
                </a:lnTo>
                <a:close/>
              </a:path>
            </a:pathLst>
          </a:custGeom>
          <a:solidFill>
            <a:srgbClr val="636466"/>
          </a:solidFill>
        </p:spPr>
        <p:txBody>
          <a:bodyPr wrap="square" lIns="0" tIns="0" rIns="0" bIns="0" rtlCol="0"/>
          <a:lstStyle/>
          <a:p>
            <a:endParaRPr/>
          </a:p>
        </p:txBody>
      </p:sp>
      <p:sp>
        <p:nvSpPr>
          <p:cNvPr id="63" name="object 63"/>
          <p:cNvSpPr txBox="1"/>
          <p:nvPr/>
        </p:nvSpPr>
        <p:spPr>
          <a:xfrm>
            <a:off x="3096957" y="3237974"/>
            <a:ext cx="2446020"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Adoption </a:t>
            </a:r>
            <a:r>
              <a:rPr sz="1300" dirty="0">
                <a:solidFill>
                  <a:srgbClr val="FFFFFF"/>
                </a:solidFill>
                <a:latin typeface="Calibri"/>
                <a:cs typeface="Calibri"/>
              </a:rPr>
              <a:t>&amp; Planning</a:t>
            </a:r>
            <a:r>
              <a:rPr sz="1300" spc="-66" dirty="0">
                <a:solidFill>
                  <a:srgbClr val="FFFFFF"/>
                </a:solidFill>
                <a:latin typeface="Calibri"/>
                <a:cs typeface="Calibri"/>
              </a:rPr>
              <a:t> </a:t>
            </a:r>
            <a:r>
              <a:rPr sz="1300" spc="-10" dirty="0">
                <a:solidFill>
                  <a:srgbClr val="FFFFFF"/>
                </a:solidFill>
                <a:latin typeface="Calibri"/>
                <a:cs typeface="Calibri"/>
              </a:rPr>
              <a:t>Considerations</a:t>
            </a:r>
            <a:endParaRPr sz="1300">
              <a:latin typeface="Calibri"/>
              <a:cs typeface="Calibri"/>
            </a:endParaRPr>
          </a:p>
        </p:txBody>
      </p:sp>
      <p:sp>
        <p:nvSpPr>
          <p:cNvPr id="64" name="object 64"/>
          <p:cNvSpPr/>
          <p:nvPr/>
        </p:nvSpPr>
        <p:spPr>
          <a:xfrm>
            <a:off x="7362236" y="687160"/>
            <a:ext cx="0" cy="1030606"/>
          </a:xfrm>
          <a:custGeom>
            <a:avLst/>
            <a:gdLst/>
            <a:ahLst/>
            <a:cxnLst/>
            <a:rect l="l" t="t" r="r" b="b"/>
            <a:pathLst>
              <a:path h="1030605">
                <a:moveTo>
                  <a:pt x="0" y="0"/>
                </a:moveTo>
                <a:lnTo>
                  <a:pt x="0" y="1030592"/>
                </a:lnTo>
              </a:path>
            </a:pathLst>
          </a:custGeom>
          <a:ln w="3479">
            <a:solidFill>
              <a:srgbClr val="231F20"/>
            </a:solidFill>
          </a:ln>
        </p:spPr>
        <p:txBody>
          <a:bodyPr wrap="square" lIns="0" tIns="0" rIns="0" bIns="0" rtlCol="0"/>
          <a:lstStyle/>
          <a:p>
            <a:endParaRPr/>
          </a:p>
        </p:txBody>
      </p:sp>
      <p:sp>
        <p:nvSpPr>
          <p:cNvPr id="65" name="object 65"/>
          <p:cNvSpPr/>
          <p:nvPr/>
        </p:nvSpPr>
        <p:spPr>
          <a:xfrm>
            <a:off x="7362896" y="685422"/>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66" name="object 66"/>
          <p:cNvSpPr/>
          <p:nvPr/>
        </p:nvSpPr>
        <p:spPr>
          <a:xfrm>
            <a:off x="7363338" y="1097086"/>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67" name="object 67"/>
          <p:cNvSpPr/>
          <p:nvPr/>
        </p:nvSpPr>
        <p:spPr>
          <a:xfrm>
            <a:off x="7362791" y="1506931"/>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68" name="object 68"/>
          <p:cNvSpPr/>
          <p:nvPr/>
        </p:nvSpPr>
        <p:spPr>
          <a:xfrm>
            <a:off x="7363780" y="888593"/>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69" name="object 69"/>
          <p:cNvSpPr/>
          <p:nvPr/>
        </p:nvSpPr>
        <p:spPr>
          <a:xfrm>
            <a:off x="7362240" y="1302318"/>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70" name="object 70"/>
          <p:cNvSpPr/>
          <p:nvPr/>
        </p:nvSpPr>
        <p:spPr>
          <a:xfrm>
            <a:off x="7363347" y="1719488"/>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71" name="object 71"/>
          <p:cNvSpPr/>
          <p:nvPr/>
        </p:nvSpPr>
        <p:spPr>
          <a:xfrm>
            <a:off x="3452867" y="1067385"/>
            <a:ext cx="0" cy="617220"/>
          </a:xfrm>
          <a:custGeom>
            <a:avLst/>
            <a:gdLst/>
            <a:ahLst/>
            <a:cxnLst/>
            <a:rect l="l" t="t" r="r" b="b"/>
            <a:pathLst>
              <a:path h="617219">
                <a:moveTo>
                  <a:pt x="0" y="0"/>
                </a:moveTo>
                <a:lnTo>
                  <a:pt x="0" y="616902"/>
                </a:lnTo>
              </a:path>
            </a:pathLst>
          </a:custGeom>
          <a:ln w="3479">
            <a:solidFill>
              <a:srgbClr val="231F20"/>
            </a:solidFill>
          </a:ln>
        </p:spPr>
        <p:txBody>
          <a:bodyPr wrap="square" lIns="0" tIns="0" rIns="0" bIns="0" rtlCol="0"/>
          <a:lstStyle/>
          <a:p>
            <a:endParaRPr/>
          </a:p>
        </p:txBody>
      </p:sp>
      <p:sp>
        <p:nvSpPr>
          <p:cNvPr id="72" name="object 72"/>
          <p:cNvSpPr/>
          <p:nvPr/>
        </p:nvSpPr>
        <p:spPr>
          <a:xfrm>
            <a:off x="3339228" y="1065645"/>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73" name="object 73"/>
          <p:cNvSpPr/>
          <p:nvPr/>
        </p:nvSpPr>
        <p:spPr>
          <a:xfrm>
            <a:off x="3339670" y="1477306"/>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74" name="object 74"/>
          <p:cNvSpPr/>
          <p:nvPr/>
        </p:nvSpPr>
        <p:spPr>
          <a:xfrm>
            <a:off x="3340112" y="1268818"/>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sp>
        <p:nvSpPr>
          <p:cNvPr id="75" name="object 75"/>
          <p:cNvSpPr/>
          <p:nvPr/>
        </p:nvSpPr>
        <p:spPr>
          <a:xfrm>
            <a:off x="3339227" y="168428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76" name="object 76"/>
          <p:cNvSpPr/>
          <p:nvPr/>
        </p:nvSpPr>
        <p:spPr>
          <a:xfrm>
            <a:off x="3455537" y="1379875"/>
            <a:ext cx="140335" cy="0"/>
          </a:xfrm>
          <a:custGeom>
            <a:avLst/>
            <a:gdLst/>
            <a:ahLst/>
            <a:cxnLst/>
            <a:rect l="l" t="t" r="r" b="b"/>
            <a:pathLst>
              <a:path w="140335">
                <a:moveTo>
                  <a:pt x="0" y="0"/>
                </a:moveTo>
                <a:lnTo>
                  <a:pt x="140271" y="0"/>
                </a:lnTo>
              </a:path>
            </a:pathLst>
          </a:custGeom>
          <a:ln w="3479">
            <a:solidFill>
              <a:srgbClr val="231F20"/>
            </a:solidFill>
          </a:ln>
        </p:spPr>
        <p:txBody>
          <a:bodyPr wrap="square" lIns="0" tIns="0" rIns="0" bIns="0" rtlCol="0"/>
          <a:lstStyle/>
          <a:p>
            <a:endParaRPr/>
          </a:p>
        </p:txBody>
      </p:sp>
      <p:sp>
        <p:nvSpPr>
          <p:cNvPr id="77" name="object 77"/>
          <p:cNvSpPr/>
          <p:nvPr/>
        </p:nvSpPr>
        <p:spPr>
          <a:xfrm>
            <a:off x="2780512" y="2578671"/>
            <a:ext cx="0" cy="2068195"/>
          </a:xfrm>
          <a:custGeom>
            <a:avLst/>
            <a:gdLst/>
            <a:ahLst/>
            <a:cxnLst/>
            <a:rect l="l" t="t" r="r" b="b"/>
            <a:pathLst>
              <a:path h="2068195">
                <a:moveTo>
                  <a:pt x="0" y="0"/>
                </a:moveTo>
                <a:lnTo>
                  <a:pt x="0" y="2068144"/>
                </a:lnTo>
              </a:path>
            </a:pathLst>
          </a:custGeom>
          <a:ln w="3479">
            <a:solidFill>
              <a:srgbClr val="231F20"/>
            </a:solidFill>
          </a:ln>
        </p:spPr>
        <p:txBody>
          <a:bodyPr wrap="square" lIns="0" tIns="0" rIns="0" bIns="0" rtlCol="0"/>
          <a:lstStyle/>
          <a:p>
            <a:endParaRPr/>
          </a:p>
        </p:txBody>
      </p:sp>
      <p:sp>
        <p:nvSpPr>
          <p:cNvPr id="78" name="object 78"/>
          <p:cNvSpPr/>
          <p:nvPr/>
        </p:nvSpPr>
        <p:spPr>
          <a:xfrm>
            <a:off x="2670410" y="257854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79" name="object 79"/>
          <p:cNvSpPr/>
          <p:nvPr/>
        </p:nvSpPr>
        <p:spPr>
          <a:xfrm>
            <a:off x="2670856" y="299020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0" name="object 80"/>
          <p:cNvSpPr/>
          <p:nvPr/>
        </p:nvSpPr>
        <p:spPr>
          <a:xfrm>
            <a:off x="2670301" y="3400052"/>
            <a:ext cx="260350" cy="0"/>
          </a:xfrm>
          <a:custGeom>
            <a:avLst/>
            <a:gdLst/>
            <a:ahLst/>
            <a:cxnLst/>
            <a:rect l="l" t="t" r="r" b="b"/>
            <a:pathLst>
              <a:path w="260350">
                <a:moveTo>
                  <a:pt x="0" y="0"/>
                </a:moveTo>
                <a:lnTo>
                  <a:pt x="260108" y="0"/>
                </a:lnTo>
              </a:path>
            </a:pathLst>
          </a:custGeom>
          <a:ln w="3479">
            <a:solidFill>
              <a:srgbClr val="231F20"/>
            </a:solidFill>
          </a:ln>
        </p:spPr>
        <p:txBody>
          <a:bodyPr wrap="square" lIns="0" tIns="0" rIns="0" bIns="0" rtlCol="0"/>
          <a:lstStyle/>
          <a:p>
            <a:endParaRPr/>
          </a:p>
        </p:txBody>
      </p:sp>
      <p:sp>
        <p:nvSpPr>
          <p:cNvPr id="81" name="object 81"/>
          <p:cNvSpPr/>
          <p:nvPr/>
        </p:nvSpPr>
        <p:spPr>
          <a:xfrm>
            <a:off x="2671292" y="2781715"/>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sp>
        <p:nvSpPr>
          <p:cNvPr id="82" name="object 82"/>
          <p:cNvSpPr/>
          <p:nvPr/>
        </p:nvSpPr>
        <p:spPr>
          <a:xfrm>
            <a:off x="2669750" y="319544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83" name="object 83"/>
          <p:cNvSpPr/>
          <p:nvPr/>
        </p:nvSpPr>
        <p:spPr>
          <a:xfrm>
            <a:off x="2670859" y="3612608"/>
            <a:ext cx="110491" cy="0"/>
          </a:xfrm>
          <a:custGeom>
            <a:avLst/>
            <a:gdLst/>
            <a:ahLst/>
            <a:cxnLst/>
            <a:rect l="l" t="t" r="r" b="b"/>
            <a:pathLst>
              <a:path w="110489">
                <a:moveTo>
                  <a:pt x="0" y="0"/>
                </a:moveTo>
                <a:lnTo>
                  <a:pt x="110210" y="0"/>
                </a:lnTo>
              </a:path>
            </a:pathLst>
          </a:custGeom>
          <a:ln w="3479">
            <a:solidFill>
              <a:srgbClr val="231F20"/>
            </a:solidFill>
          </a:ln>
        </p:spPr>
        <p:txBody>
          <a:bodyPr wrap="square" lIns="0" tIns="0" rIns="0" bIns="0" rtlCol="0"/>
          <a:lstStyle/>
          <a:p>
            <a:endParaRPr/>
          </a:p>
        </p:txBody>
      </p:sp>
      <p:sp>
        <p:nvSpPr>
          <p:cNvPr id="84" name="object 84"/>
          <p:cNvSpPr/>
          <p:nvPr/>
        </p:nvSpPr>
        <p:spPr>
          <a:xfrm>
            <a:off x="2669343" y="3825165"/>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5" name="object 85"/>
          <p:cNvSpPr/>
          <p:nvPr/>
        </p:nvSpPr>
        <p:spPr>
          <a:xfrm>
            <a:off x="2669791" y="4236829"/>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6" name="object 86"/>
          <p:cNvSpPr/>
          <p:nvPr/>
        </p:nvSpPr>
        <p:spPr>
          <a:xfrm>
            <a:off x="2670227" y="4028336"/>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sp>
        <p:nvSpPr>
          <p:cNvPr id="87" name="object 87"/>
          <p:cNvSpPr/>
          <p:nvPr/>
        </p:nvSpPr>
        <p:spPr>
          <a:xfrm>
            <a:off x="2993379" y="5508189"/>
            <a:ext cx="0" cy="838835"/>
          </a:xfrm>
          <a:custGeom>
            <a:avLst/>
            <a:gdLst/>
            <a:ahLst/>
            <a:cxnLst/>
            <a:rect l="l" t="t" r="r" b="b"/>
            <a:pathLst>
              <a:path h="838835">
                <a:moveTo>
                  <a:pt x="0" y="0"/>
                </a:moveTo>
                <a:lnTo>
                  <a:pt x="0" y="838428"/>
                </a:lnTo>
              </a:path>
            </a:pathLst>
          </a:custGeom>
          <a:ln w="3479">
            <a:solidFill>
              <a:srgbClr val="231F20"/>
            </a:solidFill>
          </a:ln>
        </p:spPr>
        <p:txBody>
          <a:bodyPr wrap="square" lIns="0" tIns="0" rIns="0" bIns="0" rtlCol="0"/>
          <a:lstStyle/>
          <a:p>
            <a:endParaRPr/>
          </a:p>
        </p:txBody>
      </p:sp>
      <p:sp>
        <p:nvSpPr>
          <p:cNvPr id="88" name="object 88"/>
          <p:cNvSpPr/>
          <p:nvPr/>
        </p:nvSpPr>
        <p:spPr>
          <a:xfrm>
            <a:off x="2883724" y="5509862"/>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9" name="object 89"/>
          <p:cNvSpPr/>
          <p:nvPr/>
        </p:nvSpPr>
        <p:spPr>
          <a:xfrm>
            <a:off x="2883169" y="5919707"/>
            <a:ext cx="260350" cy="0"/>
          </a:xfrm>
          <a:custGeom>
            <a:avLst/>
            <a:gdLst/>
            <a:ahLst/>
            <a:cxnLst/>
            <a:rect l="l" t="t" r="r" b="b"/>
            <a:pathLst>
              <a:path w="260350">
                <a:moveTo>
                  <a:pt x="0" y="0"/>
                </a:moveTo>
                <a:lnTo>
                  <a:pt x="260108" y="0"/>
                </a:lnTo>
              </a:path>
            </a:pathLst>
          </a:custGeom>
          <a:ln w="3479">
            <a:solidFill>
              <a:srgbClr val="231F20"/>
            </a:solidFill>
          </a:ln>
        </p:spPr>
        <p:txBody>
          <a:bodyPr wrap="square" lIns="0" tIns="0" rIns="0" bIns="0" rtlCol="0"/>
          <a:lstStyle/>
          <a:p>
            <a:endParaRPr/>
          </a:p>
        </p:txBody>
      </p:sp>
      <p:sp>
        <p:nvSpPr>
          <p:cNvPr id="90" name="object 90"/>
          <p:cNvSpPr/>
          <p:nvPr/>
        </p:nvSpPr>
        <p:spPr>
          <a:xfrm>
            <a:off x="2882621" y="5715093"/>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91" name="object 91"/>
          <p:cNvSpPr/>
          <p:nvPr/>
        </p:nvSpPr>
        <p:spPr>
          <a:xfrm>
            <a:off x="2883728" y="6132262"/>
            <a:ext cx="110491" cy="0"/>
          </a:xfrm>
          <a:custGeom>
            <a:avLst/>
            <a:gdLst/>
            <a:ahLst/>
            <a:cxnLst/>
            <a:rect l="l" t="t" r="r" b="b"/>
            <a:pathLst>
              <a:path w="110489">
                <a:moveTo>
                  <a:pt x="0" y="0"/>
                </a:moveTo>
                <a:lnTo>
                  <a:pt x="110210" y="0"/>
                </a:lnTo>
              </a:path>
            </a:pathLst>
          </a:custGeom>
          <a:ln w="3479">
            <a:solidFill>
              <a:srgbClr val="231F20"/>
            </a:solidFill>
          </a:ln>
        </p:spPr>
        <p:txBody>
          <a:bodyPr wrap="square" lIns="0" tIns="0" rIns="0" bIns="0" rtlCol="0"/>
          <a:lstStyle/>
          <a:p>
            <a:endParaRPr/>
          </a:p>
        </p:txBody>
      </p:sp>
      <p:sp>
        <p:nvSpPr>
          <p:cNvPr id="92" name="object 92"/>
          <p:cNvSpPr/>
          <p:nvPr/>
        </p:nvSpPr>
        <p:spPr>
          <a:xfrm>
            <a:off x="2882211" y="634481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93" name="object 93"/>
          <p:cNvSpPr/>
          <p:nvPr/>
        </p:nvSpPr>
        <p:spPr>
          <a:xfrm>
            <a:off x="3376739" y="7138402"/>
            <a:ext cx="0" cy="838835"/>
          </a:xfrm>
          <a:custGeom>
            <a:avLst/>
            <a:gdLst/>
            <a:ahLst/>
            <a:cxnLst/>
            <a:rect l="l" t="t" r="r" b="b"/>
            <a:pathLst>
              <a:path h="838834">
                <a:moveTo>
                  <a:pt x="0" y="0"/>
                </a:moveTo>
                <a:lnTo>
                  <a:pt x="0" y="838428"/>
                </a:lnTo>
              </a:path>
            </a:pathLst>
          </a:custGeom>
          <a:ln w="3479">
            <a:solidFill>
              <a:srgbClr val="231F20"/>
            </a:solidFill>
          </a:ln>
        </p:spPr>
        <p:txBody>
          <a:bodyPr wrap="square" lIns="0" tIns="0" rIns="0" bIns="0" rtlCol="0"/>
          <a:lstStyle/>
          <a:p>
            <a:endParaRPr/>
          </a:p>
        </p:txBody>
      </p:sp>
      <p:sp>
        <p:nvSpPr>
          <p:cNvPr id="94" name="object 94"/>
          <p:cNvSpPr/>
          <p:nvPr/>
        </p:nvSpPr>
        <p:spPr>
          <a:xfrm>
            <a:off x="3267086" y="714007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95" name="object 95"/>
          <p:cNvSpPr/>
          <p:nvPr/>
        </p:nvSpPr>
        <p:spPr>
          <a:xfrm>
            <a:off x="3266529" y="7549919"/>
            <a:ext cx="247648" cy="0"/>
          </a:xfrm>
          <a:custGeom>
            <a:avLst/>
            <a:gdLst/>
            <a:ahLst/>
            <a:cxnLst/>
            <a:rect l="l" t="t" r="r" b="b"/>
            <a:pathLst>
              <a:path w="247650">
                <a:moveTo>
                  <a:pt x="0" y="0"/>
                </a:moveTo>
                <a:lnTo>
                  <a:pt x="247408" y="0"/>
                </a:lnTo>
              </a:path>
            </a:pathLst>
          </a:custGeom>
          <a:ln w="3479">
            <a:solidFill>
              <a:srgbClr val="231F20"/>
            </a:solidFill>
          </a:ln>
        </p:spPr>
        <p:txBody>
          <a:bodyPr wrap="square" lIns="0" tIns="0" rIns="0" bIns="0" rtlCol="0"/>
          <a:lstStyle/>
          <a:p>
            <a:endParaRPr/>
          </a:p>
        </p:txBody>
      </p:sp>
      <p:sp>
        <p:nvSpPr>
          <p:cNvPr id="96" name="object 96"/>
          <p:cNvSpPr/>
          <p:nvPr/>
        </p:nvSpPr>
        <p:spPr>
          <a:xfrm>
            <a:off x="3265979" y="734531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97" name="object 97"/>
          <p:cNvSpPr/>
          <p:nvPr/>
        </p:nvSpPr>
        <p:spPr>
          <a:xfrm>
            <a:off x="3267089" y="7762476"/>
            <a:ext cx="110491" cy="0"/>
          </a:xfrm>
          <a:custGeom>
            <a:avLst/>
            <a:gdLst/>
            <a:ahLst/>
            <a:cxnLst/>
            <a:rect l="l" t="t" r="r" b="b"/>
            <a:pathLst>
              <a:path w="110489">
                <a:moveTo>
                  <a:pt x="0" y="0"/>
                </a:moveTo>
                <a:lnTo>
                  <a:pt x="110210" y="0"/>
                </a:lnTo>
              </a:path>
            </a:pathLst>
          </a:custGeom>
          <a:ln w="3479">
            <a:solidFill>
              <a:srgbClr val="231F20"/>
            </a:solidFill>
          </a:ln>
        </p:spPr>
        <p:txBody>
          <a:bodyPr wrap="square" lIns="0" tIns="0" rIns="0" bIns="0" rtlCol="0"/>
          <a:lstStyle/>
          <a:p>
            <a:endParaRPr/>
          </a:p>
        </p:txBody>
      </p:sp>
      <p:sp>
        <p:nvSpPr>
          <p:cNvPr id="98" name="object 98"/>
          <p:cNvSpPr/>
          <p:nvPr/>
        </p:nvSpPr>
        <p:spPr>
          <a:xfrm>
            <a:off x="3265573" y="7975031"/>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99" name="object 99"/>
          <p:cNvSpPr/>
          <p:nvPr/>
        </p:nvSpPr>
        <p:spPr>
          <a:xfrm>
            <a:off x="8121041" y="8218897"/>
            <a:ext cx="0" cy="827404"/>
          </a:xfrm>
          <a:custGeom>
            <a:avLst/>
            <a:gdLst/>
            <a:ahLst/>
            <a:cxnLst/>
            <a:rect l="l" t="t" r="r" b="b"/>
            <a:pathLst>
              <a:path h="827404">
                <a:moveTo>
                  <a:pt x="0" y="0"/>
                </a:moveTo>
                <a:lnTo>
                  <a:pt x="0" y="827392"/>
                </a:lnTo>
              </a:path>
            </a:pathLst>
          </a:custGeom>
          <a:ln w="3479">
            <a:solidFill>
              <a:srgbClr val="231F20"/>
            </a:solidFill>
          </a:ln>
        </p:spPr>
        <p:txBody>
          <a:bodyPr wrap="square" lIns="0" tIns="0" rIns="0" bIns="0" rtlCol="0"/>
          <a:lstStyle/>
          <a:p>
            <a:endParaRPr/>
          </a:p>
        </p:txBody>
      </p:sp>
      <p:sp>
        <p:nvSpPr>
          <p:cNvPr id="100" name="object 100"/>
          <p:cNvSpPr/>
          <p:nvPr/>
        </p:nvSpPr>
        <p:spPr>
          <a:xfrm>
            <a:off x="8121702" y="8217157"/>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01" name="object 101"/>
          <p:cNvSpPr/>
          <p:nvPr/>
        </p:nvSpPr>
        <p:spPr>
          <a:xfrm>
            <a:off x="7918947" y="8628822"/>
            <a:ext cx="312418" cy="0"/>
          </a:xfrm>
          <a:custGeom>
            <a:avLst/>
            <a:gdLst/>
            <a:ahLst/>
            <a:cxnLst/>
            <a:rect l="l" t="t" r="r" b="b"/>
            <a:pathLst>
              <a:path w="312420">
                <a:moveTo>
                  <a:pt x="0" y="0"/>
                </a:moveTo>
                <a:lnTo>
                  <a:pt x="311950" y="0"/>
                </a:lnTo>
              </a:path>
            </a:pathLst>
          </a:custGeom>
          <a:ln w="3479">
            <a:solidFill>
              <a:srgbClr val="231F20"/>
            </a:solidFill>
          </a:ln>
        </p:spPr>
        <p:txBody>
          <a:bodyPr wrap="square" lIns="0" tIns="0" rIns="0" bIns="0" rtlCol="0"/>
          <a:lstStyle/>
          <a:p>
            <a:endParaRPr/>
          </a:p>
        </p:txBody>
      </p:sp>
      <p:sp>
        <p:nvSpPr>
          <p:cNvPr id="102" name="object 102"/>
          <p:cNvSpPr/>
          <p:nvPr/>
        </p:nvSpPr>
        <p:spPr>
          <a:xfrm>
            <a:off x="8124841" y="9044546"/>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103" name="object 103"/>
          <p:cNvSpPr/>
          <p:nvPr/>
        </p:nvSpPr>
        <p:spPr>
          <a:xfrm>
            <a:off x="8122584" y="8420330"/>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104" name="object 104"/>
          <p:cNvSpPr/>
          <p:nvPr/>
        </p:nvSpPr>
        <p:spPr>
          <a:xfrm>
            <a:off x="8121043" y="8834055"/>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05" name="object 105"/>
          <p:cNvSpPr/>
          <p:nvPr/>
        </p:nvSpPr>
        <p:spPr>
          <a:xfrm>
            <a:off x="13591951" y="5840242"/>
            <a:ext cx="0" cy="617220"/>
          </a:xfrm>
          <a:custGeom>
            <a:avLst/>
            <a:gdLst/>
            <a:ahLst/>
            <a:cxnLst/>
            <a:rect l="l" t="t" r="r" b="b"/>
            <a:pathLst>
              <a:path h="617220">
                <a:moveTo>
                  <a:pt x="0" y="0"/>
                </a:moveTo>
                <a:lnTo>
                  <a:pt x="0" y="616902"/>
                </a:lnTo>
              </a:path>
            </a:pathLst>
          </a:custGeom>
          <a:ln w="3479">
            <a:solidFill>
              <a:srgbClr val="231F20"/>
            </a:solidFill>
          </a:ln>
        </p:spPr>
        <p:txBody>
          <a:bodyPr wrap="square" lIns="0" tIns="0" rIns="0" bIns="0" rtlCol="0"/>
          <a:lstStyle/>
          <a:p>
            <a:endParaRPr/>
          </a:p>
        </p:txBody>
      </p:sp>
      <p:sp>
        <p:nvSpPr>
          <p:cNvPr id="106" name="object 106"/>
          <p:cNvSpPr/>
          <p:nvPr/>
        </p:nvSpPr>
        <p:spPr>
          <a:xfrm>
            <a:off x="13592614" y="583850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07" name="object 107"/>
          <p:cNvSpPr/>
          <p:nvPr/>
        </p:nvSpPr>
        <p:spPr>
          <a:xfrm>
            <a:off x="13593056" y="6250169"/>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08" name="object 108"/>
          <p:cNvSpPr/>
          <p:nvPr/>
        </p:nvSpPr>
        <p:spPr>
          <a:xfrm>
            <a:off x="13593492" y="6041678"/>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109" name="object 109"/>
          <p:cNvSpPr/>
          <p:nvPr/>
        </p:nvSpPr>
        <p:spPr>
          <a:xfrm>
            <a:off x="13591958" y="645540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10" name="object 110"/>
          <p:cNvSpPr/>
          <p:nvPr/>
        </p:nvSpPr>
        <p:spPr>
          <a:xfrm>
            <a:off x="13495068" y="4802784"/>
            <a:ext cx="0" cy="201932"/>
          </a:xfrm>
          <a:custGeom>
            <a:avLst/>
            <a:gdLst/>
            <a:ahLst/>
            <a:cxnLst/>
            <a:rect l="l" t="t" r="r" b="b"/>
            <a:pathLst>
              <a:path h="201929">
                <a:moveTo>
                  <a:pt x="0" y="0"/>
                </a:moveTo>
                <a:lnTo>
                  <a:pt x="0" y="201752"/>
                </a:lnTo>
              </a:path>
            </a:pathLst>
          </a:custGeom>
          <a:ln w="3479">
            <a:solidFill>
              <a:srgbClr val="231F20"/>
            </a:solidFill>
          </a:ln>
        </p:spPr>
        <p:txBody>
          <a:bodyPr wrap="square" lIns="0" tIns="0" rIns="0" bIns="0" rtlCol="0"/>
          <a:lstStyle/>
          <a:p>
            <a:endParaRPr/>
          </a:p>
        </p:txBody>
      </p:sp>
      <p:sp>
        <p:nvSpPr>
          <p:cNvPr id="111" name="object 111"/>
          <p:cNvSpPr/>
          <p:nvPr/>
        </p:nvSpPr>
        <p:spPr>
          <a:xfrm>
            <a:off x="13496807" y="480104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12" name="object 112"/>
          <p:cNvSpPr/>
          <p:nvPr/>
        </p:nvSpPr>
        <p:spPr>
          <a:xfrm>
            <a:off x="13495075" y="5006279"/>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13" name="object 113"/>
          <p:cNvSpPr/>
          <p:nvPr/>
        </p:nvSpPr>
        <p:spPr>
          <a:xfrm>
            <a:off x="12348426" y="3572489"/>
            <a:ext cx="0" cy="410846"/>
          </a:xfrm>
          <a:custGeom>
            <a:avLst/>
            <a:gdLst/>
            <a:ahLst/>
            <a:cxnLst/>
            <a:rect l="l" t="t" r="r" b="b"/>
            <a:pathLst>
              <a:path h="410845">
                <a:moveTo>
                  <a:pt x="0" y="0"/>
                </a:moveTo>
                <a:lnTo>
                  <a:pt x="0" y="410248"/>
                </a:lnTo>
              </a:path>
            </a:pathLst>
          </a:custGeom>
          <a:ln w="3479">
            <a:solidFill>
              <a:srgbClr val="231F20"/>
            </a:solidFill>
          </a:ln>
        </p:spPr>
        <p:txBody>
          <a:bodyPr wrap="square" lIns="0" tIns="0" rIns="0" bIns="0" rtlCol="0"/>
          <a:lstStyle/>
          <a:p>
            <a:endParaRPr/>
          </a:p>
        </p:txBody>
      </p:sp>
      <p:sp>
        <p:nvSpPr>
          <p:cNvPr id="114" name="object 114"/>
          <p:cNvSpPr/>
          <p:nvPr/>
        </p:nvSpPr>
        <p:spPr>
          <a:xfrm>
            <a:off x="12349970" y="3570745"/>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115" name="object 115"/>
          <p:cNvSpPr/>
          <p:nvPr/>
        </p:nvSpPr>
        <p:spPr>
          <a:xfrm>
            <a:off x="12348428" y="398447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16" name="object 116"/>
          <p:cNvSpPr/>
          <p:nvPr/>
        </p:nvSpPr>
        <p:spPr>
          <a:xfrm>
            <a:off x="12221518" y="3775086"/>
            <a:ext cx="241300" cy="0"/>
          </a:xfrm>
          <a:custGeom>
            <a:avLst/>
            <a:gdLst/>
            <a:ahLst/>
            <a:cxnLst/>
            <a:rect l="l" t="t" r="r" b="b"/>
            <a:pathLst>
              <a:path w="241300">
                <a:moveTo>
                  <a:pt x="0" y="0"/>
                </a:moveTo>
                <a:lnTo>
                  <a:pt x="240919" y="0"/>
                </a:lnTo>
              </a:path>
            </a:pathLst>
          </a:custGeom>
          <a:ln w="3479">
            <a:solidFill>
              <a:srgbClr val="231F20"/>
            </a:solidFill>
          </a:ln>
        </p:spPr>
        <p:txBody>
          <a:bodyPr wrap="square" lIns="0" tIns="0" rIns="0" bIns="0" rtlCol="0"/>
          <a:lstStyle/>
          <a:p>
            <a:endParaRPr/>
          </a:p>
        </p:txBody>
      </p:sp>
      <p:sp>
        <p:nvSpPr>
          <p:cNvPr id="117" name="object 117"/>
          <p:cNvSpPr/>
          <p:nvPr/>
        </p:nvSpPr>
        <p:spPr>
          <a:xfrm>
            <a:off x="12103580" y="7321094"/>
            <a:ext cx="113030" cy="0"/>
          </a:xfrm>
          <a:custGeom>
            <a:avLst/>
            <a:gdLst/>
            <a:ahLst/>
            <a:cxnLst/>
            <a:rect l="l" t="t" r="r" b="b"/>
            <a:pathLst>
              <a:path w="113029">
                <a:moveTo>
                  <a:pt x="0" y="0"/>
                </a:moveTo>
                <a:lnTo>
                  <a:pt x="112471" y="0"/>
                </a:lnTo>
              </a:path>
            </a:pathLst>
          </a:custGeom>
          <a:ln w="3479">
            <a:solidFill>
              <a:srgbClr val="231F20"/>
            </a:solidFill>
          </a:ln>
        </p:spPr>
        <p:txBody>
          <a:bodyPr wrap="square" lIns="0" tIns="0" rIns="0" bIns="0" rtlCol="0"/>
          <a:lstStyle/>
          <a:p>
            <a:endParaRPr/>
          </a:p>
        </p:txBody>
      </p:sp>
      <p:sp>
        <p:nvSpPr>
          <p:cNvPr id="118" name="object 118"/>
          <p:cNvSpPr/>
          <p:nvPr/>
        </p:nvSpPr>
        <p:spPr>
          <a:xfrm>
            <a:off x="12217790" y="7215727"/>
            <a:ext cx="0" cy="201932"/>
          </a:xfrm>
          <a:custGeom>
            <a:avLst/>
            <a:gdLst/>
            <a:ahLst/>
            <a:cxnLst/>
            <a:rect l="l" t="t" r="r" b="b"/>
            <a:pathLst>
              <a:path h="201929">
                <a:moveTo>
                  <a:pt x="0" y="0"/>
                </a:moveTo>
                <a:lnTo>
                  <a:pt x="0" y="201752"/>
                </a:lnTo>
              </a:path>
            </a:pathLst>
          </a:custGeom>
          <a:ln w="3479">
            <a:solidFill>
              <a:srgbClr val="231F20"/>
            </a:solidFill>
          </a:ln>
        </p:spPr>
        <p:txBody>
          <a:bodyPr wrap="square" lIns="0" tIns="0" rIns="0" bIns="0" rtlCol="0"/>
          <a:lstStyle/>
          <a:p>
            <a:endParaRPr/>
          </a:p>
        </p:txBody>
      </p:sp>
      <p:sp>
        <p:nvSpPr>
          <p:cNvPr id="119" name="object 119"/>
          <p:cNvSpPr/>
          <p:nvPr/>
        </p:nvSpPr>
        <p:spPr>
          <a:xfrm>
            <a:off x="12219531" y="721398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20" name="object 120"/>
          <p:cNvSpPr/>
          <p:nvPr/>
        </p:nvSpPr>
        <p:spPr>
          <a:xfrm>
            <a:off x="12217797" y="741922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21" name="object 121"/>
          <p:cNvSpPr/>
          <p:nvPr/>
        </p:nvSpPr>
        <p:spPr>
          <a:xfrm>
            <a:off x="11436738" y="7319519"/>
            <a:ext cx="232410" cy="0"/>
          </a:xfrm>
          <a:custGeom>
            <a:avLst/>
            <a:gdLst/>
            <a:ahLst/>
            <a:cxnLst/>
            <a:rect l="l" t="t" r="r" b="b"/>
            <a:pathLst>
              <a:path w="232409">
                <a:moveTo>
                  <a:pt x="0" y="0"/>
                </a:moveTo>
                <a:lnTo>
                  <a:pt x="232143" y="0"/>
                </a:lnTo>
              </a:path>
            </a:pathLst>
          </a:custGeom>
          <a:ln w="3479">
            <a:solidFill>
              <a:srgbClr val="231F20"/>
            </a:solidFill>
          </a:ln>
        </p:spPr>
        <p:txBody>
          <a:bodyPr wrap="square" lIns="0" tIns="0" rIns="0" bIns="0" rtlCol="0"/>
          <a:lstStyle/>
          <a:p>
            <a:endParaRPr/>
          </a:p>
        </p:txBody>
      </p:sp>
      <p:sp>
        <p:nvSpPr>
          <p:cNvPr id="122" name="object 122"/>
          <p:cNvSpPr txBox="1"/>
          <p:nvPr/>
        </p:nvSpPr>
        <p:spPr>
          <a:xfrm>
            <a:off x="11704444" y="7184864"/>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latin typeface="Calibri"/>
              <a:cs typeface="Calibri"/>
            </a:endParaRPr>
          </a:p>
        </p:txBody>
      </p:sp>
      <p:sp>
        <p:nvSpPr>
          <p:cNvPr id="123" name="object 123"/>
          <p:cNvSpPr/>
          <p:nvPr/>
        </p:nvSpPr>
        <p:spPr>
          <a:xfrm>
            <a:off x="9657386" y="7127868"/>
            <a:ext cx="1786255" cy="377825"/>
          </a:xfrm>
          <a:custGeom>
            <a:avLst/>
            <a:gdLst/>
            <a:ahLst/>
            <a:cxnLst/>
            <a:rect l="l" t="t" r="r" b="b"/>
            <a:pathLst>
              <a:path w="1786254" h="377825">
                <a:moveTo>
                  <a:pt x="1762277" y="0"/>
                </a:moveTo>
                <a:lnTo>
                  <a:pt x="23520" y="0"/>
                </a:lnTo>
                <a:lnTo>
                  <a:pt x="9922" y="367"/>
                </a:lnTo>
                <a:lnTo>
                  <a:pt x="2940" y="2940"/>
                </a:lnTo>
                <a:lnTo>
                  <a:pt x="367" y="9922"/>
                </a:lnTo>
                <a:lnTo>
                  <a:pt x="0" y="23520"/>
                </a:lnTo>
                <a:lnTo>
                  <a:pt x="0" y="353961"/>
                </a:lnTo>
                <a:lnTo>
                  <a:pt x="367" y="367559"/>
                </a:lnTo>
                <a:lnTo>
                  <a:pt x="2940" y="374542"/>
                </a:lnTo>
                <a:lnTo>
                  <a:pt x="9922" y="377114"/>
                </a:lnTo>
                <a:lnTo>
                  <a:pt x="23520" y="377482"/>
                </a:lnTo>
                <a:lnTo>
                  <a:pt x="1762277" y="377482"/>
                </a:lnTo>
                <a:lnTo>
                  <a:pt x="1775875" y="377114"/>
                </a:lnTo>
                <a:lnTo>
                  <a:pt x="1782857" y="374542"/>
                </a:lnTo>
                <a:lnTo>
                  <a:pt x="1785430" y="367559"/>
                </a:lnTo>
                <a:lnTo>
                  <a:pt x="1785797" y="353961"/>
                </a:lnTo>
                <a:lnTo>
                  <a:pt x="1785797" y="23520"/>
                </a:lnTo>
                <a:lnTo>
                  <a:pt x="1785430" y="9922"/>
                </a:lnTo>
                <a:lnTo>
                  <a:pt x="1782857" y="2940"/>
                </a:lnTo>
                <a:lnTo>
                  <a:pt x="1775875" y="367"/>
                </a:lnTo>
                <a:lnTo>
                  <a:pt x="1762277" y="0"/>
                </a:lnTo>
                <a:close/>
              </a:path>
            </a:pathLst>
          </a:custGeom>
          <a:solidFill>
            <a:srgbClr val="636466"/>
          </a:solidFill>
        </p:spPr>
        <p:txBody>
          <a:bodyPr wrap="square" lIns="0" tIns="0" rIns="0" bIns="0" rtlCol="0"/>
          <a:lstStyle/>
          <a:p>
            <a:endParaRPr/>
          </a:p>
        </p:txBody>
      </p:sp>
      <p:sp>
        <p:nvSpPr>
          <p:cNvPr id="124" name="object 124"/>
          <p:cNvSpPr txBox="1"/>
          <p:nvPr/>
        </p:nvSpPr>
        <p:spPr>
          <a:xfrm>
            <a:off x="9849414" y="7181691"/>
            <a:ext cx="1414782"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Business</a:t>
            </a:r>
            <a:r>
              <a:rPr sz="1300" spc="-75" dirty="0">
                <a:solidFill>
                  <a:srgbClr val="FFFFFF"/>
                </a:solidFill>
                <a:latin typeface="Calibri"/>
                <a:cs typeface="Calibri"/>
              </a:rPr>
              <a:t> </a:t>
            </a:r>
            <a:r>
              <a:rPr sz="1300" spc="-4" dirty="0">
                <a:solidFill>
                  <a:srgbClr val="FFFFFF"/>
                </a:solidFill>
                <a:latin typeface="Calibri"/>
                <a:cs typeface="Calibri"/>
              </a:rPr>
              <a:t>Intelligence</a:t>
            </a:r>
            <a:endParaRPr sz="1300">
              <a:latin typeface="Calibri"/>
              <a:cs typeface="Calibri"/>
            </a:endParaRPr>
          </a:p>
        </p:txBody>
      </p:sp>
      <p:sp>
        <p:nvSpPr>
          <p:cNvPr id="125" name="object 125"/>
          <p:cNvSpPr/>
          <p:nvPr/>
        </p:nvSpPr>
        <p:spPr>
          <a:xfrm>
            <a:off x="2671700" y="4648493"/>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26" name="object 126"/>
          <p:cNvSpPr/>
          <p:nvPr/>
        </p:nvSpPr>
        <p:spPr>
          <a:xfrm>
            <a:off x="2672142" y="4440000"/>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pic>
        <p:nvPicPr>
          <p:cNvPr id="127" name="Picture 126"/>
          <p:cNvPicPr>
            <a:picLocks noChangeAspect="1"/>
          </p:cNvPicPr>
          <p:nvPr/>
        </p:nvPicPr>
        <p:blipFill>
          <a:blip r:embed="rId2"/>
          <a:stretch>
            <a:fillRect/>
          </a:stretch>
        </p:blipFill>
        <p:spPr>
          <a:xfrm>
            <a:off x="13716000" y="304800"/>
            <a:ext cx="1270000" cy="952500"/>
          </a:xfrm>
          <a:prstGeom prst="rect">
            <a:avLst/>
          </a:prstGeom>
        </p:spPr>
      </p:pic>
      <p:cxnSp>
        <p:nvCxnSpPr>
          <p:cNvPr id="128" name="Straight Connector 127"/>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130" name="Rectangle 129"/>
          <p:cNvSpPr/>
          <p:nvPr/>
        </p:nvSpPr>
        <p:spPr>
          <a:xfrm>
            <a:off x="12192000" y="8915400"/>
            <a:ext cx="2826221" cy="384721"/>
          </a:xfrm>
          <a:prstGeom prst="rect">
            <a:avLst/>
          </a:prstGeom>
        </p:spPr>
        <p:txBody>
          <a:bodyPr wrap="none">
            <a:spAutoFit/>
          </a:bodyPr>
          <a:lstStyle/>
          <a:p>
            <a:r>
              <a:rPr lang="en-US" dirty="0" smtClean="0"/>
              <a:t>Source: </a:t>
            </a:r>
            <a:r>
              <a:rPr lang="en-US" dirty="0" err="1" smtClean="0"/>
              <a:t>www.arcitura.com</a:t>
            </a:r>
            <a:endParaRPr lang="en-US" dirty="0"/>
          </a:p>
        </p:txBody>
      </p:sp>
      <p:cxnSp>
        <p:nvCxnSpPr>
          <p:cNvPr id="131" name="Straight Connector 130"/>
          <p:cNvCxnSpPr/>
          <p:nvPr/>
        </p:nvCxnSpPr>
        <p:spPr>
          <a:xfrm flipH="1">
            <a:off x="6096000" y="4800600"/>
            <a:ext cx="1600200" cy="3657600"/>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514159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bwMode="auto">
          <a:xfrm>
            <a:off x="0" y="2070847"/>
            <a:ext cx="15156180" cy="7428753"/>
          </a:xfrm>
          <a:prstGeom prst="rect">
            <a:avLst/>
          </a:prstGeom>
          <a:noFill/>
          <a:ln w="38100">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6251" tIns="73124" rIns="146251" bIns="73124"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algn="l" defTabSz="655843">
              <a:defRPr/>
            </a:pPr>
            <a:endParaRPr lang="en-US" sz="3900" dirty="0">
              <a:solidFill>
                <a:prstClr val="black"/>
              </a:solidFill>
              <a:latin typeface="Calibri"/>
            </a:endParaRPr>
          </a:p>
        </p:txBody>
      </p:sp>
      <p:pic>
        <p:nvPicPr>
          <p:cNvPr id="8" name="Picture 7"/>
          <p:cNvPicPr>
            <a:picLocks noChangeAspect="1"/>
          </p:cNvPicPr>
          <p:nvPr/>
        </p:nvPicPr>
        <p:blipFill rotWithShape="1">
          <a:blip r:embed="rId2" cstate="print"/>
          <a:srcRect l="38440" t="32425" r="37780" b="61234"/>
          <a:stretch/>
        </p:blipFill>
        <p:spPr>
          <a:xfrm>
            <a:off x="1943100" y="4470400"/>
            <a:ext cx="6217920" cy="894083"/>
          </a:xfrm>
          <a:prstGeom prst="rect">
            <a:avLst/>
          </a:prstGeom>
        </p:spPr>
      </p:pic>
      <p:sp>
        <p:nvSpPr>
          <p:cNvPr id="5" name="Title 1"/>
          <p:cNvSpPr txBox="1">
            <a:spLocks/>
          </p:cNvSpPr>
          <p:nvPr/>
        </p:nvSpPr>
        <p:spPr bwMode="auto">
          <a:xfrm>
            <a:off x="-353291" y="295835"/>
            <a:ext cx="16086513"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6251" tIns="73124" rIns="146251" bIns="73124"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defTabSz="655843"/>
            <a:endParaRPr lang="en-US" sz="5200" dirty="0">
              <a:solidFill>
                <a:srgbClr val="1F497D"/>
              </a:solidFill>
              <a:latin typeface="Calibri"/>
            </a:endParaRPr>
          </a:p>
        </p:txBody>
      </p:sp>
      <p:sp>
        <p:nvSpPr>
          <p:cNvPr id="4" name="Rectangle 3"/>
          <p:cNvSpPr/>
          <p:nvPr/>
        </p:nvSpPr>
        <p:spPr>
          <a:xfrm>
            <a:off x="-76200" y="2235204"/>
            <a:ext cx="7383780" cy="2240557"/>
          </a:xfrm>
          <a:prstGeom prst="rect">
            <a:avLst/>
          </a:prstGeom>
        </p:spPr>
        <p:txBody>
          <a:bodyPr wrap="square" lIns="146251" tIns="73124" rIns="146251" bIns="73124">
            <a:spAutoFit/>
          </a:bodyPr>
          <a:lstStyle/>
          <a:p>
            <a:pPr algn="just" defTabSz="655843"/>
            <a:r>
              <a:rPr lang="en-US" sz="2900" b="1" dirty="0">
                <a:solidFill>
                  <a:srgbClr val="17375E"/>
                </a:solidFill>
                <a:latin typeface="Calibri"/>
                <a:cs typeface="Calibri"/>
              </a:rPr>
              <a:t>Global Cancer Map (GCM) Data:</a:t>
            </a:r>
            <a:r>
              <a:rPr lang="en-US" sz="3200" b="1" dirty="0">
                <a:solidFill>
                  <a:srgbClr val="17375E"/>
                </a:solidFill>
                <a:latin typeface="Calibri"/>
                <a:cs typeface="Calibri"/>
              </a:rPr>
              <a:t> </a:t>
            </a:r>
            <a:r>
              <a:rPr lang="en-US" sz="2600" b="1" dirty="0">
                <a:solidFill>
                  <a:srgbClr val="17375E"/>
                </a:solidFill>
                <a:latin typeface="Calibri"/>
                <a:cs typeface="Calibri"/>
              </a:rPr>
              <a:t>218</a:t>
            </a:r>
            <a:r>
              <a:rPr lang="en-US" sz="2600" dirty="0">
                <a:solidFill>
                  <a:srgbClr val="17375E"/>
                </a:solidFill>
                <a:latin typeface="Calibri"/>
                <a:cs typeface="Calibri"/>
              </a:rPr>
              <a:t> tumor samples, spanning </a:t>
            </a:r>
            <a:r>
              <a:rPr lang="en-US" sz="2600" b="1" dirty="0">
                <a:solidFill>
                  <a:srgbClr val="17375E"/>
                </a:solidFill>
                <a:latin typeface="Calibri"/>
                <a:cs typeface="Calibri"/>
              </a:rPr>
              <a:t>14</a:t>
            </a:r>
            <a:r>
              <a:rPr lang="en-US" sz="2600" dirty="0">
                <a:solidFill>
                  <a:srgbClr val="17375E"/>
                </a:solidFill>
                <a:latin typeface="Calibri"/>
                <a:cs typeface="Calibri"/>
              </a:rPr>
              <a:t> common tumor types, and </a:t>
            </a:r>
            <a:r>
              <a:rPr lang="en-US" sz="2600" b="1" dirty="0">
                <a:solidFill>
                  <a:srgbClr val="17375E"/>
                </a:solidFill>
                <a:latin typeface="Calibri"/>
                <a:cs typeface="Calibri"/>
              </a:rPr>
              <a:t>90</a:t>
            </a:r>
            <a:r>
              <a:rPr lang="en-US" sz="2600" dirty="0">
                <a:solidFill>
                  <a:srgbClr val="17375E"/>
                </a:solidFill>
                <a:latin typeface="Calibri"/>
                <a:cs typeface="Calibri"/>
              </a:rPr>
              <a:t> normal tissue samples to oligonucleotide microarray gene expression analysis: </a:t>
            </a:r>
          </a:p>
          <a:p>
            <a:pPr algn="just" defTabSz="655843"/>
            <a:r>
              <a:rPr lang="en-US" sz="2600" b="1" dirty="0">
                <a:solidFill>
                  <a:srgbClr val="17375E"/>
                </a:solidFill>
                <a:latin typeface="Calibri"/>
                <a:cs typeface="Calibri"/>
              </a:rPr>
              <a:t>16,063 genes</a:t>
            </a:r>
          </a:p>
        </p:txBody>
      </p:sp>
      <p:sp>
        <p:nvSpPr>
          <p:cNvPr id="18" name="Rectangle 17"/>
          <p:cNvSpPr/>
          <p:nvPr/>
        </p:nvSpPr>
        <p:spPr>
          <a:xfrm>
            <a:off x="7383780" y="2235201"/>
            <a:ext cx="8161020" cy="2363667"/>
          </a:xfrm>
          <a:prstGeom prst="rect">
            <a:avLst/>
          </a:prstGeom>
        </p:spPr>
        <p:txBody>
          <a:bodyPr wrap="square" lIns="146251" tIns="73124" rIns="146251" bIns="73124">
            <a:spAutoFit/>
          </a:bodyPr>
          <a:lstStyle/>
          <a:p>
            <a:pPr algn="just" defTabSz="655843"/>
            <a:r>
              <a:rPr lang="en-US" sz="2900" b="1" dirty="0">
                <a:solidFill>
                  <a:srgbClr val="17375E"/>
                </a:solidFill>
                <a:latin typeface="Calibri"/>
                <a:cs typeface="Times New Roman"/>
              </a:rPr>
              <a:t>The Cancer Genome Atlas: </a:t>
            </a:r>
            <a:r>
              <a:rPr lang="en-US" sz="2300" dirty="0">
                <a:solidFill>
                  <a:srgbClr val="17375E"/>
                </a:solidFill>
                <a:latin typeface="Calibri"/>
                <a:cs typeface="Times New Roman"/>
              </a:rPr>
              <a:t>DNA methylation is an epigenetic mark which can be associated with transcriptional inactivity when located in promoter regions. Ovarian cancer study for  gene expression and methylation correlated values for </a:t>
            </a:r>
            <a:r>
              <a:rPr lang="en-US" sz="2300" b="1" dirty="0">
                <a:solidFill>
                  <a:srgbClr val="17375E"/>
                </a:solidFill>
                <a:latin typeface="Calibri"/>
                <a:cs typeface="Times New Roman"/>
              </a:rPr>
              <a:t>22,000 genes across 598 samples</a:t>
            </a:r>
          </a:p>
          <a:p>
            <a:pPr marL="457034" indent="-457034" defTabSz="655843">
              <a:buFont typeface="Arial"/>
              <a:buChar char="•"/>
            </a:pPr>
            <a:endParaRPr lang="en-US" sz="2300" dirty="0">
              <a:solidFill>
                <a:prstClr val="black"/>
              </a:solidFill>
              <a:latin typeface="Calibri"/>
            </a:endParaRPr>
          </a:p>
        </p:txBody>
      </p:sp>
      <p:pic>
        <p:nvPicPr>
          <p:cNvPr id="14" name="Picture 13"/>
          <p:cNvPicPr/>
          <p:nvPr/>
        </p:nvPicPr>
        <p:blipFill rotWithShape="1">
          <a:blip r:embed="rId3" cstate="print">
            <a:extLst>
              <a:ext uri="{28A0092B-C50C-407E-A947-70E740481C1C}">
                <a14:useLocalDpi xmlns:a14="http://schemas.microsoft.com/office/drawing/2010/main" val="0"/>
              </a:ext>
            </a:extLst>
          </a:blip>
          <a:srcRect l="39613" t="18148" r="8564" b="19629"/>
          <a:stretch/>
        </p:blipFill>
        <p:spPr bwMode="auto">
          <a:xfrm>
            <a:off x="8549644" y="4135120"/>
            <a:ext cx="7000487" cy="5140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49" name="Picture 48" descr="Screen Shot 2014-10-23 at 7.51.57 AM.png"/>
          <p:cNvPicPr>
            <a:picLocks noChangeAspect="1"/>
          </p:cNvPicPr>
          <p:nvPr/>
        </p:nvPicPr>
        <p:blipFill rotWithShape="1">
          <a:blip r:embed="rId4" cstate="print">
            <a:extLst>
              <a:ext uri="{28A0092B-C50C-407E-A947-70E740481C1C}">
                <a14:useLocalDpi xmlns:a14="http://schemas.microsoft.com/office/drawing/2010/main" val="0"/>
              </a:ext>
            </a:extLst>
          </a:blip>
          <a:srcRect l="20091" t="35714" r="56388" b="33492"/>
          <a:stretch/>
        </p:blipFill>
        <p:spPr>
          <a:xfrm>
            <a:off x="2849880" y="5364483"/>
            <a:ext cx="5696802" cy="4021609"/>
          </a:xfrm>
          <a:prstGeom prst="rect">
            <a:avLst/>
          </a:prstGeom>
        </p:spPr>
      </p:pic>
      <p:sp>
        <p:nvSpPr>
          <p:cNvPr id="2" name="Rectangle 1"/>
          <p:cNvSpPr/>
          <p:nvPr/>
        </p:nvSpPr>
        <p:spPr>
          <a:xfrm>
            <a:off x="0" y="5252721"/>
            <a:ext cx="3368040" cy="4152932"/>
          </a:xfrm>
          <a:prstGeom prst="rect">
            <a:avLst/>
          </a:prstGeom>
        </p:spPr>
        <p:txBody>
          <a:bodyPr wrap="square" lIns="146251" tIns="73124" rIns="146251" bIns="73124">
            <a:spAutoFit/>
          </a:bodyPr>
          <a:lstStyle/>
          <a:p>
            <a:pPr defTabSz="655843"/>
            <a:r>
              <a:rPr lang="en-US" sz="2600" b="1" dirty="0">
                <a:solidFill>
                  <a:srgbClr val="17375E"/>
                </a:solidFill>
                <a:latin typeface="Calibri"/>
                <a:cs typeface="Calibri"/>
              </a:rPr>
              <a:t>Cancer Cell Line Encyclopedia (CCLE) </a:t>
            </a:r>
            <a:r>
              <a:rPr lang="en-US" sz="2000" dirty="0">
                <a:solidFill>
                  <a:srgbClr val="17375E"/>
                </a:solidFill>
                <a:latin typeface="Calibri"/>
                <a:cs typeface="Calibri"/>
              </a:rPr>
              <a:t>: a compilation of gene expression, chromosomal copy number and massively parallel sequencing data from </a:t>
            </a:r>
            <a:r>
              <a:rPr lang="en-US" sz="2000" b="1" dirty="0">
                <a:solidFill>
                  <a:srgbClr val="17375E"/>
                </a:solidFill>
                <a:latin typeface="Calibri"/>
                <a:cs typeface="Calibri"/>
              </a:rPr>
              <a:t>947</a:t>
            </a:r>
            <a:r>
              <a:rPr lang="en-US" sz="2000" dirty="0">
                <a:solidFill>
                  <a:srgbClr val="17375E"/>
                </a:solidFill>
                <a:latin typeface="Calibri"/>
                <a:cs typeface="Calibri"/>
              </a:rPr>
              <a:t> human cancer cell lines. coupled with pharmacological profiles for </a:t>
            </a:r>
            <a:r>
              <a:rPr lang="en-US" sz="2000" b="1" dirty="0">
                <a:solidFill>
                  <a:srgbClr val="17375E"/>
                </a:solidFill>
                <a:latin typeface="Calibri"/>
                <a:cs typeface="Calibri"/>
              </a:rPr>
              <a:t>24</a:t>
            </a:r>
            <a:r>
              <a:rPr lang="en-US" sz="2000" dirty="0">
                <a:solidFill>
                  <a:srgbClr val="17375E"/>
                </a:solidFill>
                <a:latin typeface="Calibri"/>
                <a:cs typeface="Calibri"/>
              </a:rPr>
              <a:t> anticancer  drugs across </a:t>
            </a:r>
            <a:r>
              <a:rPr lang="en-US" sz="2000" b="1" dirty="0">
                <a:solidFill>
                  <a:srgbClr val="17375E"/>
                </a:solidFill>
                <a:latin typeface="Calibri"/>
                <a:cs typeface="Calibri"/>
              </a:rPr>
              <a:t>479</a:t>
            </a:r>
            <a:r>
              <a:rPr lang="en-US" sz="2000" dirty="0">
                <a:solidFill>
                  <a:srgbClr val="17375E"/>
                </a:solidFill>
                <a:latin typeface="Calibri"/>
                <a:cs typeface="Calibri"/>
              </a:rPr>
              <a:t> of  the cell lines: </a:t>
            </a:r>
            <a:r>
              <a:rPr lang="en-US" sz="2000" b="1" dirty="0">
                <a:solidFill>
                  <a:srgbClr val="17375E"/>
                </a:solidFill>
                <a:latin typeface="Calibri"/>
                <a:cs typeface="Calibri"/>
              </a:rPr>
              <a:t>18,897 genes</a:t>
            </a:r>
          </a:p>
        </p:txBody>
      </p:sp>
      <p:sp>
        <p:nvSpPr>
          <p:cNvPr id="12" name="Title 1"/>
          <p:cNvSpPr>
            <a:spLocks noGrp="1"/>
          </p:cNvSpPr>
          <p:nvPr>
            <p:ph type="title"/>
          </p:nvPr>
        </p:nvSpPr>
        <p:spPr>
          <a:xfrm>
            <a:off x="777240" y="152400"/>
            <a:ext cx="13395960" cy="1676400"/>
          </a:xfrm>
        </p:spPr>
        <p:txBody>
          <a:bodyPr>
            <a:noAutofit/>
          </a:bodyPr>
          <a:lstStyle/>
          <a:p>
            <a:r>
              <a:rPr lang="en-US" sz="5400" dirty="0" smtClean="0">
                <a:solidFill>
                  <a:srgbClr val="17375E"/>
                </a:solidFill>
              </a:rPr>
              <a:t>Large-Scale Cancer Genomics </a:t>
            </a:r>
            <a:br>
              <a:rPr lang="en-US" sz="5400" dirty="0" smtClean="0">
                <a:solidFill>
                  <a:srgbClr val="17375E"/>
                </a:solidFill>
              </a:rPr>
            </a:br>
            <a:r>
              <a:rPr lang="en-US" sz="5400" dirty="0" smtClean="0">
                <a:solidFill>
                  <a:srgbClr val="17375E"/>
                </a:solidFill>
              </a:rPr>
              <a:t>(10MB per Sample </a:t>
            </a:r>
            <a:r>
              <a:rPr lang="mr-IN" sz="5400" dirty="0" smtClean="0">
                <a:solidFill>
                  <a:srgbClr val="17375E"/>
                </a:solidFill>
              </a:rPr>
              <a:t>–</a:t>
            </a:r>
            <a:r>
              <a:rPr lang="en-US" sz="5400" dirty="0" smtClean="0">
                <a:solidFill>
                  <a:srgbClr val="17375E"/>
                </a:solidFill>
              </a:rPr>
              <a:t> 10’s of GBs per dataset)</a:t>
            </a:r>
          </a:p>
        </p:txBody>
      </p:sp>
      <p:pic>
        <p:nvPicPr>
          <p:cNvPr id="13" name="Picture 12"/>
          <p:cNvPicPr>
            <a:picLocks noChangeAspect="1"/>
          </p:cNvPicPr>
          <p:nvPr/>
        </p:nvPicPr>
        <p:blipFill>
          <a:blip r:embed="rId5"/>
          <a:stretch>
            <a:fillRect/>
          </a:stretch>
        </p:blipFill>
        <p:spPr>
          <a:xfrm>
            <a:off x="13716000" y="304800"/>
            <a:ext cx="1270000" cy="952500"/>
          </a:xfrm>
          <a:prstGeom prst="rect">
            <a:avLst/>
          </a:prstGeom>
        </p:spPr>
      </p:pic>
      <p:cxnSp>
        <p:nvCxnSpPr>
          <p:cNvPr id="15" name="Straight Connector 1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3" name="TextBox 2"/>
          <p:cNvSpPr txBox="1"/>
          <p:nvPr/>
        </p:nvSpPr>
        <p:spPr>
          <a:xfrm>
            <a:off x="2971800" y="4114800"/>
            <a:ext cx="4953000" cy="384721"/>
          </a:xfrm>
          <a:prstGeom prst="rect">
            <a:avLst/>
          </a:prstGeom>
          <a:noFill/>
        </p:spPr>
        <p:txBody>
          <a:bodyPr wrap="square" rtlCol="0">
            <a:spAutoFit/>
          </a:bodyPr>
          <a:lstStyle/>
          <a:p>
            <a:r>
              <a:rPr lang="en-US" dirty="0" smtClean="0"/>
              <a:t>218 Tumor Samples and 16,6063 genes</a:t>
            </a:r>
            <a:endParaRPr lang="en-US" dirty="0"/>
          </a:p>
        </p:txBody>
      </p:sp>
    </p:spTree>
    <p:extLst>
      <p:ext uri="{BB962C8B-B14F-4D97-AF65-F5344CB8AC3E}">
        <p14:creationId xmlns:p14="http://schemas.microsoft.com/office/powerpoint/2010/main" val="133126739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0243" y="2404131"/>
            <a:ext cx="2105025" cy="2150311"/>
          </a:xfrm>
          <a:prstGeom prst="rect">
            <a:avLst/>
          </a:prstGeom>
        </p:spPr>
        <p:txBody>
          <a:bodyPr vert="horz" wrap="square" lIns="0" tIns="12677" rIns="0" bIns="0" rtlCol="0">
            <a:spAutoFit/>
          </a:bodyPr>
          <a:lstStyle/>
          <a:p>
            <a:pPr marL="375902" marR="5080" indent="428519" algn="r">
              <a:lnSpc>
                <a:spcPct val="114900"/>
              </a:lnSpc>
              <a:spcBef>
                <a:spcPts val="101"/>
              </a:spcBef>
            </a:pPr>
            <a:r>
              <a:rPr sz="1100" spc="-4" dirty="0">
                <a:solidFill>
                  <a:srgbClr val="231F20"/>
                </a:solidFill>
                <a:latin typeface="Calibri"/>
                <a:cs typeface="Calibri"/>
              </a:rPr>
              <a:t>business</a:t>
            </a:r>
            <a:r>
              <a:rPr sz="1100" spc="-85" dirty="0">
                <a:solidFill>
                  <a:srgbClr val="231F20"/>
                </a:solidFill>
                <a:latin typeface="Calibri"/>
                <a:cs typeface="Calibri"/>
              </a:rPr>
              <a:t> </a:t>
            </a:r>
            <a:r>
              <a:rPr sz="1100" spc="-10" dirty="0">
                <a:solidFill>
                  <a:srgbClr val="231F20"/>
                </a:solidFill>
                <a:latin typeface="Calibri"/>
                <a:cs typeface="Calibri"/>
              </a:rPr>
              <a:t>justification  data</a:t>
            </a:r>
            <a:r>
              <a:rPr sz="1100" spc="-66" dirty="0">
                <a:solidFill>
                  <a:srgbClr val="231F20"/>
                </a:solidFill>
                <a:latin typeface="Calibri"/>
                <a:cs typeface="Calibri"/>
              </a:rPr>
              <a:t> </a:t>
            </a:r>
            <a:r>
              <a:rPr sz="1100" spc="-10" dirty="0">
                <a:solidFill>
                  <a:srgbClr val="231F20"/>
                </a:solidFill>
                <a:latin typeface="Calibri"/>
                <a:cs typeface="Calibri"/>
              </a:rPr>
              <a:t>procurement </a:t>
            </a:r>
            <a:r>
              <a:rPr sz="1100" dirty="0">
                <a:solidFill>
                  <a:srgbClr val="231F20"/>
                </a:solidFill>
                <a:latin typeface="Calibri"/>
                <a:cs typeface="Calibri"/>
              </a:rPr>
              <a:t> </a:t>
            </a:r>
            <a:r>
              <a:rPr sz="1100" spc="-10" dirty="0">
                <a:solidFill>
                  <a:srgbClr val="231F20"/>
                </a:solidFill>
                <a:latin typeface="Calibri"/>
                <a:cs typeface="Calibri"/>
              </a:rPr>
              <a:t>organizational</a:t>
            </a:r>
            <a:r>
              <a:rPr sz="1100" spc="-75" dirty="0">
                <a:solidFill>
                  <a:srgbClr val="231F20"/>
                </a:solidFill>
                <a:latin typeface="Calibri"/>
                <a:cs typeface="Calibri"/>
              </a:rPr>
              <a:t> </a:t>
            </a:r>
            <a:r>
              <a:rPr sz="1100" spc="-4" dirty="0">
                <a:solidFill>
                  <a:srgbClr val="231F20"/>
                </a:solidFill>
                <a:latin typeface="Calibri"/>
                <a:cs typeface="Calibri"/>
              </a:rPr>
              <a:t>prerequisites</a:t>
            </a:r>
            <a:endParaRPr sz="1100">
              <a:latin typeface="Calibri"/>
              <a:cs typeface="Calibri"/>
            </a:endParaRPr>
          </a:p>
          <a:p>
            <a:pPr marL="1361609" marR="5713" indent="285252" algn="r">
              <a:lnSpc>
                <a:spcPct val="114900"/>
              </a:lnSpc>
            </a:pPr>
            <a:r>
              <a:rPr sz="1100" spc="-4" dirty="0">
                <a:solidFill>
                  <a:srgbClr val="231F20"/>
                </a:solidFill>
                <a:latin typeface="Calibri"/>
                <a:cs typeface="Calibri"/>
              </a:rPr>
              <a:t>pri</a:t>
            </a:r>
            <a:r>
              <a:rPr sz="1100" spc="-22" dirty="0">
                <a:solidFill>
                  <a:srgbClr val="231F20"/>
                </a:solidFill>
                <a:latin typeface="Calibri"/>
                <a:cs typeface="Calibri"/>
              </a:rPr>
              <a:t>v</a:t>
            </a:r>
            <a:r>
              <a:rPr sz="1100" dirty="0">
                <a:solidFill>
                  <a:srgbClr val="231F20"/>
                </a:solidFill>
                <a:latin typeface="Calibri"/>
                <a:cs typeface="Calibri"/>
              </a:rPr>
              <a:t>acy  </a:t>
            </a:r>
            <a:r>
              <a:rPr sz="1100" spc="-4" dirty="0">
                <a:solidFill>
                  <a:srgbClr val="231F20"/>
                </a:solidFill>
                <a:latin typeface="Calibri"/>
                <a:cs typeface="Calibri"/>
              </a:rPr>
              <a:t>p</a:t>
            </a:r>
            <a:r>
              <a:rPr sz="1100" spc="-22" dirty="0">
                <a:solidFill>
                  <a:srgbClr val="231F20"/>
                </a:solidFill>
                <a:latin typeface="Calibri"/>
                <a:cs typeface="Calibri"/>
              </a:rPr>
              <a:t>r</a:t>
            </a:r>
            <a:r>
              <a:rPr sz="1100" spc="-10" dirty="0">
                <a:solidFill>
                  <a:srgbClr val="231F20"/>
                </a:solidFill>
                <a:latin typeface="Calibri"/>
                <a:cs typeface="Calibri"/>
              </a:rPr>
              <a:t>o</a:t>
            </a:r>
            <a:r>
              <a:rPr sz="1100" spc="-14" dirty="0">
                <a:solidFill>
                  <a:srgbClr val="231F20"/>
                </a:solidFill>
                <a:latin typeface="Calibri"/>
                <a:cs typeface="Calibri"/>
              </a:rPr>
              <a:t>v</a:t>
            </a:r>
            <a:r>
              <a:rPr sz="1100" dirty="0">
                <a:solidFill>
                  <a:srgbClr val="231F20"/>
                </a:solidFill>
                <a:latin typeface="Calibri"/>
                <a:cs typeface="Calibri"/>
              </a:rPr>
              <a:t>enance</a:t>
            </a:r>
            <a:endParaRPr sz="1100">
              <a:latin typeface="Calibri"/>
              <a:cs typeface="Calibri"/>
            </a:endParaRPr>
          </a:p>
          <a:p>
            <a:pPr marL="117904" marR="5080" indent="1481411" algn="r">
              <a:lnSpc>
                <a:spcPct val="114900"/>
              </a:lnSpc>
            </a:pPr>
            <a:r>
              <a:rPr sz="1100" spc="-4" dirty="0">
                <a:solidFill>
                  <a:srgbClr val="231F20"/>
                </a:solidFill>
                <a:latin typeface="Calibri"/>
                <a:cs typeface="Calibri"/>
              </a:rPr>
              <a:t>security  limited</a:t>
            </a:r>
            <a:r>
              <a:rPr sz="1100" spc="-45" dirty="0">
                <a:solidFill>
                  <a:srgbClr val="231F20"/>
                </a:solidFill>
                <a:latin typeface="Calibri"/>
                <a:cs typeface="Calibri"/>
              </a:rPr>
              <a:t> </a:t>
            </a:r>
            <a:r>
              <a:rPr sz="1100" spc="-4" dirty="0">
                <a:solidFill>
                  <a:srgbClr val="231F20"/>
                </a:solidFill>
                <a:latin typeface="Calibri"/>
                <a:cs typeface="Calibri"/>
              </a:rPr>
              <a:t>realtime</a:t>
            </a:r>
            <a:r>
              <a:rPr sz="1100" spc="-45" dirty="0">
                <a:solidFill>
                  <a:srgbClr val="231F20"/>
                </a:solidFill>
                <a:latin typeface="Calibri"/>
                <a:cs typeface="Calibri"/>
              </a:rPr>
              <a:t> </a:t>
            </a:r>
            <a:r>
              <a:rPr sz="1100" spc="-4" dirty="0">
                <a:solidFill>
                  <a:srgbClr val="231F20"/>
                </a:solidFill>
                <a:latin typeface="Calibri"/>
                <a:cs typeface="Calibri"/>
              </a:rPr>
              <a:t>support  </a:t>
            </a:r>
            <a:r>
              <a:rPr sz="1100" spc="-10" dirty="0">
                <a:solidFill>
                  <a:srgbClr val="231F20"/>
                </a:solidFill>
                <a:latin typeface="Calibri"/>
                <a:cs typeface="Calibri"/>
              </a:rPr>
              <a:t>distinct performance</a:t>
            </a:r>
            <a:r>
              <a:rPr sz="1100" dirty="0">
                <a:solidFill>
                  <a:srgbClr val="231F20"/>
                </a:solidFill>
                <a:latin typeface="Calibri"/>
                <a:cs typeface="Calibri"/>
              </a:rPr>
              <a:t> </a:t>
            </a:r>
            <a:r>
              <a:rPr sz="1100" spc="-4" dirty="0">
                <a:solidFill>
                  <a:srgbClr val="231F20"/>
                </a:solidFill>
                <a:latin typeface="Calibri"/>
                <a:cs typeface="Calibri"/>
              </a:rPr>
              <a:t>challenges</a:t>
            </a:r>
            <a:endParaRPr sz="1100">
              <a:latin typeface="Calibri"/>
              <a:cs typeface="Calibri"/>
            </a:endParaRPr>
          </a:p>
          <a:p>
            <a:pPr marR="5080" algn="r">
              <a:spcBef>
                <a:spcPts val="214"/>
              </a:spcBef>
            </a:pPr>
            <a:r>
              <a:rPr sz="1100" spc="-10" dirty="0">
                <a:solidFill>
                  <a:srgbClr val="231F20"/>
                </a:solidFill>
                <a:latin typeface="Calibri"/>
                <a:cs typeface="Calibri"/>
              </a:rPr>
              <a:t>distinct </a:t>
            </a:r>
            <a:r>
              <a:rPr sz="1100" spc="-4" dirty="0">
                <a:solidFill>
                  <a:srgbClr val="231F20"/>
                </a:solidFill>
                <a:latin typeface="Calibri"/>
                <a:cs typeface="Calibri"/>
              </a:rPr>
              <a:t>governance</a:t>
            </a:r>
            <a:r>
              <a:rPr sz="1100" spc="-45" dirty="0">
                <a:solidFill>
                  <a:srgbClr val="231F20"/>
                </a:solidFill>
                <a:latin typeface="Calibri"/>
                <a:cs typeface="Calibri"/>
              </a:rPr>
              <a:t> </a:t>
            </a:r>
            <a:r>
              <a:rPr sz="1100" spc="-4" dirty="0">
                <a:solidFill>
                  <a:srgbClr val="231F20"/>
                </a:solidFill>
                <a:latin typeface="Calibri"/>
                <a:cs typeface="Calibri"/>
              </a:rPr>
              <a:t>requirements</a:t>
            </a:r>
            <a:endParaRPr sz="1100">
              <a:latin typeface="Calibri"/>
              <a:cs typeface="Calibri"/>
            </a:endParaRPr>
          </a:p>
          <a:p>
            <a:pPr marL="1052263" marR="5713" indent="-275743" algn="r">
              <a:lnSpc>
                <a:spcPct val="114900"/>
              </a:lnSpc>
            </a:pPr>
            <a:r>
              <a:rPr sz="1100" spc="-10" dirty="0">
                <a:solidFill>
                  <a:srgbClr val="231F20"/>
                </a:solidFill>
                <a:latin typeface="Calibri"/>
                <a:cs typeface="Calibri"/>
              </a:rPr>
              <a:t>distinct</a:t>
            </a:r>
            <a:r>
              <a:rPr sz="1100" spc="-34" dirty="0">
                <a:solidFill>
                  <a:srgbClr val="231F20"/>
                </a:solidFill>
                <a:latin typeface="Calibri"/>
                <a:cs typeface="Calibri"/>
              </a:rPr>
              <a:t> </a:t>
            </a:r>
            <a:r>
              <a:rPr sz="1100" spc="-4" dirty="0">
                <a:solidFill>
                  <a:srgbClr val="231F20"/>
                </a:solidFill>
                <a:latin typeface="Calibri"/>
                <a:cs typeface="Calibri"/>
              </a:rPr>
              <a:t>methodology </a:t>
            </a:r>
            <a:r>
              <a:rPr sz="1100" dirty="0">
                <a:solidFill>
                  <a:srgbClr val="231F20"/>
                </a:solidFill>
                <a:latin typeface="Calibri"/>
                <a:cs typeface="Calibri"/>
              </a:rPr>
              <a:t> cloud</a:t>
            </a:r>
            <a:r>
              <a:rPr sz="1100" spc="-70" dirty="0">
                <a:solidFill>
                  <a:srgbClr val="231F20"/>
                </a:solidFill>
                <a:latin typeface="Calibri"/>
                <a:cs typeface="Calibri"/>
              </a:rPr>
              <a:t> </a:t>
            </a:r>
            <a:r>
              <a:rPr sz="1100" spc="-10" dirty="0">
                <a:solidFill>
                  <a:srgbClr val="231F20"/>
                </a:solidFill>
                <a:latin typeface="Calibri"/>
                <a:cs typeface="Calibri"/>
              </a:rPr>
              <a:t>computing</a:t>
            </a:r>
            <a:endParaRPr sz="1100">
              <a:latin typeface="Calibri"/>
              <a:cs typeface="Calibri"/>
            </a:endParaRPr>
          </a:p>
        </p:txBody>
      </p:sp>
      <p:sp>
        <p:nvSpPr>
          <p:cNvPr id="3" name="object 3"/>
          <p:cNvSpPr txBox="1"/>
          <p:nvPr/>
        </p:nvSpPr>
        <p:spPr>
          <a:xfrm>
            <a:off x="8297935" y="8059907"/>
            <a:ext cx="756287" cy="793019"/>
          </a:xfrm>
          <a:prstGeom prst="rect">
            <a:avLst/>
          </a:prstGeom>
        </p:spPr>
        <p:txBody>
          <a:bodyPr vert="horz" wrap="square" lIns="0" tIns="12677" rIns="0" bIns="0" rtlCol="0">
            <a:spAutoFit/>
          </a:bodyPr>
          <a:lstStyle/>
          <a:p>
            <a:pPr marL="12677" marR="5080">
              <a:lnSpc>
                <a:spcPct val="114900"/>
              </a:lnSpc>
              <a:spcBef>
                <a:spcPts val="101"/>
              </a:spcBef>
            </a:pPr>
            <a:r>
              <a:rPr sz="1100" dirty="0">
                <a:solidFill>
                  <a:srgbClr val="231F20"/>
                </a:solidFill>
                <a:latin typeface="Calibri"/>
                <a:cs typeface="Calibri"/>
              </a:rPr>
              <a:t>a</a:t>
            </a:r>
            <a:r>
              <a:rPr sz="1100" spc="4" dirty="0">
                <a:solidFill>
                  <a:srgbClr val="231F20"/>
                </a:solidFill>
                <a:latin typeface="Calibri"/>
                <a:cs typeface="Calibri"/>
              </a:rPr>
              <a:t>g</a:t>
            </a:r>
            <a:r>
              <a:rPr sz="1100" dirty="0">
                <a:solidFill>
                  <a:srgbClr val="231F20"/>
                </a:solidFill>
                <a:latin typeface="Calibri"/>
                <a:cs typeface="Calibri"/>
              </a:rPr>
              <a:t>g</a:t>
            </a:r>
            <a:r>
              <a:rPr sz="1100" spc="-22" dirty="0">
                <a:solidFill>
                  <a:srgbClr val="231F20"/>
                </a:solidFill>
                <a:latin typeface="Calibri"/>
                <a:cs typeface="Calibri"/>
              </a:rPr>
              <a:t>r</a:t>
            </a:r>
            <a:r>
              <a:rPr sz="1100" dirty="0">
                <a:solidFill>
                  <a:srgbClr val="231F20"/>
                </a:solidFill>
                <a:latin typeface="Calibri"/>
                <a:cs typeface="Calibri"/>
              </a:rPr>
              <a:t>e</a:t>
            </a:r>
            <a:r>
              <a:rPr sz="1100" spc="-24" dirty="0">
                <a:solidFill>
                  <a:srgbClr val="231F20"/>
                </a:solidFill>
                <a:latin typeface="Calibri"/>
                <a:cs typeface="Calibri"/>
              </a:rPr>
              <a:t>g</a:t>
            </a:r>
            <a:r>
              <a:rPr sz="1100" spc="-14" dirty="0">
                <a:solidFill>
                  <a:srgbClr val="231F20"/>
                </a:solidFill>
                <a:latin typeface="Calibri"/>
                <a:cs typeface="Calibri"/>
              </a:rPr>
              <a:t>a</a:t>
            </a:r>
            <a:r>
              <a:rPr sz="1100" spc="-10" dirty="0">
                <a:solidFill>
                  <a:srgbClr val="231F20"/>
                </a:solidFill>
                <a:latin typeface="Calibri"/>
                <a:cs typeface="Calibri"/>
              </a:rPr>
              <a:t>tion  </a:t>
            </a:r>
            <a:r>
              <a:rPr sz="1100" spc="-4" dirty="0">
                <a:solidFill>
                  <a:srgbClr val="231F20"/>
                </a:solidFill>
                <a:latin typeface="Calibri"/>
                <a:cs typeface="Calibri"/>
              </a:rPr>
              <a:t>drill-down  </a:t>
            </a:r>
            <a:r>
              <a:rPr sz="1100" spc="-10" dirty="0">
                <a:solidFill>
                  <a:srgbClr val="231F20"/>
                </a:solidFill>
                <a:latin typeface="Calibri"/>
                <a:cs typeface="Calibri"/>
              </a:rPr>
              <a:t>filter</a:t>
            </a:r>
            <a:endParaRPr sz="1100">
              <a:latin typeface="Calibri"/>
              <a:cs typeface="Calibri"/>
            </a:endParaRPr>
          </a:p>
          <a:p>
            <a:pPr marL="12677">
              <a:spcBef>
                <a:spcPts val="214"/>
              </a:spcBef>
            </a:pPr>
            <a:r>
              <a:rPr sz="1100" spc="-10" dirty="0">
                <a:solidFill>
                  <a:srgbClr val="231F20"/>
                </a:solidFill>
                <a:latin typeface="Calibri"/>
                <a:cs typeface="Calibri"/>
              </a:rPr>
              <a:t>roll-up</a:t>
            </a:r>
            <a:endParaRPr sz="1100">
              <a:latin typeface="Calibri"/>
              <a:cs typeface="Calibri"/>
            </a:endParaRPr>
          </a:p>
        </p:txBody>
      </p:sp>
      <p:sp>
        <p:nvSpPr>
          <p:cNvPr id="4" name="object 4"/>
          <p:cNvSpPr txBox="1"/>
          <p:nvPr/>
        </p:nvSpPr>
        <p:spPr>
          <a:xfrm>
            <a:off x="8297928" y="8927613"/>
            <a:ext cx="977900" cy="182078"/>
          </a:xfrm>
          <a:prstGeom prst="rect">
            <a:avLst/>
          </a:prstGeom>
        </p:spPr>
        <p:txBody>
          <a:bodyPr vert="horz" wrap="square" lIns="0" tIns="12677" rIns="0" bIns="0" rtlCol="0">
            <a:spAutoFit/>
          </a:bodyPr>
          <a:lstStyle/>
          <a:p>
            <a:pPr marL="12677">
              <a:spcBef>
                <a:spcPts val="101"/>
              </a:spcBef>
            </a:pPr>
            <a:r>
              <a:rPr sz="1100" spc="-10" dirty="0">
                <a:solidFill>
                  <a:srgbClr val="231F20"/>
                </a:solidFill>
                <a:latin typeface="Calibri"/>
                <a:cs typeface="Calibri"/>
              </a:rPr>
              <a:t>what-if</a:t>
            </a:r>
            <a:r>
              <a:rPr sz="1100" spc="-85" dirty="0">
                <a:solidFill>
                  <a:srgbClr val="231F20"/>
                </a:solidFill>
                <a:latin typeface="Calibri"/>
                <a:cs typeface="Calibri"/>
              </a:rPr>
              <a:t> </a:t>
            </a:r>
            <a:r>
              <a:rPr sz="1100" spc="-4" dirty="0">
                <a:solidFill>
                  <a:srgbClr val="231F20"/>
                </a:solidFill>
                <a:latin typeface="Calibri"/>
                <a:cs typeface="Calibri"/>
              </a:rPr>
              <a:t>analysis</a:t>
            </a:r>
            <a:endParaRPr sz="1100">
              <a:latin typeface="Calibri"/>
              <a:cs typeface="Calibri"/>
            </a:endParaRPr>
          </a:p>
        </p:txBody>
      </p:sp>
      <p:sp>
        <p:nvSpPr>
          <p:cNvPr id="5" name="object 5"/>
          <p:cNvSpPr/>
          <p:nvPr/>
        </p:nvSpPr>
        <p:spPr>
          <a:xfrm>
            <a:off x="6768974" y="8636508"/>
            <a:ext cx="257174" cy="0"/>
          </a:xfrm>
          <a:custGeom>
            <a:avLst/>
            <a:gdLst/>
            <a:ahLst/>
            <a:cxnLst/>
            <a:rect l="l" t="t" r="r" b="b"/>
            <a:pathLst>
              <a:path w="257175">
                <a:moveTo>
                  <a:pt x="0" y="0"/>
                </a:moveTo>
                <a:lnTo>
                  <a:pt x="256590" y="0"/>
                </a:lnTo>
              </a:path>
            </a:pathLst>
          </a:custGeom>
          <a:ln w="3479">
            <a:solidFill>
              <a:srgbClr val="231F20"/>
            </a:solidFill>
          </a:ln>
        </p:spPr>
        <p:txBody>
          <a:bodyPr wrap="square" lIns="0" tIns="0" rIns="0" bIns="0" rtlCol="0"/>
          <a:lstStyle/>
          <a:p>
            <a:endParaRPr/>
          </a:p>
        </p:txBody>
      </p:sp>
      <p:sp>
        <p:nvSpPr>
          <p:cNvPr id="6" name="object 6"/>
          <p:cNvSpPr/>
          <p:nvPr/>
        </p:nvSpPr>
        <p:spPr>
          <a:xfrm>
            <a:off x="5256456" y="8448185"/>
            <a:ext cx="1564005" cy="365125"/>
          </a:xfrm>
          <a:custGeom>
            <a:avLst/>
            <a:gdLst/>
            <a:ahLst/>
            <a:cxnLst/>
            <a:rect l="l" t="t" r="r" b="b"/>
            <a:pathLst>
              <a:path w="1564004" h="365125">
                <a:moveTo>
                  <a:pt x="1534477" y="0"/>
                </a:moveTo>
                <a:lnTo>
                  <a:pt x="28917" y="0"/>
                </a:lnTo>
                <a:lnTo>
                  <a:pt x="12199" y="509"/>
                </a:lnTo>
                <a:lnTo>
                  <a:pt x="3614" y="4073"/>
                </a:lnTo>
                <a:lnTo>
                  <a:pt x="451" y="13748"/>
                </a:lnTo>
                <a:lnTo>
                  <a:pt x="0" y="32588"/>
                </a:lnTo>
                <a:lnTo>
                  <a:pt x="0" y="332371"/>
                </a:lnTo>
                <a:lnTo>
                  <a:pt x="451" y="351211"/>
                </a:lnTo>
                <a:lnTo>
                  <a:pt x="3614" y="360886"/>
                </a:lnTo>
                <a:lnTo>
                  <a:pt x="12199" y="364450"/>
                </a:lnTo>
                <a:lnTo>
                  <a:pt x="28917" y="364959"/>
                </a:lnTo>
                <a:lnTo>
                  <a:pt x="1534477" y="364959"/>
                </a:lnTo>
                <a:lnTo>
                  <a:pt x="1551195" y="364450"/>
                </a:lnTo>
                <a:lnTo>
                  <a:pt x="1559780" y="360886"/>
                </a:lnTo>
                <a:lnTo>
                  <a:pt x="1562943" y="351211"/>
                </a:lnTo>
                <a:lnTo>
                  <a:pt x="1563395" y="332371"/>
                </a:lnTo>
                <a:lnTo>
                  <a:pt x="1563395" y="32588"/>
                </a:lnTo>
                <a:lnTo>
                  <a:pt x="1562943" y="13748"/>
                </a:lnTo>
                <a:lnTo>
                  <a:pt x="1559780" y="4073"/>
                </a:lnTo>
                <a:lnTo>
                  <a:pt x="1551195" y="509"/>
                </a:lnTo>
                <a:lnTo>
                  <a:pt x="1534477" y="0"/>
                </a:lnTo>
                <a:close/>
              </a:path>
            </a:pathLst>
          </a:custGeom>
          <a:solidFill>
            <a:srgbClr val="636466"/>
          </a:solidFill>
          <a:ln w="76200" cmpd="sng">
            <a:solidFill>
              <a:srgbClr val="FFFF00"/>
            </a:solidFill>
          </a:ln>
        </p:spPr>
        <p:txBody>
          <a:bodyPr wrap="square" lIns="0" tIns="0" rIns="0" bIns="0" rtlCol="0"/>
          <a:lstStyle/>
          <a:p>
            <a:endParaRPr/>
          </a:p>
        </p:txBody>
      </p:sp>
      <p:sp>
        <p:nvSpPr>
          <p:cNvPr id="7" name="object 7"/>
          <p:cNvSpPr txBox="1"/>
          <p:nvPr/>
        </p:nvSpPr>
        <p:spPr>
          <a:xfrm>
            <a:off x="5429241" y="8500396"/>
            <a:ext cx="1217929"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Data</a:t>
            </a:r>
            <a:r>
              <a:rPr sz="1300" spc="-75" dirty="0">
                <a:solidFill>
                  <a:srgbClr val="FFFFFF"/>
                </a:solidFill>
                <a:latin typeface="Calibri"/>
                <a:cs typeface="Calibri"/>
              </a:rPr>
              <a:t> </a:t>
            </a:r>
            <a:r>
              <a:rPr sz="1300" spc="-10" dirty="0">
                <a:solidFill>
                  <a:srgbClr val="FFFFFF"/>
                </a:solidFill>
                <a:latin typeface="Calibri"/>
                <a:cs typeface="Calibri"/>
              </a:rPr>
              <a:t>Visualization</a:t>
            </a:r>
            <a:endParaRPr sz="1300">
              <a:latin typeface="Calibri"/>
              <a:cs typeface="Calibri"/>
            </a:endParaRPr>
          </a:p>
        </p:txBody>
      </p:sp>
      <p:sp>
        <p:nvSpPr>
          <p:cNvPr id="8" name="object 8"/>
          <p:cNvSpPr txBox="1"/>
          <p:nvPr/>
        </p:nvSpPr>
        <p:spPr>
          <a:xfrm>
            <a:off x="7063721" y="8507014"/>
            <a:ext cx="813435" cy="182078"/>
          </a:xfrm>
          <a:prstGeom prst="rect">
            <a:avLst/>
          </a:prstGeom>
        </p:spPr>
        <p:txBody>
          <a:bodyPr vert="horz" wrap="square" lIns="0" tIns="12677" rIns="0" bIns="0" rtlCol="0">
            <a:spAutoFit/>
          </a:bodyPr>
          <a:lstStyle/>
          <a:p>
            <a:pPr marL="12677">
              <a:spcBef>
                <a:spcPts val="101"/>
              </a:spcBef>
            </a:pPr>
            <a:r>
              <a:rPr sz="1100" spc="-10" dirty="0">
                <a:solidFill>
                  <a:srgbClr val="808285"/>
                </a:solidFill>
                <a:latin typeface="Calibri"/>
                <a:cs typeface="Calibri"/>
              </a:rPr>
              <a:t>tool</a:t>
            </a:r>
            <a:r>
              <a:rPr sz="1100" spc="-75" dirty="0">
                <a:solidFill>
                  <a:srgbClr val="808285"/>
                </a:solidFill>
                <a:latin typeface="Calibri"/>
                <a:cs typeface="Calibri"/>
              </a:rPr>
              <a:t> </a:t>
            </a:r>
            <a:r>
              <a:rPr sz="1100" spc="-10" dirty="0">
                <a:solidFill>
                  <a:srgbClr val="808285"/>
                </a:solidFill>
                <a:latin typeface="Calibri"/>
                <a:cs typeface="Calibri"/>
              </a:rPr>
              <a:t>features</a:t>
            </a:r>
            <a:endParaRPr sz="1100">
              <a:latin typeface="Calibri"/>
              <a:cs typeface="Calibri"/>
            </a:endParaRPr>
          </a:p>
        </p:txBody>
      </p:sp>
      <p:sp>
        <p:nvSpPr>
          <p:cNvPr id="9" name="object 9"/>
          <p:cNvSpPr/>
          <p:nvPr/>
        </p:nvSpPr>
        <p:spPr>
          <a:xfrm>
            <a:off x="3143337" y="5746123"/>
            <a:ext cx="2003425" cy="365125"/>
          </a:xfrm>
          <a:custGeom>
            <a:avLst/>
            <a:gdLst/>
            <a:ahLst/>
            <a:cxnLst/>
            <a:rect l="l" t="t" r="r" b="b"/>
            <a:pathLst>
              <a:path w="2003425" h="365125">
                <a:moveTo>
                  <a:pt x="1975980" y="0"/>
                </a:moveTo>
                <a:lnTo>
                  <a:pt x="27431" y="0"/>
                </a:lnTo>
                <a:lnTo>
                  <a:pt x="11572" y="428"/>
                </a:lnTo>
                <a:lnTo>
                  <a:pt x="3428" y="3429"/>
                </a:lnTo>
                <a:lnTo>
                  <a:pt x="428" y="11572"/>
                </a:lnTo>
                <a:lnTo>
                  <a:pt x="0" y="27432"/>
                </a:lnTo>
                <a:lnTo>
                  <a:pt x="0" y="337527"/>
                </a:lnTo>
                <a:lnTo>
                  <a:pt x="428" y="353387"/>
                </a:lnTo>
                <a:lnTo>
                  <a:pt x="3428" y="361530"/>
                </a:lnTo>
                <a:lnTo>
                  <a:pt x="11572" y="364531"/>
                </a:lnTo>
                <a:lnTo>
                  <a:pt x="27431" y="364959"/>
                </a:lnTo>
                <a:lnTo>
                  <a:pt x="1975980" y="364959"/>
                </a:lnTo>
                <a:lnTo>
                  <a:pt x="1991839" y="364531"/>
                </a:lnTo>
                <a:lnTo>
                  <a:pt x="1999983" y="361530"/>
                </a:lnTo>
                <a:lnTo>
                  <a:pt x="2002983" y="353387"/>
                </a:lnTo>
                <a:lnTo>
                  <a:pt x="2003412" y="337527"/>
                </a:lnTo>
                <a:lnTo>
                  <a:pt x="2003412" y="27432"/>
                </a:lnTo>
                <a:lnTo>
                  <a:pt x="2002983" y="11572"/>
                </a:lnTo>
                <a:lnTo>
                  <a:pt x="1999983" y="3429"/>
                </a:lnTo>
                <a:lnTo>
                  <a:pt x="1991839" y="428"/>
                </a:lnTo>
                <a:lnTo>
                  <a:pt x="1975980" y="0"/>
                </a:lnTo>
                <a:close/>
              </a:path>
            </a:pathLst>
          </a:custGeom>
          <a:solidFill>
            <a:srgbClr val="636466"/>
          </a:solidFill>
        </p:spPr>
        <p:txBody>
          <a:bodyPr wrap="square" lIns="0" tIns="0" rIns="0" bIns="0" rtlCol="0"/>
          <a:lstStyle/>
          <a:p>
            <a:endParaRPr/>
          </a:p>
        </p:txBody>
      </p:sp>
      <p:sp>
        <p:nvSpPr>
          <p:cNvPr id="10" name="object 10"/>
          <p:cNvSpPr txBox="1"/>
          <p:nvPr/>
        </p:nvSpPr>
        <p:spPr>
          <a:xfrm>
            <a:off x="3309338" y="5800446"/>
            <a:ext cx="1660524" cy="212856"/>
          </a:xfrm>
          <a:prstGeom prst="rect">
            <a:avLst/>
          </a:prstGeom>
        </p:spPr>
        <p:txBody>
          <a:bodyPr vert="horz" wrap="square" lIns="0" tIns="12677" rIns="0" bIns="0" rtlCol="0">
            <a:spAutoFit/>
          </a:bodyPr>
          <a:lstStyle/>
          <a:p>
            <a:pPr marL="12677">
              <a:spcBef>
                <a:spcPts val="101"/>
              </a:spcBef>
            </a:pPr>
            <a:r>
              <a:rPr sz="1300" spc="-14" dirty="0">
                <a:solidFill>
                  <a:srgbClr val="FFFFFF"/>
                </a:solidFill>
                <a:latin typeface="Calibri"/>
                <a:cs typeface="Calibri"/>
              </a:rPr>
              <a:t>Terminology </a:t>
            </a:r>
            <a:r>
              <a:rPr sz="1300" dirty="0">
                <a:solidFill>
                  <a:srgbClr val="FFFFFF"/>
                </a:solidFill>
                <a:latin typeface="Calibri"/>
                <a:cs typeface="Calibri"/>
              </a:rPr>
              <a:t>&amp;</a:t>
            </a:r>
            <a:r>
              <a:rPr sz="1300" spc="-34" dirty="0">
                <a:solidFill>
                  <a:srgbClr val="FFFFFF"/>
                </a:solidFill>
                <a:latin typeface="Calibri"/>
                <a:cs typeface="Calibri"/>
              </a:rPr>
              <a:t> </a:t>
            </a:r>
            <a:r>
              <a:rPr sz="1300" spc="-4" dirty="0">
                <a:solidFill>
                  <a:srgbClr val="FFFFFF"/>
                </a:solidFill>
                <a:latin typeface="Calibri"/>
                <a:cs typeface="Calibri"/>
              </a:rPr>
              <a:t>Concepts</a:t>
            </a:r>
            <a:endParaRPr sz="1300">
              <a:latin typeface="Calibri"/>
              <a:cs typeface="Calibri"/>
            </a:endParaRPr>
          </a:p>
        </p:txBody>
      </p:sp>
      <p:sp>
        <p:nvSpPr>
          <p:cNvPr id="11" name="object 11"/>
          <p:cNvSpPr txBox="1"/>
          <p:nvPr/>
        </p:nvSpPr>
        <p:spPr>
          <a:xfrm>
            <a:off x="843757" y="5349122"/>
            <a:ext cx="1974848" cy="987519"/>
          </a:xfrm>
          <a:prstGeom prst="rect">
            <a:avLst/>
          </a:prstGeom>
        </p:spPr>
        <p:txBody>
          <a:bodyPr vert="horz" wrap="square" lIns="0" tIns="12677" rIns="0" bIns="0" rtlCol="0">
            <a:spAutoFit/>
          </a:bodyPr>
          <a:lstStyle/>
          <a:p>
            <a:pPr marL="685876" marR="5080" indent="733427">
              <a:lnSpc>
                <a:spcPct val="114900"/>
              </a:lnSpc>
              <a:spcBef>
                <a:spcPts val="101"/>
              </a:spcBef>
            </a:pPr>
            <a:r>
              <a:rPr sz="1100" dirty="0">
                <a:solidFill>
                  <a:srgbClr val="231F20"/>
                </a:solidFill>
                <a:latin typeface="Calibri"/>
                <a:cs typeface="Calibri"/>
              </a:rPr>
              <a:t>analy</a:t>
            </a:r>
            <a:r>
              <a:rPr sz="1100" spc="-10" dirty="0">
                <a:solidFill>
                  <a:srgbClr val="231F20"/>
                </a:solidFill>
                <a:latin typeface="Calibri"/>
                <a:cs typeface="Calibri"/>
              </a:rPr>
              <a:t>tics  </a:t>
            </a:r>
            <a:r>
              <a:rPr sz="1100" spc="-4" dirty="0">
                <a:solidFill>
                  <a:srgbClr val="231F20"/>
                </a:solidFill>
                <a:latin typeface="Calibri"/>
                <a:cs typeface="Calibri"/>
              </a:rPr>
              <a:t>business</a:t>
            </a:r>
            <a:r>
              <a:rPr sz="1100" spc="-80" dirty="0">
                <a:solidFill>
                  <a:srgbClr val="231F20"/>
                </a:solidFill>
                <a:latin typeface="Calibri"/>
                <a:cs typeface="Calibri"/>
              </a:rPr>
              <a:t> </a:t>
            </a:r>
            <a:r>
              <a:rPr sz="1100" spc="-4" dirty="0">
                <a:solidFill>
                  <a:srgbClr val="231F20"/>
                </a:solidFill>
                <a:latin typeface="Calibri"/>
                <a:cs typeface="Calibri"/>
              </a:rPr>
              <a:t>intelligence</a:t>
            </a:r>
            <a:endParaRPr sz="1100">
              <a:latin typeface="Calibri"/>
              <a:cs typeface="Calibri"/>
            </a:endParaRPr>
          </a:p>
          <a:p>
            <a:pPr marL="1168267" marR="5080" indent="330896">
              <a:lnSpc>
                <a:spcPct val="114900"/>
              </a:lnSpc>
            </a:pPr>
            <a:r>
              <a:rPr sz="1100" spc="-4" dirty="0">
                <a:solidFill>
                  <a:srgbClr val="231F20"/>
                </a:solidFill>
                <a:latin typeface="Calibri"/>
                <a:cs typeface="Calibri"/>
              </a:rPr>
              <a:t>d</a:t>
            </a:r>
            <a:r>
              <a:rPr sz="1100" spc="-14" dirty="0">
                <a:solidFill>
                  <a:srgbClr val="231F20"/>
                </a:solidFill>
                <a:latin typeface="Calibri"/>
                <a:cs typeface="Calibri"/>
              </a:rPr>
              <a:t>at</a:t>
            </a:r>
            <a:r>
              <a:rPr sz="1100" dirty="0">
                <a:solidFill>
                  <a:srgbClr val="231F20"/>
                </a:solidFill>
                <a:latin typeface="Calibri"/>
                <a:cs typeface="Calibri"/>
              </a:rPr>
              <a:t>as</a:t>
            </a:r>
            <a:r>
              <a:rPr sz="1100" spc="-10" dirty="0">
                <a:solidFill>
                  <a:srgbClr val="231F20"/>
                </a:solidFill>
                <a:latin typeface="Calibri"/>
                <a:cs typeface="Calibri"/>
              </a:rPr>
              <a:t>e</a:t>
            </a:r>
            <a:r>
              <a:rPr sz="1100" dirty="0">
                <a:solidFill>
                  <a:srgbClr val="231F20"/>
                </a:solidFill>
                <a:latin typeface="Calibri"/>
                <a:cs typeface="Calibri"/>
              </a:rPr>
              <a:t>t  </a:t>
            </a:r>
            <a:r>
              <a:rPr sz="1100" spc="-10" dirty="0">
                <a:solidFill>
                  <a:srgbClr val="231F20"/>
                </a:solidFill>
                <a:latin typeface="Calibri"/>
                <a:cs typeface="Calibri"/>
              </a:rPr>
              <a:t>data</a:t>
            </a:r>
            <a:r>
              <a:rPr sz="1100" spc="-90" dirty="0">
                <a:solidFill>
                  <a:srgbClr val="231F20"/>
                </a:solidFill>
                <a:latin typeface="Calibri"/>
                <a:cs typeface="Calibri"/>
              </a:rPr>
              <a:t> </a:t>
            </a:r>
            <a:r>
              <a:rPr sz="1100" spc="-4" dirty="0">
                <a:solidFill>
                  <a:srgbClr val="231F20"/>
                </a:solidFill>
                <a:latin typeface="Calibri"/>
                <a:cs typeface="Calibri"/>
              </a:rPr>
              <a:t>analysis</a:t>
            </a:r>
            <a:endParaRPr sz="1100">
              <a:latin typeface="Calibri"/>
              <a:cs typeface="Calibri"/>
            </a:endParaRPr>
          </a:p>
          <a:p>
            <a:pPr marL="12677">
              <a:spcBef>
                <a:spcPts val="214"/>
              </a:spcBef>
            </a:pPr>
            <a:r>
              <a:rPr sz="1100" spc="-22" dirty="0">
                <a:solidFill>
                  <a:srgbClr val="231F20"/>
                </a:solidFill>
                <a:latin typeface="Calibri"/>
                <a:cs typeface="Calibri"/>
              </a:rPr>
              <a:t>key </a:t>
            </a:r>
            <a:r>
              <a:rPr sz="1100" spc="-10" dirty="0">
                <a:solidFill>
                  <a:srgbClr val="231F20"/>
                </a:solidFill>
                <a:latin typeface="Calibri"/>
                <a:cs typeface="Calibri"/>
              </a:rPr>
              <a:t>performance indicator </a:t>
            </a:r>
            <a:r>
              <a:rPr sz="1100" spc="-4" dirty="0">
                <a:solidFill>
                  <a:srgbClr val="231F20"/>
                </a:solidFill>
                <a:latin typeface="Calibri"/>
                <a:cs typeface="Calibri"/>
              </a:rPr>
              <a:t>(KPI)</a:t>
            </a:r>
            <a:endParaRPr sz="1100">
              <a:latin typeface="Calibri"/>
              <a:cs typeface="Calibri"/>
            </a:endParaRPr>
          </a:p>
        </p:txBody>
      </p:sp>
      <p:sp>
        <p:nvSpPr>
          <p:cNvPr id="12" name="object 12"/>
          <p:cNvSpPr/>
          <p:nvPr/>
        </p:nvSpPr>
        <p:spPr>
          <a:xfrm>
            <a:off x="8487865" y="4750752"/>
            <a:ext cx="3732529" cy="1209674"/>
          </a:xfrm>
          <a:custGeom>
            <a:avLst/>
            <a:gdLst/>
            <a:ahLst/>
            <a:cxnLst/>
            <a:rect l="l" t="t" r="r" b="b"/>
            <a:pathLst>
              <a:path w="3732529" h="1209675">
                <a:moveTo>
                  <a:pt x="3732326" y="1209179"/>
                </a:moveTo>
                <a:lnTo>
                  <a:pt x="0" y="0"/>
                </a:lnTo>
              </a:path>
            </a:pathLst>
          </a:custGeom>
          <a:ln w="3810">
            <a:solidFill>
              <a:srgbClr val="231F20"/>
            </a:solidFill>
          </a:ln>
        </p:spPr>
        <p:txBody>
          <a:bodyPr wrap="square" lIns="0" tIns="0" rIns="0" bIns="0" rtlCol="0"/>
          <a:lstStyle/>
          <a:p>
            <a:endParaRPr/>
          </a:p>
        </p:txBody>
      </p:sp>
      <p:sp>
        <p:nvSpPr>
          <p:cNvPr id="13" name="object 13"/>
          <p:cNvSpPr/>
          <p:nvPr/>
        </p:nvSpPr>
        <p:spPr>
          <a:xfrm>
            <a:off x="8412557" y="2441172"/>
            <a:ext cx="2123441" cy="1610995"/>
          </a:xfrm>
          <a:custGeom>
            <a:avLst/>
            <a:gdLst/>
            <a:ahLst/>
            <a:cxnLst/>
            <a:rect l="l" t="t" r="r" b="b"/>
            <a:pathLst>
              <a:path w="2123440" h="1610995">
                <a:moveTo>
                  <a:pt x="2123084" y="0"/>
                </a:moveTo>
                <a:lnTo>
                  <a:pt x="0" y="1610639"/>
                </a:lnTo>
              </a:path>
            </a:pathLst>
          </a:custGeom>
          <a:ln w="3810">
            <a:solidFill>
              <a:srgbClr val="231F20"/>
            </a:solidFill>
          </a:ln>
        </p:spPr>
        <p:txBody>
          <a:bodyPr wrap="square" lIns="0" tIns="0" rIns="0" bIns="0" rtlCol="0"/>
          <a:lstStyle/>
          <a:p>
            <a:endParaRPr/>
          </a:p>
        </p:txBody>
      </p:sp>
      <p:sp>
        <p:nvSpPr>
          <p:cNvPr id="14" name="object 14"/>
          <p:cNvSpPr/>
          <p:nvPr/>
        </p:nvSpPr>
        <p:spPr>
          <a:xfrm>
            <a:off x="9044614" y="3735537"/>
            <a:ext cx="1295400" cy="368936"/>
          </a:xfrm>
          <a:custGeom>
            <a:avLst/>
            <a:gdLst/>
            <a:ahLst/>
            <a:cxnLst/>
            <a:rect l="l" t="t" r="r" b="b"/>
            <a:pathLst>
              <a:path w="1295400" h="368935">
                <a:moveTo>
                  <a:pt x="1295387" y="0"/>
                </a:moveTo>
                <a:lnTo>
                  <a:pt x="0" y="368604"/>
                </a:lnTo>
              </a:path>
            </a:pathLst>
          </a:custGeom>
          <a:ln w="3810">
            <a:solidFill>
              <a:srgbClr val="231F20"/>
            </a:solidFill>
          </a:ln>
        </p:spPr>
        <p:txBody>
          <a:bodyPr wrap="square" lIns="0" tIns="0" rIns="0" bIns="0" rtlCol="0"/>
          <a:lstStyle/>
          <a:p>
            <a:endParaRPr/>
          </a:p>
        </p:txBody>
      </p:sp>
      <p:sp>
        <p:nvSpPr>
          <p:cNvPr id="15" name="object 15"/>
          <p:cNvSpPr/>
          <p:nvPr/>
        </p:nvSpPr>
        <p:spPr>
          <a:xfrm>
            <a:off x="8884449" y="4539151"/>
            <a:ext cx="2973071" cy="376555"/>
          </a:xfrm>
          <a:custGeom>
            <a:avLst/>
            <a:gdLst/>
            <a:ahLst/>
            <a:cxnLst/>
            <a:rect l="l" t="t" r="r" b="b"/>
            <a:pathLst>
              <a:path w="2973070" h="376554">
                <a:moveTo>
                  <a:pt x="2972943" y="376135"/>
                </a:moveTo>
                <a:lnTo>
                  <a:pt x="0" y="0"/>
                </a:lnTo>
              </a:path>
            </a:pathLst>
          </a:custGeom>
          <a:ln w="3810">
            <a:solidFill>
              <a:srgbClr val="231F20"/>
            </a:solidFill>
          </a:ln>
        </p:spPr>
        <p:txBody>
          <a:bodyPr wrap="square" lIns="0" tIns="0" rIns="0" bIns="0" rtlCol="0"/>
          <a:lstStyle/>
          <a:p>
            <a:endParaRPr/>
          </a:p>
        </p:txBody>
      </p:sp>
      <p:sp>
        <p:nvSpPr>
          <p:cNvPr id="16" name="object 16"/>
          <p:cNvSpPr/>
          <p:nvPr/>
        </p:nvSpPr>
        <p:spPr>
          <a:xfrm>
            <a:off x="8010156" y="4737546"/>
            <a:ext cx="2443480" cy="2417445"/>
          </a:xfrm>
          <a:custGeom>
            <a:avLst/>
            <a:gdLst/>
            <a:ahLst/>
            <a:cxnLst/>
            <a:rect l="l" t="t" r="r" b="b"/>
            <a:pathLst>
              <a:path w="2443479" h="2417445">
                <a:moveTo>
                  <a:pt x="2443429" y="2417127"/>
                </a:moveTo>
                <a:lnTo>
                  <a:pt x="0" y="0"/>
                </a:lnTo>
              </a:path>
            </a:pathLst>
          </a:custGeom>
          <a:ln w="3810">
            <a:solidFill>
              <a:srgbClr val="231F20"/>
            </a:solidFill>
          </a:ln>
        </p:spPr>
        <p:txBody>
          <a:bodyPr wrap="square" lIns="0" tIns="0" rIns="0" bIns="0" rtlCol="0"/>
          <a:lstStyle/>
          <a:p>
            <a:endParaRPr/>
          </a:p>
        </p:txBody>
      </p:sp>
      <p:sp>
        <p:nvSpPr>
          <p:cNvPr id="17" name="object 17"/>
          <p:cNvSpPr/>
          <p:nvPr/>
        </p:nvSpPr>
        <p:spPr>
          <a:xfrm>
            <a:off x="4437512" y="4718315"/>
            <a:ext cx="2838448" cy="2691765"/>
          </a:xfrm>
          <a:custGeom>
            <a:avLst/>
            <a:gdLst/>
            <a:ahLst/>
            <a:cxnLst/>
            <a:rect l="l" t="t" r="r" b="b"/>
            <a:pathLst>
              <a:path w="2838450" h="2691765">
                <a:moveTo>
                  <a:pt x="2837916" y="0"/>
                </a:moveTo>
                <a:lnTo>
                  <a:pt x="0" y="2691447"/>
                </a:lnTo>
              </a:path>
            </a:pathLst>
          </a:custGeom>
          <a:ln w="3810">
            <a:solidFill>
              <a:srgbClr val="231F20"/>
            </a:solidFill>
          </a:ln>
        </p:spPr>
        <p:txBody>
          <a:bodyPr wrap="square" lIns="0" tIns="0" rIns="0" bIns="0" rtlCol="0"/>
          <a:lstStyle/>
          <a:p>
            <a:endParaRPr/>
          </a:p>
        </p:txBody>
      </p:sp>
      <p:sp>
        <p:nvSpPr>
          <p:cNvPr id="18" name="object 18"/>
          <p:cNvSpPr/>
          <p:nvPr/>
        </p:nvSpPr>
        <p:spPr>
          <a:xfrm>
            <a:off x="4183540" y="1468619"/>
            <a:ext cx="3113406" cy="2616835"/>
          </a:xfrm>
          <a:custGeom>
            <a:avLst/>
            <a:gdLst/>
            <a:ahLst/>
            <a:cxnLst/>
            <a:rect l="l" t="t" r="r" b="b"/>
            <a:pathLst>
              <a:path w="3113404" h="2616835">
                <a:moveTo>
                  <a:pt x="0" y="0"/>
                </a:moveTo>
                <a:lnTo>
                  <a:pt x="3113366" y="2616263"/>
                </a:lnTo>
              </a:path>
            </a:pathLst>
          </a:custGeom>
          <a:ln w="3810">
            <a:solidFill>
              <a:srgbClr val="231F20"/>
            </a:solidFill>
          </a:ln>
        </p:spPr>
        <p:txBody>
          <a:bodyPr wrap="square" lIns="0" tIns="0" rIns="0" bIns="0" rtlCol="0"/>
          <a:lstStyle/>
          <a:p>
            <a:endParaRPr/>
          </a:p>
        </p:txBody>
      </p:sp>
      <p:sp>
        <p:nvSpPr>
          <p:cNvPr id="19" name="object 19"/>
          <p:cNvSpPr/>
          <p:nvPr/>
        </p:nvSpPr>
        <p:spPr>
          <a:xfrm>
            <a:off x="4139299" y="3530953"/>
            <a:ext cx="2498725" cy="638810"/>
          </a:xfrm>
          <a:custGeom>
            <a:avLst/>
            <a:gdLst/>
            <a:ahLst/>
            <a:cxnLst/>
            <a:rect l="l" t="t" r="r" b="b"/>
            <a:pathLst>
              <a:path w="2498725" h="638810">
                <a:moveTo>
                  <a:pt x="2498191" y="638708"/>
                </a:moveTo>
                <a:lnTo>
                  <a:pt x="0" y="0"/>
                </a:lnTo>
              </a:path>
            </a:pathLst>
          </a:custGeom>
          <a:ln w="3810">
            <a:solidFill>
              <a:srgbClr val="231F20"/>
            </a:solidFill>
          </a:ln>
        </p:spPr>
        <p:txBody>
          <a:bodyPr wrap="square" lIns="0" tIns="0" rIns="0" bIns="0" rtlCol="0"/>
          <a:lstStyle/>
          <a:p>
            <a:endParaRPr/>
          </a:p>
        </p:txBody>
      </p:sp>
      <p:sp>
        <p:nvSpPr>
          <p:cNvPr id="21" name="object 21"/>
          <p:cNvSpPr/>
          <p:nvPr/>
        </p:nvSpPr>
        <p:spPr>
          <a:xfrm>
            <a:off x="3513933" y="7380024"/>
            <a:ext cx="1916430" cy="365125"/>
          </a:xfrm>
          <a:custGeom>
            <a:avLst/>
            <a:gdLst/>
            <a:ahLst/>
            <a:cxnLst/>
            <a:rect l="l" t="t" r="r" b="b"/>
            <a:pathLst>
              <a:path w="1916429" h="365125">
                <a:moveTo>
                  <a:pt x="1878698" y="0"/>
                </a:moveTo>
                <a:lnTo>
                  <a:pt x="37350" y="0"/>
                </a:lnTo>
                <a:lnTo>
                  <a:pt x="15757" y="537"/>
                </a:lnTo>
                <a:lnTo>
                  <a:pt x="4668" y="4302"/>
                </a:lnTo>
                <a:lnTo>
                  <a:pt x="583" y="14519"/>
                </a:lnTo>
                <a:lnTo>
                  <a:pt x="0" y="34417"/>
                </a:lnTo>
                <a:lnTo>
                  <a:pt x="0" y="330542"/>
                </a:lnTo>
                <a:lnTo>
                  <a:pt x="583" y="350440"/>
                </a:lnTo>
                <a:lnTo>
                  <a:pt x="4668" y="360657"/>
                </a:lnTo>
                <a:lnTo>
                  <a:pt x="15757" y="364422"/>
                </a:lnTo>
                <a:lnTo>
                  <a:pt x="37350" y="364959"/>
                </a:lnTo>
                <a:lnTo>
                  <a:pt x="1878698" y="364959"/>
                </a:lnTo>
                <a:lnTo>
                  <a:pt x="1900291" y="364422"/>
                </a:lnTo>
                <a:lnTo>
                  <a:pt x="1911380" y="360657"/>
                </a:lnTo>
                <a:lnTo>
                  <a:pt x="1915465" y="350440"/>
                </a:lnTo>
                <a:lnTo>
                  <a:pt x="1916048" y="330542"/>
                </a:lnTo>
                <a:lnTo>
                  <a:pt x="1916048" y="34417"/>
                </a:lnTo>
                <a:lnTo>
                  <a:pt x="1915465" y="14519"/>
                </a:lnTo>
                <a:lnTo>
                  <a:pt x="1911380" y="4302"/>
                </a:lnTo>
                <a:lnTo>
                  <a:pt x="1900291" y="537"/>
                </a:lnTo>
                <a:lnTo>
                  <a:pt x="1878698" y="0"/>
                </a:lnTo>
                <a:close/>
              </a:path>
            </a:pathLst>
          </a:custGeom>
          <a:solidFill>
            <a:srgbClr val="636466"/>
          </a:solidFill>
        </p:spPr>
        <p:txBody>
          <a:bodyPr wrap="square" lIns="0" tIns="0" rIns="0" bIns="0" rtlCol="0"/>
          <a:lstStyle/>
          <a:p>
            <a:endParaRPr/>
          </a:p>
        </p:txBody>
      </p:sp>
      <p:sp>
        <p:nvSpPr>
          <p:cNvPr id="22" name="object 22"/>
          <p:cNvSpPr txBox="1"/>
          <p:nvPr/>
        </p:nvSpPr>
        <p:spPr>
          <a:xfrm>
            <a:off x="3674265" y="7431935"/>
            <a:ext cx="1594486"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60" dirty="0">
                <a:solidFill>
                  <a:srgbClr val="FFFFFF"/>
                </a:solidFill>
                <a:latin typeface="Calibri"/>
                <a:cs typeface="Calibri"/>
              </a:rPr>
              <a:t> </a:t>
            </a:r>
            <a:r>
              <a:rPr sz="1300" spc="-10" dirty="0">
                <a:solidFill>
                  <a:srgbClr val="FFFFFF"/>
                </a:solidFill>
                <a:latin typeface="Calibri"/>
                <a:cs typeface="Calibri"/>
              </a:rPr>
              <a:t>Characteristics</a:t>
            </a:r>
            <a:endParaRPr sz="1300">
              <a:latin typeface="Calibri"/>
              <a:cs typeface="Calibri"/>
            </a:endParaRPr>
          </a:p>
        </p:txBody>
      </p:sp>
      <p:sp>
        <p:nvSpPr>
          <p:cNvPr id="23" name="object 23"/>
          <p:cNvSpPr txBox="1"/>
          <p:nvPr/>
        </p:nvSpPr>
        <p:spPr>
          <a:xfrm>
            <a:off x="2687702" y="6985631"/>
            <a:ext cx="523240" cy="981094"/>
          </a:xfrm>
          <a:prstGeom prst="rect">
            <a:avLst/>
          </a:prstGeom>
        </p:spPr>
        <p:txBody>
          <a:bodyPr vert="horz" wrap="square" lIns="0" tIns="12677" rIns="0" bIns="0" rtlCol="0">
            <a:spAutoFit/>
          </a:bodyPr>
          <a:lstStyle/>
          <a:p>
            <a:pPr marL="12677" marR="5080" indent="154672" algn="just">
              <a:lnSpc>
                <a:spcPct val="114900"/>
              </a:lnSpc>
              <a:spcBef>
                <a:spcPts val="101"/>
              </a:spcBef>
            </a:pPr>
            <a:r>
              <a:rPr sz="1100" spc="-70" dirty="0">
                <a:solidFill>
                  <a:srgbClr val="231F20"/>
                </a:solidFill>
                <a:latin typeface="Calibri"/>
                <a:cs typeface="Calibri"/>
              </a:rPr>
              <a:t>V</a:t>
            </a:r>
            <a:r>
              <a:rPr sz="1100" dirty="0">
                <a:solidFill>
                  <a:srgbClr val="231F20"/>
                </a:solidFill>
                <a:latin typeface="Calibri"/>
                <a:cs typeface="Calibri"/>
              </a:rPr>
              <a:t>alue  </a:t>
            </a:r>
            <a:r>
              <a:rPr sz="1100" spc="-14" dirty="0">
                <a:solidFill>
                  <a:srgbClr val="231F20"/>
                </a:solidFill>
                <a:latin typeface="Calibri"/>
                <a:cs typeface="Calibri"/>
              </a:rPr>
              <a:t>Variety  </a:t>
            </a:r>
            <a:r>
              <a:rPr sz="1100" spc="-60" dirty="0">
                <a:solidFill>
                  <a:srgbClr val="231F20"/>
                </a:solidFill>
                <a:latin typeface="Calibri"/>
                <a:cs typeface="Calibri"/>
              </a:rPr>
              <a:t>V</a:t>
            </a:r>
            <a:r>
              <a:rPr sz="1100" dirty="0">
                <a:solidFill>
                  <a:srgbClr val="231F20"/>
                </a:solidFill>
                <a:latin typeface="Calibri"/>
                <a:cs typeface="Calibri"/>
              </a:rPr>
              <a:t>elocity  </a:t>
            </a:r>
            <a:r>
              <a:rPr sz="1100" spc="-60" dirty="0">
                <a:solidFill>
                  <a:srgbClr val="231F20"/>
                </a:solidFill>
                <a:latin typeface="Calibri"/>
                <a:cs typeface="Calibri"/>
              </a:rPr>
              <a:t>V</a:t>
            </a:r>
            <a:r>
              <a:rPr sz="1100" dirty="0">
                <a:solidFill>
                  <a:srgbClr val="231F20"/>
                </a:solidFill>
                <a:latin typeface="Calibri"/>
                <a:cs typeface="Calibri"/>
              </a:rPr>
              <a:t>e</a:t>
            </a:r>
            <a:r>
              <a:rPr sz="1100" spc="-30" dirty="0">
                <a:solidFill>
                  <a:srgbClr val="231F20"/>
                </a:solidFill>
                <a:latin typeface="Calibri"/>
                <a:cs typeface="Calibri"/>
              </a:rPr>
              <a:t>r</a:t>
            </a:r>
            <a:r>
              <a:rPr sz="1100" dirty="0">
                <a:solidFill>
                  <a:srgbClr val="231F20"/>
                </a:solidFill>
                <a:latin typeface="Calibri"/>
                <a:cs typeface="Calibri"/>
              </a:rPr>
              <a:t>acity  </a:t>
            </a:r>
            <a:r>
              <a:rPr sz="1100" spc="-14" dirty="0">
                <a:solidFill>
                  <a:srgbClr val="231F20"/>
                </a:solidFill>
                <a:latin typeface="Calibri"/>
                <a:cs typeface="Calibri"/>
              </a:rPr>
              <a:t>Volume</a:t>
            </a:r>
            <a:endParaRPr sz="1100">
              <a:latin typeface="Calibri"/>
              <a:cs typeface="Calibri"/>
            </a:endParaRPr>
          </a:p>
        </p:txBody>
      </p:sp>
      <p:sp>
        <p:nvSpPr>
          <p:cNvPr id="24" name="object 24"/>
          <p:cNvSpPr/>
          <p:nvPr/>
        </p:nvSpPr>
        <p:spPr>
          <a:xfrm>
            <a:off x="13375730" y="6146953"/>
            <a:ext cx="222885" cy="0"/>
          </a:xfrm>
          <a:custGeom>
            <a:avLst/>
            <a:gdLst/>
            <a:ahLst/>
            <a:cxnLst/>
            <a:rect l="l" t="t" r="r" b="b"/>
            <a:pathLst>
              <a:path w="222884">
                <a:moveTo>
                  <a:pt x="0" y="0"/>
                </a:moveTo>
                <a:lnTo>
                  <a:pt x="222516" y="0"/>
                </a:lnTo>
              </a:path>
            </a:pathLst>
          </a:custGeom>
          <a:ln w="3479">
            <a:solidFill>
              <a:srgbClr val="231F20"/>
            </a:solidFill>
          </a:ln>
        </p:spPr>
        <p:txBody>
          <a:bodyPr wrap="square" lIns="0" tIns="0" rIns="0" bIns="0" rtlCol="0"/>
          <a:lstStyle/>
          <a:p>
            <a:endParaRPr/>
          </a:p>
        </p:txBody>
      </p:sp>
      <p:sp>
        <p:nvSpPr>
          <p:cNvPr id="25" name="object 25"/>
          <p:cNvSpPr/>
          <p:nvPr/>
        </p:nvSpPr>
        <p:spPr>
          <a:xfrm>
            <a:off x="12701379" y="6148689"/>
            <a:ext cx="218442" cy="0"/>
          </a:xfrm>
          <a:custGeom>
            <a:avLst/>
            <a:gdLst/>
            <a:ahLst/>
            <a:cxnLst/>
            <a:rect l="l" t="t" r="r" b="b"/>
            <a:pathLst>
              <a:path w="218440">
                <a:moveTo>
                  <a:pt x="0" y="0"/>
                </a:moveTo>
                <a:lnTo>
                  <a:pt x="218160" y="0"/>
                </a:lnTo>
              </a:path>
            </a:pathLst>
          </a:custGeom>
          <a:ln w="3479">
            <a:solidFill>
              <a:srgbClr val="231F20"/>
            </a:solidFill>
          </a:ln>
        </p:spPr>
        <p:txBody>
          <a:bodyPr wrap="square" lIns="0" tIns="0" rIns="0" bIns="0" rtlCol="0"/>
          <a:lstStyle/>
          <a:p>
            <a:endParaRPr/>
          </a:p>
        </p:txBody>
      </p:sp>
      <p:sp>
        <p:nvSpPr>
          <p:cNvPr id="26" name="object 26"/>
          <p:cNvSpPr/>
          <p:nvPr/>
        </p:nvSpPr>
        <p:spPr>
          <a:xfrm>
            <a:off x="11738957" y="5959931"/>
            <a:ext cx="962661" cy="364490"/>
          </a:xfrm>
          <a:custGeom>
            <a:avLst/>
            <a:gdLst/>
            <a:ahLst/>
            <a:cxnLst/>
            <a:rect l="l" t="t" r="r" b="b"/>
            <a:pathLst>
              <a:path w="962659" h="364489">
                <a:moveTo>
                  <a:pt x="937780" y="0"/>
                </a:moveTo>
                <a:lnTo>
                  <a:pt x="24688" y="0"/>
                </a:lnTo>
                <a:lnTo>
                  <a:pt x="10415" y="385"/>
                </a:lnTo>
                <a:lnTo>
                  <a:pt x="3086" y="3086"/>
                </a:lnTo>
                <a:lnTo>
                  <a:pt x="385" y="10415"/>
                </a:lnTo>
                <a:lnTo>
                  <a:pt x="0" y="24688"/>
                </a:lnTo>
                <a:lnTo>
                  <a:pt x="0" y="339547"/>
                </a:lnTo>
                <a:lnTo>
                  <a:pt x="385" y="353820"/>
                </a:lnTo>
                <a:lnTo>
                  <a:pt x="3086" y="361149"/>
                </a:lnTo>
                <a:lnTo>
                  <a:pt x="10415" y="363850"/>
                </a:lnTo>
                <a:lnTo>
                  <a:pt x="24688" y="364236"/>
                </a:lnTo>
                <a:lnTo>
                  <a:pt x="937780" y="364236"/>
                </a:lnTo>
                <a:lnTo>
                  <a:pt x="952053" y="363850"/>
                </a:lnTo>
                <a:lnTo>
                  <a:pt x="959383" y="361149"/>
                </a:lnTo>
                <a:lnTo>
                  <a:pt x="962083" y="353820"/>
                </a:lnTo>
                <a:lnTo>
                  <a:pt x="962469" y="339547"/>
                </a:lnTo>
                <a:lnTo>
                  <a:pt x="962469" y="24688"/>
                </a:lnTo>
                <a:lnTo>
                  <a:pt x="962083" y="10415"/>
                </a:lnTo>
                <a:lnTo>
                  <a:pt x="959383" y="3086"/>
                </a:lnTo>
                <a:lnTo>
                  <a:pt x="952053" y="385"/>
                </a:lnTo>
                <a:lnTo>
                  <a:pt x="937780" y="0"/>
                </a:lnTo>
                <a:close/>
              </a:path>
            </a:pathLst>
          </a:custGeom>
          <a:solidFill>
            <a:srgbClr val="636466"/>
          </a:solidFill>
          <a:ln w="76200" cmpd="sng">
            <a:solidFill>
              <a:srgbClr val="FFFF00"/>
            </a:solidFill>
          </a:ln>
        </p:spPr>
        <p:txBody>
          <a:bodyPr wrap="square" lIns="0" tIns="0" rIns="0" bIns="0" rtlCol="0"/>
          <a:lstStyle/>
          <a:p>
            <a:endParaRPr/>
          </a:p>
        </p:txBody>
      </p:sp>
      <p:sp>
        <p:nvSpPr>
          <p:cNvPr id="27" name="object 27"/>
          <p:cNvSpPr txBox="1"/>
          <p:nvPr/>
        </p:nvSpPr>
        <p:spPr>
          <a:xfrm>
            <a:off x="11908577" y="6009085"/>
            <a:ext cx="627380"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Analytics</a:t>
            </a:r>
            <a:endParaRPr sz="1300">
              <a:latin typeface="Calibri"/>
              <a:cs typeface="Calibri"/>
            </a:endParaRPr>
          </a:p>
        </p:txBody>
      </p:sp>
      <p:sp>
        <p:nvSpPr>
          <p:cNvPr id="28" name="object 28"/>
          <p:cNvSpPr txBox="1"/>
          <p:nvPr/>
        </p:nvSpPr>
        <p:spPr>
          <a:xfrm>
            <a:off x="13756064" y="5671447"/>
            <a:ext cx="752476" cy="786595"/>
          </a:xfrm>
          <a:prstGeom prst="rect">
            <a:avLst/>
          </a:prstGeom>
        </p:spPr>
        <p:txBody>
          <a:bodyPr vert="horz" wrap="square" lIns="0" tIns="12677" rIns="0" bIns="0" rtlCol="0">
            <a:spAutoFit/>
          </a:bodyPr>
          <a:lstStyle/>
          <a:p>
            <a:pPr marL="12677" marR="5080">
              <a:lnSpc>
                <a:spcPct val="114900"/>
              </a:lnSpc>
              <a:spcBef>
                <a:spcPts val="101"/>
              </a:spcBef>
            </a:pPr>
            <a:r>
              <a:rPr sz="1100" spc="-10" dirty="0">
                <a:solidFill>
                  <a:srgbClr val="231F20"/>
                </a:solidFill>
                <a:latin typeface="Calibri"/>
                <a:cs typeface="Calibri"/>
              </a:rPr>
              <a:t>descriptive  diagnostic  </a:t>
            </a:r>
            <a:r>
              <a:rPr sz="1100" spc="-4" dirty="0">
                <a:solidFill>
                  <a:srgbClr val="231F20"/>
                </a:solidFill>
                <a:latin typeface="Calibri"/>
                <a:cs typeface="Calibri"/>
              </a:rPr>
              <a:t>predictive  p</a:t>
            </a:r>
            <a:r>
              <a:rPr sz="1100" spc="-22" dirty="0">
                <a:solidFill>
                  <a:srgbClr val="231F20"/>
                </a:solidFill>
                <a:latin typeface="Calibri"/>
                <a:cs typeface="Calibri"/>
              </a:rPr>
              <a:t>r</a:t>
            </a:r>
            <a:r>
              <a:rPr sz="1100" dirty="0">
                <a:solidFill>
                  <a:srgbClr val="231F20"/>
                </a:solidFill>
                <a:latin typeface="Calibri"/>
                <a:cs typeface="Calibri"/>
              </a:rPr>
              <a:t>escri</a:t>
            </a:r>
            <a:r>
              <a:rPr sz="1100" spc="-4" dirty="0">
                <a:solidFill>
                  <a:srgbClr val="231F20"/>
                </a:solidFill>
                <a:latin typeface="Calibri"/>
                <a:cs typeface="Calibri"/>
              </a:rPr>
              <a:t>p</a:t>
            </a:r>
            <a:r>
              <a:rPr sz="1100" spc="-10" dirty="0">
                <a:solidFill>
                  <a:srgbClr val="231F20"/>
                </a:solidFill>
                <a:latin typeface="Calibri"/>
                <a:cs typeface="Calibri"/>
              </a:rPr>
              <a:t>ti</a:t>
            </a:r>
            <a:r>
              <a:rPr sz="1100" spc="-22" dirty="0">
                <a:solidFill>
                  <a:srgbClr val="231F20"/>
                </a:solidFill>
                <a:latin typeface="Calibri"/>
                <a:cs typeface="Calibri"/>
              </a:rPr>
              <a:t>v</a:t>
            </a:r>
            <a:r>
              <a:rPr sz="1100" dirty="0">
                <a:solidFill>
                  <a:srgbClr val="231F20"/>
                </a:solidFill>
                <a:latin typeface="Calibri"/>
                <a:cs typeface="Calibri"/>
              </a:rPr>
              <a:t>e</a:t>
            </a:r>
            <a:endParaRPr sz="1100">
              <a:latin typeface="Calibri"/>
              <a:cs typeface="Calibri"/>
            </a:endParaRPr>
          </a:p>
        </p:txBody>
      </p:sp>
      <p:sp>
        <p:nvSpPr>
          <p:cNvPr id="30" name="object 30"/>
          <p:cNvSpPr/>
          <p:nvPr/>
        </p:nvSpPr>
        <p:spPr>
          <a:xfrm>
            <a:off x="3595780" y="1177032"/>
            <a:ext cx="1343660" cy="344171"/>
          </a:xfrm>
          <a:custGeom>
            <a:avLst/>
            <a:gdLst/>
            <a:ahLst/>
            <a:cxnLst/>
            <a:rect l="l" t="t" r="r" b="b"/>
            <a:pathLst>
              <a:path w="1343660" h="344169">
                <a:moveTo>
                  <a:pt x="1307846" y="0"/>
                </a:moveTo>
                <a:lnTo>
                  <a:pt x="35217" y="0"/>
                </a:lnTo>
                <a:lnTo>
                  <a:pt x="14857" y="496"/>
                </a:lnTo>
                <a:lnTo>
                  <a:pt x="4402" y="3973"/>
                </a:lnTo>
                <a:lnTo>
                  <a:pt x="550" y="13410"/>
                </a:lnTo>
                <a:lnTo>
                  <a:pt x="0" y="31788"/>
                </a:lnTo>
                <a:lnTo>
                  <a:pt x="0" y="311924"/>
                </a:lnTo>
                <a:lnTo>
                  <a:pt x="550" y="330294"/>
                </a:lnTo>
                <a:lnTo>
                  <a:pt x="4402" y="339728"/>
                </a:lnTo>
                <a:lnTo>
                  <a:pt x="14857" y="343203"/>
                </a:lnTo>
                <a:lnTo>
                  <a:pt x="35217" y="343700"/>
                </a:lnTo>
                <a:lnTo>
                  <a:pt x="1307846" y="343700"/>
                </a:lnTo>
                <a:lnTo>
                  <a:pt x="1328198" y="343203"/>
                </a:lnTo>
                <a:lnTo>
                  <a:pt x="1338649" y="339728"/>
                </a:lnTo>
                <a:lnTo>
                  <a:pt x="1342500" y="330294"/>
                </a:lnTo>
                <a:lnTo>
                  <a:pt x="1343050" y="311924"/>
                </a:lnTo>
                <a:lnTo>
                  <a:pt x="1343050" y="31788"/>
                </a:lnTo>
                <a:lnTo>
                  <a:pt x="1342500" y="13410"/>
                </a:lnTo>
                <a:lnTo>
                  <a:pt x="1338649" y="3973"/>
                </a:lnTo>
                <a:lnTo>
                  <a:pt x="1328198" y="496"/>
                </a:lnTo>
                <a:lnTo>
                  <a:pt x="1307846" y="0"/>
                </a:lnTo>
                <a:close/>
              </a:path>
            </a:pathLst>
          </a:custGeom>
          <a:solidFill>
            <a:srgbClr val="636466"/>
          </a:solidFill>
        </p:spPr>
        <p:txBody>
          <a:bodyPr wrap="square" lIns="0" tIns="0" rIns="0" bIns="0" rtlCol="0"/>
          <a:lstStyle/>
          <a:p>
            <a:endParaRPr/>
          </a:p>
        </p:txBody>
      </p:sp>
      <p:sp>
        <p:nvSpPr>
          <p:cNvPr id="31" name="object 31"/>
          <p:cNvSpPr txBox="1"/>
          <p:nvPr/>
        </p:nvSpPr>
        <p:spPr>
          <a:xfrm>
            <a:off x="3767110" y="1226542"/>
            <a:ext cx="998855"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90" dirty="0">
                <a:solidFill>
                  <a:srgbClr val="FFFFFF"/>
                </a:solidFill>
                <a:latin typeface="Calibri"/>
                <a:cs typeface="Calibri"/>
              </a:rPr>
              <a:t> </a:t>
            </a:r>
            <a:r>
              <a:rPr sz="1300" spc="-14" dirty="0">
                <a:solidFill>
                  <a:srgbClr val="FFFFFF"/>
                </a:solidFill>
                <a:latin typeface="Calibri"/>
                <a:cs typeface="Calibri"/>
              </a:rPr>
              <a:t>Types</a:t>
            </a:r>
            <a:endParaRPr sz="1300">
              <a:latin typeface="Calibri"/>
              <a:cs typeface="Calibri"/>
            </a:endParaRPr>
          </a:p>
        </p:txBody>
      </p:sp>
      <p:sp>
        <p:nvSpPr>
          <p:cNvPr id="32" name="object 32"/>
          <p:cNvSpPr txBox="1"/>
          <p:nvPr/>
        </p:nvSpPr>
        <p:spPr>
          <a:xfrm>
            <a:off x="2275817" y="905761"/>
            <a:ext cx="1009650" cy="786595"/>
          </a:xfrm>
          <a:prstGeom prst="rect">
            <a:avLst/>
          </a:prstGeom>
        </p:spPr>
        <p:txBody>
          <a:bodyPr vert="horz" wrap="square" lIns="0" tIns="12677" rIns="0" bIns="0" rtlCol="0">
            <a:spAutoFit/>
          </a:bodyPr>
          <a:lstStyle/>
          <a:p>
            <a:pPr marL="12677" marR="5080" indent="389841">
              <a:lnSpc>
                <a:spcPct val="114900"/>
              </a:lnSpc>
              <a:spcBef>
                <a:spcPts val="101"/>
              </a:spcBef>
            </a:pPr>
            <a:r>
              <a:rPr sz="1100" dirty="0">
                <a:solidFill>
                  <a:srgbClr val="231F20"/>
                </a:solidFill>
                <a:latin typeface="Calibri"/>
                <a:cs typeface="Calibri"/>
              </a:rPr>
              <a:t>m</a:t>
            </a:r>
            <a:r>
              <a:rPr sz="1100" spc="-10" dirty="0">
                <a:solidFill>
                  <a:srgbClr val="231F20"/>
                </a:solidFill>
                <a:latin typeface="Calibri"/>
                <a:cs typeface="Calibri"/>
              </a:rPr>
              <a:t>e</a:t>
            </a:r>
            <a:r>
              <a:rPr sz="1100" spc="-14" dirty="0">
                <a:solidFill>
                  <a:srgbClr val="231F20"/>
                </a:solidFill>
                <a:latin typeface="Calibri"/>
                <a:cs typeface="Calibri"/>
              </a:rPr>
              <a:t>t</a:t>
            </a:r>
            <a:r>
              <a:rPr sz="1100" dirty="0">
                <a:solidFill>
                  <a:srgbClr val="231F20"/>
                </a:solidFill>
                <a:latin typeface="Calibri"/>
                <a:cs typeface="Calibri"/>
              </a:rPr>
              <a:t>ad</a:t>
            </a:r>
            <a:r>
              <a:rPr sz="1100" spc="-14" dirty="0">
                <a:solidFill>
                  <a:srgbClr val="231F20"/>
                </a:solidFill>
                <a:latin typeface="Calibri"/>
                <a:cs typeface="Calibri"/>
              </a:rPr>
              <a:t>at</a:t>
            </a:r>
            <a:r>
              <a:rPr sz="1100" dirty="0">
                <a:solidFill>
                  <a:srgbClr val="231F20"/>
                </a:solidFill>
                <a:latin typeface="Calibri"/>
                <a:cs typeface="Calibri"/>
              </a:rPr>
              <a:t>a  </a:t>
            </a:r>
            <a:r>
              <a:rPr sz="1100" spc="-4" dirty="0">
                <a:solidFill>
                  <a:srgbClr val="231F20"/>
                </a:solidFill>
                <a:latin typeface="Calibri"/>
                <a:cs typeface="Calibri"/>
              </a:rPr>
              <a:t>semi-</a:t>
            </a:r>
            <a:r>
              <a:rPr sz="1100" spc="-14" dirty="0">
                <a:solidFill>
                  <a:srgbClr val="231F20"/>
                </a:solidFill>
                <a:latin typeface="Calibri"/>
                <a:cs typeface="Calibri"/>
              </a:rPr>
              <a:t>s</a:t>
            </a:r>
            <a:r>
              <a:rPr sz="1100" dirty="0">
                <a:solidFill>
                  <a:srgbClr val="231F20"/>
                </a:solidFill>
                <a:latin typeface="Calibri"/>
                <a:cs typeface="Calibri"/>
              </a:rPr>
              <a:t>tructu</a:t>
            </a:r>
            <a:r>
              <a:rPr sz="1100" spc="-22" dirty="0">
                <a:solidFill>
                  <a:srgbClr val="231F20"/>
                </a:solidFill>
                <a:latin typeface="Calibri"/>
                <a:cs typeface="Calibri"/>
              </a:rPr>
              <a:t>r</a:t>
            </a:r>
            <a:r>
              <a:rPr sz="1100" dirty="0">
                <a:solidFill>
                  <a:srgbClr val="231F20"/>
                </a:solidFill>
                <a:latin typeface="Calibri"/>
                <a:cs typeface="Calibri"/>
              </a:rPr>
              <a:t>ed</a:t>
            </a:r>
            <a:endParaRPr sz="1100">
              <a:latin typeface="Calibri"/>
              <a:cs typeface="Calibri"/>
            </a:endParaRPr>
          </a:p>
          <a:p>
            <a:pPr marL="190808" marR="5080" indent="159744">
              <a:lnSpc>
                <a:spcPct val="114900"/>
              </a:lnSpc>
            </a:pPr>
            <a:r>
              <a:rPr sz="1100" spc="-14" dirty="0">
                <a:solidFill>
                  <a:srgbClr val="231F20"/>
                </a:solidFill>
                <a:latin typeface="Calibri"/>
                <a:cs typeface="Calibri"/>
              </a:rPr>
              <a:t>s</a:t>
            </a:r>
            <a:r>
              <a:rPr sz="1100" dirty="0">
                <a:solidFill>
                  <a:srgbClr val="231F20"/>
                </a:solidFill>
                <a:latin typeface="Calibri"/>
                <a:cs typeface="Calibri"/>
              </a:rPr>
              <a:t>tructu</a:t>
            </a:r>
            <a:r>
              <a:rPr sz="1100" spc="-22" dirty="0">
                <a:solidFill>
                  <a:srgbClr val="231F20"/>
                </a:solidFill>
                <a:latin typeface="Calibri"/>
                <a:cs typeface="Calibri"/>
              </a:rPr>
              <a:t>r</a:t>
            </a:r>
            <a:r>
              <a:rPr sz="1100" dirty="0">
                <a:solidFill>
                  <a:srgbClr val="231F20"/>
                </a:solidFill>
                <a:latin typeface="Calibri"/>
                <a:cs typeface="Calibri"/>
              </a:rPr>
              <a:t>ed  </a:t>
            </a:r>
            <a:r>
              <a:rPr sz="1100" spc="-4" dirty="0">
                <a:solidFill>
                  <a:srgbClr val="231F20"/>
                </a:solidFill>
                <a:latin typeface="Calibri"/>
                <a:cs typeface="Calibri"/>
              </a:rPr>
              <a:t>un</a:t>
            </a:r>
            <a:r>
              <a:rPr sz="1100" spc="-14" dirty="0">
                <a:solidFill>
                  <a:srgbClr val="231F20"/>
                </a:solidFill>
                <a:latin typeface="Calibri"/>
                <a:cs typeface="Calibri"/>
              </a:rPr>
              <a:t>s</a:t>
            </a:r>
            <a:r>
              <a:rPr sz="1100" dirty="0">
                <a:solidFill>
                  <a:srgbClr val="231F20"/>
                </a:solidFill>
                <a:latin typeface="Calibri"/>
                <a:cs typeface="Calibri"/>
              </a:rPr>
              <a:t>tructu</a:t>
            </a:r>
            <a:r>
              <a:rPr sz="1100" spc="-22" dirty="0">
                <a:solidFill>
                  <a:srgbClr val="231F20"/>
                </a:solidFill>
                <a:latin typeface="Calibri"/>
                <a:cs typeface="Calibri"/>
              </a:rPr>
              <a:t>r</a:t>
            </a:r>
            <a:r>
              <a:rPr sz="1100" dirty="0">
                <a:solidFill>
                  <a:srgbClr val="231F20"/>
                </a:solidFill>
                <a:latin typeface="Calibri"/>
                <a:cs typeface="Calibri"/>
              </a:rPr>
              <a:t>ed</a:t>
            </a:r>
            <a:endParaRPr sz="1100">
              <a:latin typeface="Calibri"/>
              <a:cs typeface="Calibri"/>
            </a:endParaRPr>
          </a:p>
        </p:txBody>
      </p:sp>
      <p:sp>
        <p:nvSpPr>
          <p:cNvPr id="33" name="object 33"/>
          <p:cNvSpPr/>
          <p:nvPr/>
        </p:nvSpPr>
        <p:spPr>
          <a:xfrm>
            <a:off x="11861784" y="4740294"/>
            <a:ext cx="1481457" cy="349250"/>
          </a:xfrm>
          <a:custGeom>
            <a:avLst/>
            <a:gdLst/>
            <a:ahLst/>
            <a:cxnLst/>
            <a:rect l="l" t="t" r="r" b="b"/>
            <a:pathLst>
              <a:path w="1481455" h="349250">
                <a:moveTo>
                  <a:pt x="1456334" y="0"/>
                </a:moveTo>
                <a:lnTo>
                  <a:pt x="24688" y="0"/>
                </a:lnTo>
                <a:lnTo>
                  <a:pt x="10415" y="385"/>
                </a:lnTo>
                <a:lnTo>
                  <a:pt x="3086" y="3086"/>
                </a:lnTo>
                <a:lnTo>
                  <a:pt x="385" y="10415"/>
                </a:lnTo>
                <a:lnTo>
                  <a:pt x="0" y="24688"/>
                </a:lnTo>
                <a:lnTo>
                  <a:pt x="0" y="324243"/>
                </a:lnTo>
                <a:lnTo>
                  <a:pt x="385" y="338516"/>
                </a:lnTo>
                <a:lnTo>
                  <a:pt x="3086" y="345846"/>
                </a:lnTo>
                <a:lnTo>
                  <a:pt x="10415" y="348546"/>
                </a:lnTo>
                <a:lnTo>
                  <a:pt x="24688" y="348932"/>
                </a:lnTo>
                <a:lnTo>
                  <a:pt x="1456334" y="348932"/>
                </a:lnTo>
                <a:lnTo>
                  <a:pt x="1470607" y="348546"/>
                </a:lnTo>
                <a:lnTo>
                  <a:pt x="1477937" y="345846"/>
                </a:lnTo>
                <a:lnTo>
                  <a:pt x="1480637" y="338516"/>
                </a:lnTo>
                <a:lnTo>
                  <a:pt x="1481023" y="324243"/>
                </a:lnTo>
                <a:lnTo>
                  <a:pt x="1481023" y="24688"/>
                </a:lnTo>
                <a:lnTo>
                  <a:pt x="1480637" y="10415"/>
                </a:lnTo>
                <a:lnTo>
                  <a:pt x="1477937" y="3086"/>
                </a:lnTo>
                <a:lnTo>
                  <a:pt x="1470607" y="385"/>
                </a:lnTo>
                <a:lnTo>
                  <a:pt x="1456334" y="0"/>
                </a:lnTo>
                <a:close/>
              </a:path>
            </a:pathLst>
          </a:custGeom>
          <a:solidFill>
            <a:srgbClr val="636466"/>
          </a:solidFill>
          <a:ln w="76200" cmpd="sng">
            <a:noFill/>
          </a:ln>
        </p:spPr>
        <p:txBody>
          <a:bodyPr wrap="square" lIns="0" tIns="0" rIns="0" bIns="0" rtlCol="0"/>
          <a:lstStyle/>
          <a:p>
            <a:endParaRPr/>
          </a:p>
        </p:txBody>
      </p:sp>
      <p:sp>
        <p:nvSpPr>
          <p:cNvPr id="34" name="object 34"/>
          <p:cNvSpPr txBox="1"/>
          <p:nvPr/>
        </p:nvSpPr>
        <p:spPr>
          <a:xfrm>
            <a:off x="12028302" y="4791337"/>
            <a:ext cx="1138555"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106" dirty="0">
                <a:solidFill>
                  <a:srgbClr val="FFFFFF"/>
                </a:solidFill>
                <a:latin typeface="Calibri"/>
                <a:cs typeface="Calibri"/>
              </a:rPr>
              <a:t> </a:t>
            </a:r>
            <a:r>
              <a:rPr sz="1300" spc="-4" dirty="0">
                <a:solidFill>
                  <a:srgbClr val="FFFFFF"/>
                </a:solidFill>
                <a:latin typeface="Calibri"/>
                <a:cs typeface="Calibri"/>
              </a:rPr>
              <a:t>Sources</a:t>
            </a:r>
            <a:endParaRPr sz="1300" dirty="0">
              <a:latin typeface="Calibri"/>
              <a:cs typeface="Calibri"/>
            </a:endParaRPr>
          </a:p>
        </p:txBody>
      </p:sp>
      <p:sp>
        <p:nvSpPr>
          <p:cNvPr id="35" name="object 35"/>
          <p:cNvSpPr txBox="1"/>
          <p:nvPr/>
        </p:nvSpPr>
        <p:spPr>
          <a:xfrm>
            <a:off x="13655021" y="4646241"/>
            <a:ext cx="1231900" cy="397596"/>
          </a:xfrm>
          <a:prstGeom prst="rect">
            <a:avLst/>
          </a:prstGeom>
        </p:spPr>
        <p:txBody>
          <a:bodyPr vert="horz" wrap="square" lIns="0" tIns="12677" rIns="0" bIns="0" rtlCol="0">
            <a:spAutoFit/>
          </a:bodyPr>
          <a:lstStyle/>
          <a:p>
            <a:pPr marL="12677" marR="5080">
              <a:lnSpc>
                <a:spcPct val="114900"/>
              </a:lnSpc>
              <a:spcBef>
                <a:spcPts val="101"/>
              </a:spcBef>
            </a:pPr>
            <a:r>
              <a:rPr sz="1100" spc="-10" dirty="0">
                <a:solidFill>
                  <a:srgbClr val="231F20"/>
                </a:solidFill>
                <a:latin typeface="Calibri"/>
                <a:cs typeface="Calibri"/>
              </a:rPr>
              <a:t>human-generated  </a:t>
            </a:r>
            <a:r>
              <a:rPr sz="1100" dirty="0">
                <a:solidFill>
                  <a:srgbClr val="231F20"/>
                </a:solidFill>
                <a:latin typeface="Calibri"/>
                <a:cs typeface="Calibri"/>
              </a:rPr>
              <a:t>machine-</a:t>
            </a:r>
            <a:r>
              <a:rPr sz="1100" spc="-10" dirty="0">
                <a:solidFill>
                  <a:srgbClr val="231F20"/>
                </a:solidFill>
                <a:latin typeface="Calibri"/>
                <a:cs typeface="Calibri"/>
              </a:rPr>
              <a:t>g</a:t>
            </a:r>
            <a:r>
              <a:rPr sz="1100" dirty="0">
                <a:solidFill>
                  <a:srgbClr val="231F20"/>
                </a:solidFill>
                <a:latin typeface="Calibri"/>
                <a:cs typeface="Calibri"/>
              </a:rPr>
              <a:t>ene</a:t>
            </a:r>
            <a:r>
              <a:rPr sz="1100" spc="-30" dirty="0">
                <a:solidFill>
                  <a:srgbClr val="231F20"/>
                </a:solidFill>
                <a:latin typeface="Calibri"/>
                <a:cs typeface="Calibri"/>
              </a:rPr>
              <a:t>r</a:t>
            </a:r>
            <a:r>
              <a:rPr sz="1100" spc="-14" dirty="0">
                <a:solidFill>
                  <a:srgbClr val="231F20"/>
                </a:solidFill>
                <a:latin typeface="Calibri"/>
                <a:cs typeface="Calibri"/>
              </a:rPr>
              <a:t>at</a:t>
            </a:r>
            <a:r>
              <a:rPr sz="1100" dirty="0">
                <a:solidFill>
                  <a:srgbClr val="231F20"/>
                </a:solidFill>
                <a:latin typeface="Calibri"/>
                <a:cs typeface="Calibri"/>
              </a:rPr>
              <a:t>ed</a:t>
            </a:r>
            <a:endParaRPr sz="1100">
              <a:latin typeface="Calibri"/>
              <a:cs typeface="Calibri"/>
            </a:endParaRPr>
          </a:p>
        </p:txBody>
      </p:sp>
      <p:sp>
        <p:nvSpPr>
          <p:cNvPr id="36" name="object 36"/>
          <p:cNvSpPr/>
          <p:nvPr/>
        </p:nvSpPr>
        <p:spPr>
          <a:xfrm>
            <a:off x="11552383" y="3768568"/>
            <a:ext cx="232410" cy="0"/>
          </a:xfrm>
          <a:custGeom>
            <a:avLst/>
            <a:gdLst/>
            <a:ahLst/>
            <a:cxnLst/>
            <a:rect l="l" t="t" r="r" b="b"/>
            <a:pathLst>
              <a:path w="232409">
                <a:moveTo>
                  <a:pt x="0" y="0"/>
                </a:moveTo>
                <a:lnTo>
                  <a:pt x="232143" y="0"/>
                </a:lnTo>
              </a:path>
            </a:pathLst>
          </a:custGeom>
          <a:ln w="3479">
            <a:solidFill>
              <a:srgbClr val="231F20"/>
            </a:solidFill>
          </a:ln>
        </p:spPr>
        <p:txBody>
          <a:bodyPr wrap="square" lIns="0" tIns="0" rIns="0" bIns="0" rtlCol="0"/>
          <a:lstStyle/>
          <a:p>
            <a:endParaRPr/>
          </a:p>
        </p:txBody>
      </p:sp>
      <p:sp>
        <p:nvSpPr>
          <p:cNvPr id="37" name="object 37"/>
          <p:cNvSpPr/>
          <p:nvPr/>
        </p:nvSpPr>
        <p:spPr>
          <a:xfrm>
            <a:off x="10326584" y="3596964"/>
            <a:ext cx="1256666" cy="349250"/>
          </a:xfrm>
          <a:custGeom>
            <a:avLst/>
            <a:gdLst/>
            <a:ahLst/>
            <a:cxnLst/>
            <a:rect l="l" t="t" r="r" b="b"/>
            <a:pathLst>
              <a:path w="1256665" h="349250">
                <a:moveTo>
                  <a:pt x="1231455" y="0"/>
                </a:moveTo>
                <a:lnTo>
                  <a:pt x="24688" y="0"/>
                </a:lnTo>
                <a:lnTo>
                  <a:pt x="10415" y="385"/>
                </a:lnTo>
                <a:lnTo>
                  <a:pt x="3086" y="3086"/>
                </a:lnTo>
                <a:lnTo>
                  <a:pt x="385" y="10415"/>
                </a:lnTo>
                <a:lnTo>
                  <a:pt x="0" y="24688"/>
                </a:lnTo>
                <a:lnTo>
                  <a:pt x="0" y="324243"/>
                </a:lnTo>
                <a:lnTo>
                  <a:pt x="385" y="338516"/>
                </a:lnTo>
                <a:lnTo>
                  <a:pt x="3086" y="345846"/>
                </a:lnTo>
                <a:lnTo>
                  <a:pt x="10415" y="348546"/>
                </a:lnTo>
                <a:lnTo>
                  <a:pt x="24688" y="348932"/>
                </a:lnTo>
                <a:lnTo>
                  <a:pt x="1231455" y="348932"/>
                </a:lnTo>
                <a:lnTo>
                  <a:pt x="1245728" y="348546"/>
                </a:lnTo>
                <a:lnTo>
                  <a:pt x="1253058" y="345846"/>
                </a:lnTo>
                <a:lnTo>
                  <a:pt x="1255758" y="338516"/>
                </a:lnTo>
                <a:lnTo>
                  <a:pt x="1256144" y="324243"/>
                </a:lnTo>
                <a:lnTo>
                  <a:pt x="1256144" y="24688"/>
                </a:lnTo>
                <a:lnTo>
                  <a:pt x="1255758" y="10415"/>
                </a:lnTo>
                <a:lnTo>
                  <a:pt x="1253058" y="3086"/>
                </a:lnTo>
                <a:lnTo>
                  <a:pt x="1245728" y="385"/>
                </a:lnTo>
                <a:lnTo>
                  <a:pt x="1231455" y="0"/>
                </a:lnTo>
                <a:close/>
              </a:path>
            </a:pathLst>
          </a:custGeom>
          <a:solidFill>
            <a:srgbClr val="636466"/>
          </a:solidFill>
        </p:spPr>
        <p:txBody>
          <a:bodyPr wrap="square" lIns="0" tIns="0" rIns="0" bIns="0" rtlCol="0"/>
          <a:lstStyle/>
          <a:p>
            <a:endParaRPr/>
          </a:p>
        </p:txBody>
      </p:sp>
      <p:sp>
        <p:nvSpPr>
          <p:cNvPr id="38" name="object 38"/>
          <p:cNvSpPr txBox="1"/>
          <p:nvPr/>
        </p:nvSpPr>
        <p:spPr>
          <a:xfrm>
            <a:off x="10502118" y="3647979"/>
            <a:ext cx="914401"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Data</a:t>
            </a:r>
            <a:r>
              <a:rPr sz="1300" spc="-93" dirty="0">
                <a:solidFill>
                  <a:srgbClr val="FFFFFF"/>
                </a:solidFill>
                <a:latin typeface="Calibri"/>
                <a:cs typeface="Calibri"/>
              </a:rPr>
              <a:t> </a:t>
            </a:r>
            <a:r>
              <a:rPr sz="1300" spc="-4" dirty="0">
                <a:solidFill>
                  <a:srgbClr val="FFFFFF"/>
                </a:solidFill>
                <a:latin typeface="Calibri"/>
                <a:cs typeface="Calibri"/>
              </a:rPr>
              <a:t>Analysis</a:t>
            </a:r>
            <a:endParaRPr sz="1300">
              <a:latin typeface="Calibri"/>
              <a:cs typeface="Calibri"/>
            </a:endParaRPr>
          </a:p>
        </p:txBody>
      </p:sp>
      <p:sp>
        <p:nvSpPr>
          <p:cNvPr id="39" name="object 39"/>
          <p:cNvSpPr txBox="1"/>
          <p:nvPr/>
        </p:nvSpPr>
        <p:spPr>
          <a:xfrm>
            <a:off x="12370110" y="7062879"/>
            <a:ext cx="823594" cy="397596"/>
          </a:xfrm>
          <a:prstGeom prst="rect">
            <a:avLst/>
          </a:prstGeom>
        </p:spPr>
        <p:txBody>
          <a:bodyPr vert="horz" wrap="square" lIns="0" tIns="12677" rIns="0" bIns="0" rtlCol="0">
            <a:spAutoFit/>
          </a:bodyPr>
          <a:lstStyle/>
          <a:p>
            <a:pPr marL="12677" marR="5080">
              <a:lnSpc>
                <a:spcPct val="114900"/>
              </a:lnSpc>
              <a:spcBef>
                <a:spcPts val="101"/>
              </a:spcBef>
            </a:pPr>
            <a:r>
              <a:rPr sz="1100" spc="-4" dirty="0">
                <a:solidFill>
                  <a:srgbClr val="231F20"/>
                </a:solidFill>
                <a:latin typeface="Calibri"/>
                <a:cs typeface="Calibri"/>
              </a:rPr>
              <a:t>traditional</a:t>
            </a:r>
            <a:r>
              <a:rPr sz="1100" spc="-85" dirty="0">
                <a:solidFill>
                  <a:srgbClr val="231F20"/>
                </a:solidFill>
                <a:latin typeface="Calibri"/>
                <a:cs typeface="Calibri"/>
              </a:rPr>
              <a:t> </a:t>
            </a:r>
            <a:r>
              <a:rPr sz="1100" dirty="0">
                <a:solidFill>
                  <a:srgbClr val="231F20"/>
                </a:solidFill>
                <a:latin typeface="Calibri"/>
                <a:cs typeface="Calibri"/>
              </a:rPr>
              <a:t>BI  Big </a:t>
            </a:r>
            <a:r>
              <a:rPr sz="1100" spc="-10" dirty="0">
                <a:solidFill>
                  <a:srgbClr val="231F20"/>
                </a:solidFill>
                <a:latin typeface="Calibri"/>
                <a:cs typeface="Calibri"/>
              </a:rPr>
              <a:t>Data</a:t>
            </a:r>
            <a:r>
              <a:rPr sz="1100" spc="-101" dirty="0">
                <a:solidFill>
                  <a:srgbClr val="231F20"/>
                </a:solidFill>
                <a:latin typeface="Calibri"/>
                <a:cs typeface="Calibri"/>
              </a:rPr>
              <a:t> </a:t>
            </a:r>
            <a:r>
              <a:rPr sz="1100" dirty="0">
                <a:solidFill>
                  <a:srgbClr val="231F20"/>
                </a:solidFill>
                <a:latin typeface="Calibri"/>
                <a:cs typeface="Calibri"/>
              </a:rPr>
              <a:t>BI</a:t>
            </a:r>
            <a:endParaRPr sz="1100">
              <a:latin typeface="Calibri"/>
              <a:cs typeface="Calibri"/>
            </a:endParaRPr>
          </a:p>
        </p:txBody>
      </p:sp>
      <p:sp>
        <p:nvSpPr>
          <p:cNvPr id="40" name="object 40"/>
          <p:cNvSpPr txBox="1"/>
          <p:nvPr/>
        </p:nvSpPr>
        <p:spPr>
          <a:xfrm>
            <a:off x="11820092" y="3633917"/>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latin typeface="Calibri"/>
              <a:cs typeface="Calibri"/>
            </a:endParaRPr>
          </a:p>
        </p:txBody>
      </p:sp>
      <p:sp>
        <p:nvSpPr>
          <p:cNvPr id="41" name="object 41"/>
          <p:cNvSpPr txBox="1"/>
          <p:nvPr/>
        </p:nvSpPr>
        <p:spPr>
          <a:xfrm>
            <a:off x="12965875" y="6024958"/>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latin typeface="Calibri"/>
              <a:cs typeface="Calibri"/>
            </a:endParaRPr>
          </a:p>
        </p:txBody>
      </p:sp>
      <p:sp>
        <p:nvSpPr>
          <p:cNvPr id="42" name="object 42"/>
          <p:cNvSpPr txBox="1"/>
          <p:nvPr/>
        </p:nvSpPr>
        <p:spPr>
          <a:xfrm>
            <a:off x="11704202" y="1656273"/>
            <a:ext cx="2266950" cy="1175593"/>
          </a:xfrm>
          <a:prstGeom prst="rect">
            <a:avLst/>
          </a:prstGeom>
        </p:spPr>
        <p:txBody>
          <a:bodyPr vert="horz" wrap="square" lIns="0" tIns="12677" rIns="0" bIns="0" rtlCol="0">
            <a:spAutoFit/>
          </a:bodyPr>
          <a:lstStyle/>
          <a:p>
            <a:pPr marL="12677" marR="5080">
              <a:lnSpc>
                <a:spcPct val="114900"/>
              </a:lnSpc>
              <a:spcBef>
                <a:spcPts val="101"/>
              </a:spcBef>
            </a:pPr>
            <a:r>
              <a:rPr sz="1100" spc="-4" dirty="0">
                <a:solidFill>
                  <a:srgbClr val="231F20"/>
                </a:solidFill>
                <a:latin typeface="Calibri"/>
                <a:cs typeface="Calibri"/>
              </a:rPr>
              <a:t>online transaction </a:t>
            </a:r>
            <a:r>
              <a:rPr sz="1100" spc="-10" dirty="0">
                <a:solidFill>
                  <a:srgbClr val="231F20"/>
                </a:solidFill>
                <a:latin typeface="Calibri"/>
                <a:cs typeface="Calibri"/>
              </a:rPr>
              <a:t>processing </a:t>
            </a:r>
            <a:r>
              <a:rPr sz="1100" spc="-22" dirty="0">
                <a:solidFill>
                  <a:srgbClr val="231F20"/>
                </a:solidFill>
                <a:latin typeface="Calibri"/>
                <a:cs typeface="Calibri"/>
              </a:rPr>
              <a:t>(OLTP)  </a:t>
            </a:r>
            <a:r>
              <a:rPr sz="1100" spc="-4" dirty="0">
                <a:solidFill>
                  <a:srgbClr val="231F20"/>
                </a:solidFill>
                <a:latin typeface="Calibri"/>
                <a:cs typeface="Calibri"/>
              </a:rPr>
              <a:t>online analytical </a:t>
            </a:r>
            <a:r>
              <a:rPr sz="1100" spc="-10" dirty="0">
                <a:solidFill>
                  <a:srgbClr val="231F20"/>
                </a:solidFill>
                <a:latin typeface="Calibri"/>
                <a:cs typeface="Calibri"/>
              </a:rPr>
              <a:t>processing </a:t>
            </a:r>
            <a:r>
              <a:rPr sz="1100" spc="-4" dirty="0">
                <a:solidFill>
                  <a:srgbClr val="231F20"/>
                </a:solidFill>
                <a:latin typeface="Calibri"/>
                <a:cs typeface="Calibri"/>
              </a:rPr>
              <a:t>(OLAP)  </a:t>
            </a:r>
            <a:r>
              <a:rPr sz="1100" spc="-10" dirty="0">
                <a:solidFill>
                  <a:srgbClr val="231F20"/>
                </a:solidFill>
                <a:latin typeface="Calibri"/>
                <a:cs typeface="Calibri"/>
              </a:rPr>
              <a:t>extract-transform-load</a:t>
            </a:r>
            <a:r>
              <a:rPr sz="1100" spc="-93" dirty="0">
                <a:solidFill>
                  <a:srgbClr val="231F20"/>
                </a:solidFill>
                <a:latin typeface="Calibri"/>
                <a:cs typeface="Calibri"/>
              </a:rPr>
              <a:t> </a:t>
            </a:r>
            <a:r>
              <a:rPr sz="1100" spc="-4" dirty="0">
                <a:solidFill>
                  <a:srgbClr val="231F20"/>
                </a:solidFill>
                <a:latin typeface="Calibri"/>
                <a:cs typeface="Calibri"/>
              </a:rPr>
              <a:t>(ETL)</a:t>
            </a:r>
            <a:endParaRPr sz="1100">
              <a:latin typeface="Calibri"/>
              <a:cs typeface="Calibri"/>
            </a:endParaRPr>
          </a:p>
          <a:p>
            <a:pPr marL="12677" marR="1252578">
              <a:lnSpc>
                <a:spcPct val="114900"/>
              </a:lnSpc>
            </a:pPr>
            <a:r>
              <a:rPr sz="1100" spc="-10" dirty="0">
                <a:solidFill>
                  <a:srgbClr val="231F20"/>
                </a:solidFill>
                <a:latin typeface="Calibri"/>
                <a:cs typeface="Calibri"/>
              </a:rPr>
              <a:t>data</a:t>
            </a:r>
            <a:r>
              <a:rPr sz="1100" spc="-85" dirty="0">
                <a:solidFill>
                  <a:srgbClr val="231F20"/>
                </a:solidFill>
                <a:latin typeface="Calibri"/>
                <a:cs typeface="Calibri"/>
              </a:rPr>
              <a:t> </a:t>
            </a:r>
            <a:r>
              <a:rPr sz="1100" spc="-4" dirty="0">
                <a:solidFill>
                  <a:srgbClr val="231F20"/>
                </a:solidFill>
                <a:latin typeface="Calibri"/>
                <a:cs typeface="Calibri"/>
              </a:rPr>
              <a:t>warehouse  </a:t>
            </a:r>
            <a:r>
              <a:rPr sz="1100" spc="-10" dirty="0">
                <a:solidFill>
                  <a:srgbClr val="231F20"/>
                </a:solidFill>
                <a:latin typeface="Calibri"/>
                <a:cs typeface="Calibri"/>
              </a:rPr>
              <a:t>data </a:t>
            </a:r>
            <a:r>
              <a:rPr sz="1100" dirty="0">
                <a:solidFill>
                  <a:srgbClr val="231F20"/>
                </a:solidFill>
                <a:latin typeface="Calibri"/>
                <a:cs typeface="Calibri"/>
              </a:rPr>
              <a:t>mart  </a:t>
            </a:r>
            <a:r>
              <a:rPr sz="1100" spc="-4" dirty="0">
                <a:solidFill>
                  <a:srgbClr val="231F20"/>
                </a:solidFill>
                <a:latin typeface="Calibri"/>
                <a:cs typeface="Calibri"/>
              </a:rPr>
              <a:t>Hadoop</a:t>
            </a:r>
            <a:endParaRPr sz="1100">
              <a:latin typeface="Calibri"/>
              <a:cs typeface="Calibri"/>
            </a:endParaRPr>
          </a:p>
        </p:txBody>
      </p:sp>
      <p:sp>
        <p:nvSpPr>
          <p:cNvPr id="43" name="object 43"/>
          <p:cNvSpPr/>
          <p:nvPr/>
        </p:nvSpPr>
        <p:spPr>
          <a:xfrm>
            <a:off x="11538504" y="1827002"/>
            <a:ext cx="0" cy="1030606"/>
          </a:xfrm>
          <a:custGeom>
            <a:avLst/>
            <a:gdLst/>
            <a:ahLst/>
            <a:cxnLst/>
            <a:rect l="l" t="t" r="r" b="b"/>
            <a:pathLst>
              <a:path h="1030605">
                <a:moveTo>
                  <a:pt x="0" y="0"/>
                </a:moveTo>
                <a:lnTo>
                  <a:pt x="0" y="1030592"/>
                </a:lnTo>
              </a:path>
            </a:pathLst>
          </a:custGeom>
          <a:ln w="3479">
            <a:solidFill>
              <a:srgbClr val="231F20"/>
            </a:solidFill>
          </a:ln>
        </p:spPr>
        <p:txBody>
          <a:bodyPr wrap="square" lIns="0" tIns="0" rIns="0" bIns="0" rtlCol="0"/>
          <a:lstStyle/>
          <a:p>
            <a:endParaRPr/>
          </a:p>
        </p:txBody>
      </p:sp>
      <p:sp>
        <p:nvSpPr>
          <p:cNvPr id="44" name="object 44"/>
          <p:cNvSpPr/>
          <p:nvPr/>
        </p:nvSpPr>
        <p:spPr>
          <a:xfrm>
            <a:off x="11539167" y="1825261"/>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45" name="object 45"/>
          <p:cNvSpPr/>
          <p:nvPr/>
        </p:nvSpPr>
        <p:spPr>
          <a:xfrm>
            <a:off x="11539609" y="223692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46" name="object 46"/>
          <p:cNvSpPr/>
          <p:nvPr/>
        </p:nvSpPr>
        <p:spPr>
          <a:xfrm>
            <a:off x="11539062" y="2646772"/>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47" name="object 47"/>
          <p:cNvSpPr/>
          <p:nvPr/>
        </p:nvSpPr>
        <p:spPr>
          <a:xfrm>
            <a:off x="11540051" y="2028435"/>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48" name="object 48"/>
          <p:cNvSpPr/>
          <p:nvPr/>
        </p:nvSpPr>
        <p:spPr>
          <a:xfrm>
            <a:off x="11538511" y="244216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49" name="object 49"/>
          <p:cNvSpPr/>
          <p:nvPr/>
        </p:nvSpPr>
        <p:spPr>
          <a:xfrm>
            <a:off x="9442035" y="2161764"/>
            <a:ext cx="1944370" cy="365125"/>
          </a:xfrm>
          <a:custGeom>
            <a:avLst/>
            <a:gdLst/>
            <a:ahLst/>
            <a:cxnLst/>
            <a:rect l="l" t="t" r="r" b="b"/>
            <a:pathLst>
              <a:path w="1944370" h="365125">
                <a:moveTo>
                  <a:pt x="1920633" y="0"/>
                </a:moveTo>
                <a:lnTo>
                  <a:pt x="23520" y="0"/>
                </a:lnTo>
                <a:lnTo>
                  <a:pt x="9922" y="367"/>
                </a:lnTo>
                <a:lnTo>
                  <a:pt x="2940" y="2940"/>
                </a:lnTo>
                <a:lnTo>
                  <a:pt x="367" y="9922"/>
                </a:lnTo>
                <a:lnTo>
                  <a:pt x="0" y="23520"/>
                </a:lnTo>
                <a:lnTo>
                  <a:pt x="0" y="341439"/>
                </a:lnTo>
                <a:lnTo>
                  <a:pt x="367" y="355037"/>
                </a:lnTo>
                <a:lnTo>
                  <a:pt x="2940" y="362019"/>
                </a:lnTo>
                <a:lnTo>
                  <a:pt x="9922" y="364592"/>
                </a:lnTo>
                <a:lnTo>
                  <a:pt x="23520" y="364959"/>
                </a:lnTo>
                <a:lnTo>
                  <a:pt x="1920633" y="364959"/>
                </a:lnTo>
                <a:lnTo>
                  <a:pt x="1934231" y="364592"/>
                </a:lnTo>
                <a:lnTo>
                  <a:pt x="1941214" y="362019"/>
                </a:lnTo>
                <a:lnTo>
                  <a:pt x="1943786" y="355037"/>
                </a:lnTo>
                <a:lnTo>
                  <a:pt x="1944154" y="341439"/>
                </a:lnTo>
                <a:lnTo>
                  <a:pt x="1944154" y="23520"/>
                </a:lnTo>
                <a:lnTo>
                  <a:pt x="1943786" y="9922"/>
                </a:lnTo>
                <a:lnTo>
                  <a:pt x="1941214" y="2940"/>
                </a:lnTo>
                <a:lnTo>
                  <a:pt x="1934231" y="367"/>
                </a:lnTo>
                <a:lnTo>
                  <a:pt x="1920633" y="0"/>
                </a:lnTo>
                <a:close/>
              </a:path>
            </a:pathLst>
          </a:custGeom>
          <a:solidFill>
            <a:srgbClr val="636466"/>
          </a:solidFill>
        </p:spPr>
        <p:txBody>
          <a:bodyPr wrap="square" lIns="0" tIns="0" rIns="0" bIns="0" rtlCol="0"/>
          <a:lstStyle/>
          <a:p>
            <a:endParaRPr/>
          </a:p>
        </p:txBody>
      </p:sp>
      <p:sp>
        <p:nvSpPr>
          <p:cNvPr id="50" name="object 50"/>
          <p:cNvSpPr txBox="1"/>
          <p:nvPr/>
        </p:nvSpPr>
        <p:spPr>
          <a:xfrm>
            <a:off x="9590411" y="2219324"/>
            <a:ext cx="1618613"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Enterprise</a:t>
            </a:r>
            <a:r>
              <a:rPr sz="1300" spc="-85" dirty="0">
                <a:solidFill>
                  <a:srgbClr val="FFFFFF"/>
                </a:solidFill>
                <a:latin typeface="Calibri"/>
                <a:cs typeface="Calibri"/>
              </a:rPr>
              <a:t> </a:t>
            </a:r>
            <a:r>
              <a:rPr sz="1300" spc="-10" dirty="0">
                <a:solidFill>
                  <a:srgbClr val="FFFFFF"/>
                </a:solidFill>
                <a:latin typeface="Calibri"/>
                <a:cs typeface="Calibri"/>
              </a:rPr>
              <a:t>Technologies</a:t>
            </a:r>
            <a:endParaRPr sz="1300">
              <a:latin typeface="Calibri"/>
              <a:cs typeface="Calibri"/>
            </a:endParaRPr>
          </a:p>
        </p:txBody>
      </p:sp>
      <p:sp>
        <p:nvSpPr>
          <p:cNvPr id="51" name="object 51"/>
          <p:cNvSpPr/>
          <p:nvPr/>
        </p:nvSpPr>
        <p:spPr>
          <a:xfrm>
            <a:off x="11539614" y="2859328"/>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52" name="object 52"/>
          <p:cNvSpPr txBox="1"/>
          <p:nvPr/>
        </p:nvSpPr>
        <p:spPr>
          <a:xfrm>
            <a:off x="12527266" y="3426766"/>
            <a:ext cx="1288415" cy="592095"/>
          </a:xfrm>
          <a:prstGeom prst="rect">
            <a:avLst/>
          </a:prstGeom>
        </p:spPr>
        <p:txBody>
          <a:bodyPr vert="horz" wrap="square" lIns="0" tIns="12677" rIns="0" bIns="0" rtlCol="0">
            <a:spAutoFit/>
          </a:bodyPr>
          <a:lstStyle/>
          <a:p>
            <a:pPr marL="12677" marR="5080">
              <a:lnSpc>
                <a:spcPct val="114900"/>
              </a:lnSpc>
              <a:spcBef>
                <a:spcPts val="101"/>
              </a:spcBef>
            </a:pPr>
            <a:r>
              <a:rPr sz="1100" spc="-10" dirty="0">
                <a:solidFill>
                  <a:srgbClr val="231F20"/>
                </a:solidFill>
                <a:latin typeface="Calibri"/>
                <a:cs typeface="Calibri"/>
              </a:rPr>
              <a:t>quantitative</a:t>
            </a:r>
            <a:r>
              <a:rPr sz="1100" spc="-66" dirty="0">
                <a:solidFill>
                  <a:srgbClr val="231F20"/>
                </a:solidFill>
                <a:latin typeface="Calibri"/>
                <a:cs typeface="Calibri"/>
              </a:rPr>
              <a:t> </a:t>
            </a:r>
            <a:r>
              <a:rPr sz="1100" spc="-4" dirty="0">
                <a:solidFill>
                  <a:srgbClr val="231F20"/>
                </a:solidFill>
                <a:latin typeface="Calibri"/>
                <a:cs typeface="Calibri"/>
              </a:rPr>
              <a:t>analysis  </a:t>
            </a:r>
            <a:r>
              <a:rPr sz="1100" spc="-10" dirty="0">
                <a:solidFill>
                  <a:srgbClr val="231F20"/>
                </a:solidFill>
                <a:latin typeface="Calibri"/>
                <a:cs typeface="Calibri"/>
              </a:rPr>
              <a:t>qualitative </a:t>
            </a:r>
            <a:r>
              <a:rPr sz="1100" spc="-4" dirty="0">
                <a:solidFill>
                  <a:srgbClr val="231F20"/>
                </a:solidFill>
                <a:latin typeface="Calibri"/>
                <a:cs typeface="Calibri"/>
              </a:rPr>
              <a:t>analysis  </a:t>
            </a:r>
            <a:r>
              <a:rPr sz="1100" spc="-10" dirty="0">
                <a:solidFill>
                  <a:srgbClr val="231F20"/>
                </a:solidFill>
                <a:latin typeface="Calibri"/>
                <a:cs typeface="Calibri"/>
              </a:rPr>
              <a:t>data</a:t>
            </a:r>
            <a:r>
              <a:rPr sz="1100" spc="-101" dirty="0">
                <a:solidFill>
                  <a:srgbClr val="231F20"/>
                </a:solidFill>
                <a:latin typeface="Calibri"/>
                <a:cs typeface="Calibri"/>
              </a:rPr>
              <a:t> </a:t>
            </a:r>
            <a:r>
              <a:rPr sz="1100" dirty="0">
                <a:solidFill>
                  <a:srgbClr val="231F20"/>
                </a:solidFill>
                <a:latin typeface="Calibri"/>
                <a:cs typeface="Calibri"/>
              </a:rPr>
              <a:t>mining</a:t>
            </a:r>
            <a:endParaRPr sz="1100">
              <a:latin typeface="Calibri"/>
              <a:cs typeface="Calibri"/>
            </a:endParaRPr>
          </a:p>
        </p:txBody>
      </p:sp>
      <p:sp>
        <p:nvSpPr>
          <p:cNvPr id="53" name="object 53"/>
          <p:cNvSpPr/>
          <p:nvPr/>
        </p:nvSpPr>
        <p:spPr>
          <a:xfrm>
            <a:off x="6479637" y="1378243"/>
            <a:ext cx="1407160" cy="2673986"/>
          </a:xfrm>
          <a:custGeom>
            <a:avLst/>
            <a:gdLst/>
            <a:ahLst/>
            <a:cxnLst/>
            <a:rect l="l" t="t" r="r" b="b"/>
            <a:pathLst>
              <a:path w="1407159" h="2673985">
                <a:moveTo>
                  <a:pt x="0" y="0"/>
                </a:moveTo>
                <a:lnTo>
                  <a:pt x="1407071" y="2673565"/>
                </a:lnTo>
              </a:path>
            </a:pathLst>
          </a:custGeom>
          <a:ln w="3810">
            <a:solidFill>
              <a:srgbClr val="231F20"/>
            </a:solidFill>
          </a:ln>
        </p:spPr>
        <p:txBody>
          <a:bodyPr wrap="square" lIns="0" tIns="0" rIns="0" bIns="0" rtlCol="0"/>
          <a:lstStyle/>
          <a:p>
            <a:endParaRPr/>
          </a:p>
        </p:txBody>
      </p:sp>
      <p:sp>
        <p:nvSpPr>
          <p:cNvPr id="54" name="object 54"/>
          <p:cNvSpPr txBox="1"/>
          <p:nvPr/>
        </p:nvSpPr>
        <p:spPr>
          <a:xfrm>
            <a:off x="7506500" y="529143"/>
            <a:ext cx="2880359" cy="987519"/>
          </a:xfrm>
          <a:prstGeom prst="rect">
            <a:avLst/>
          </a:prstGeom>
        </p:spPr>
        <p:txBody>
          <a:bodyPr vert="horz" wrap="square" lIns="0" tIns="12677" rIns="0" bIns="0" rtlCol="0">
            <a:spAutoFit/>
          </a:bodyPr>
          <a:lstStyle/>
          <a:p>
            <a:pPr marL="12677" marR="1381254">
              <a:lnSpc>
                <a:spcPct val="114900"/>
              </a:lnSpc>
              <a:spcBef>
                <a:spcPts val="101"/>
              </a:spcBef>
            </a:pPr>
            <a:r>
              <a:rPr sz="1100" spc="-4" dirty="0">
                <a:solidFill>
                  <a:srgbClr val="231F20"/>
                </a:solidFill>
                <a:latin typeface="Calibri"/>
                <a:cs typeface="Calibri"/>
              </a:rPr>
              <a:t>analytics </a:t>
            </a:r>
            <a:r>
              <a:rPr sz="1100" dirty="0">
                <a:solidFill>
                  <a:srgbClr val="231F20"/>
                </a:solidFill>
                <a:latin typeface="Calibri"/>
                <a:cs typeface="Calibri"/>
              </a:rPr>
              <a:t>&amp; </a:t>
            </a:r>
            <a:r>
              <a:rPr sz="1100" spc="-10" dirty="0">
                <a:solidFill>
                  <a:srgbClr val="231F20"/>
                </a:solidFill>
                <a:latin typeface="Calibri"/>
                <a:cs typeface="Calibri"/>
              </a:rPr>
              <a:t>data </a:t>
            </a:r>
            <a:r>
              <a:rPr sz="1100" spc="-4" dirty="0">
                <a:solidFill>
                  <a:srgbClr val="231F20"/>
                </a:solidFill>
                <a:latin typeface="Calibri"/>
                <a:cs typeface="Calibri"/>
              </a:rPr>
              <a:t>science  </a:t>
            </a:r>
            <a:r>
              <a:rPr sz="1100" spc="-10" dirty="0">
                <a:solidFill>
                  <a:srgbClr val="231F20"/>
                </a:solidFill>
                <a:latin typeface="Calibri"/>
                <a:cs typeface="Calibri"/>
              </a:rPr>
              <a:t>digitization</a:t>
            </a:r>
            <a:endParaRPr sz="1100">
              <a:latin typeface="Calibri"/>
              <a:cs typeface="Calibri"/>
            </a:endParaRPr>
          </a:p>
          <a:p>
            <a:pPr marL="12677" marR="5080">
              <a:lnSpc>
                <a:spcPct val="114900"/>
              </a:lnSpc>
            </a:pPr>
            <a:r>
              <a:rPr sz="1100" spc="-14" dirty="0">
                <a:solidFill>
                  <a:srgbClr val="231F20"/>
                </a:solidFill>
                <a:latin typeface="Calibri"/>
                <a:cs typeface="Calibri"/>
              </a:rPr>
              <a:t>affordable </a:t>
            </a:r>
            <a:r>
              <a:rPr sz="1100" spc="-4" dirty="0">
                <a:solidFill>
                  <a:srgbClr val="231F20"/>
                </a:solidFill>
                <a:latin typeface="Calibri"/>
                <a:cs typeface="Calibri"/>
              </a:rPr>
              <a:t>technology </a:t>
            </a:r>
            <a:r>
              <a:rPr sz="1100" dirty="0">
                <a:solidFill>
                  <a:srgbClr val="231F20"/>
                </a:solidFill>
                <a:latin typeface="Calibri"/>
                <a:cs typeface="Calibri"/>
              </a:rPr>
              <a:t>&amp; </a:t>
            </a:r>
            <a:r>
              <a:rPr sz="1100" spc="-4" dirty="0">
                <a:solidFill>
                  <a:srgbClr val="231F20"/>
                </a:solidFill>
                <a:latin typeface="Calibri"/>
                <a:cs typeface="Calibri"/>
              </a:rPr>
              <a:t>commodity </a:t>
            </a:r>
            <a:r>
              <a:rPr sz="1100" spc="-10" dirty="0">
                <a:solidFill>
                  <a:srgbClr val="231F20"/>
                </a:solidFill>
                <a:latin typeface="Calibri"/>
                <a:cs typeface="Calibri"/>
              </a:rPr>
              <a:t>hardware  </a:t>
            </a:r>
            <a:r>
              <a:rPr sz="1100" spc="-4" dirty="0">
                <a:solidFill>
                  <a:srgbClr val="231F20"/>
                </a:solidFill>
                <a:latin typeface="Calibri"/>
                <a:cs typeface="Calibri"/>
              </a:rPr>
              <a:t>social</a:t>
            </a:r>
            <a:r>
              <a:rPr sz="1100" spc="-101" dirty="0">
                <a:solidFill>
                  <a:srgbClr val="231F20"/>
                </a:solidFill>
                <a:latin typeface="Calibri"/>
                <a:cs typeface="Calibri"/>
              </a:rPr>
              <a:t> </a:t>
            </a:r>
            <a:r>
              <a:rPr sz="1100" dirty="0">
                <a:solidFill>
                  <a:srgbClr val="231F20"/>
                </a:solidFill>
                <a:latin typeface="Calibri"/>
                <a:cs typeface="Calibri"/>
              </a:rPr>
              <a:t>media</a:t>
            </a:r>
            <a:endParaRPr sz="1100">
              <a:latin typeface="Calibri"/>
              <a:cs typeface="Calibri"/>
            </a:endParaRPr>
          </a:p>
          <a:p>
            <a:pPr marL="12677">
              <a:spcBef>
                <a:spcPts val="214"/>
              </a:spcBef>
            </a:pPr>
            <a:r>
              <a:rPr sz="1100" spc="-10" dirty="0">
                <a:solidFill>
                  <a:srgbClr val="231F20"/>
                </a:solidFill>
                <a:latin typeface="Calibri"/>
                <a:cs typeface="Calibri"/>
              </a:rPr>
              <a:t>hyper-connected communities </a:t>
            </a:r>
            <a:r>
              <a:rPr sz="1100" dirty="0">
                <a:solidFill>
                  <a:srgbClr val="231F20"/>
                </a:solidFill>
                <a:latin typeface="Calibri"/>
                <a:cs typeface="Calibri"/>
              </a:rPr>
              <a:t>&amp; </a:t>
            </a:r>
            <a:r>
              <a:rPr sz="1100" spc="-4" dirty="0">
                <a:solidFill>
                  <a:srgbClr val="231F20"/>
                </a:solidFill>
                <a:latin typeface="Calibri"/>
                <a:cs typeface="Calibri"/>
              </a:rPr>
              <a:t>devices</a:t>
            </a:r>
            <a:endParaRPr sz="1100">
              <a:latin typeface="Calibri"/>
              <a:cs typeface="Calibri"/>
            </a:endParaRPr>
          </a:p>
        </p:txBody>
      </p:sp>
      <p:sp>
        <p:nvSpPr>
          <p:cNvPr id="55" name="object 55"/>
          <p:cNvSpPr txBox="1"/>
          <p:nvPr/>
        </p:nvSpPr>
        <p:spPr>
          <a:xfrm>
            <a:off x="7506451" y="1606951"/>
            <a:ext cx="1062356" cy="182078"/>
          </a:xfrm>
          <a:prstGeom prst="rect">
            <a:avLst/>
          </a:prstGeom>
        </p:spPr>
        <p:txBody>
          <a:bodyPr vert="horz" wrap="square" lIns="0" tIns="12677" rIns="0" bIns="0" rtlCol="0">
            <a:spAutoFit/>
          </a:bodyPr>
          <a:lstStyle/>
          <a:p>
            <a:pPr marL="12677">
              <a:spcBef>
                <a:spcPts val="101"/>
              </a:spcBef>
            </a:pPr>
            <a:r>
              <a:rPr sz="1100" dirty="0">
                <a:solidFill>
                  <a:srgbClr val="231F20"/>
                </a:solidFill>
                <a:latin typeface="Calibri"/>
                <a:cs typeface="Calibri"/>
              </a:rPr>
              <a:t>cloud</a:t>
            </a:r>
            <a:r>
              <a:rPr sz="1100" spc="-70" dirty="0">
                <a:solidFill>
                  <a:srgbClr val="231F20"/>
                </a:solidFill>
                <a:latin typeface="Calibri"/>
                <a:cs typeface="Calibri"/>
              </a:rPr>
              <a:t> </a:t>
            </a:r>
            <a:r>
              <a:rPr sz="1100" spc="-10" dirty="0">
                <a:solidFill>
                  <a:srgbClr val="231F20"/>
                </a:solidFill>
                <a:latin typeface="Calibri"/>
                <a:cs typeface="Calibri"/>
              </a:rPr>
              <a:t>computing</a:t>
            </a:r>
            <a:endParaRPr sz="1100">
              <a:latin typeface="Calibri"/>
              <a:cs typeface="Calibri"/>
            </a:endParaRPr>
          </a:p>
        </p:txBody>
      </p:sp>
      <p:sp>
        <p:nvSpPr>
          <p:cNvPr id="56" name="object 56"/>
          <p:cNvSpPr/>
          <p:nvPr/>
        </p:nvSpPr>
        <p:spPr>
          <a:xfrm>
            <a:off x="5749398" y="1014473"/>
            <a:ext cx="1461135" cy="365125"/>
          </a:xfrm>
          <a:custGeom>
            <a:avLst/>
            <a:gdLst/>
            <a:ahLst/>
            <a:cxnLst/>
            <a:rect l="l" t="t" r="r" b="b"/>
            <a:pathLst>
              <a:path w="1461134" h="365125">
                <a:moveTo>
                  <a:pt x="1437068" y="0"/>
                </a:moveTo>
                <a:lnTo>
                  <a:pt x="23520" y="0"/>
                </a:lnTo>
                <a:lnTo>
                  <a:pt x="9922" y="367"/>
                </a:lnTo>
                <a:lnTo>
                  <a:pt x="2940" y="2940"/>
                </a:lnTo>
                <a:lnTo>
                  <a:pt x="367" y="9922"/>
                </a:lnTo>
                <a:lnTo>
                  <a:pt x="0" y="23520"/>
                </a:lnTo>
                <a:lnTo>
                  <a:pt x="0" y="341439"/>
                </a:lnTo>
                <a:lnTo>
                  <a:pt x="367" y="355037"/>
                </a:lnTo>
                <a:lnTo>
                  <a:pt x="2940" y="362019"/>
                </a:lnTo>
                <a:lnTo>
                  <a:pt x="9922" y="364592"/>
                </a:lnTo>
                <a:lnTo>
                  <a:pt x="23520" y="364959"/>
                </a:lnTo>
                <a:lnTo>
                  <a:pt x="1437068" y="364959"/>
                </a:lnTo>
                <a:lnTo>
                  <a:pt x="1450658" y="364592"/>
                </a:lnTo>
                <a:lnTo>
                  <a:pt x="1457637" y="362019"/>
                </a:lnTo>
                <a:lnTo>
                  <a:pt x="1460208" y="355037"/>
                </a:lnTo>
                <a:lnTo>
                  <a:pt x="1460576" y="341439"/>
                </a:lnTo>
                <a:lnTo>
                  <a:pt x="1460576" y="23520"/>
                </a:lnTo>
                <a:lnTo>
                  <a:pt x="1460208" y="9922"/>
                </a:lnTo>
                <a:lnTo>
                  <a:pt x="1457637" y="2940"/>
                </a:lnTo>
                <a:lnTo>
                  <a:pt x="1450658" y="367"/>
                </a:lnTo>
                <a:lnTo>
                  <a:pt x="1437068" y="0"/>
                </a:lnTo>
                <a:close/>
              </a:path>
            </a:pathLst>
          </a:custGeom>
          <a:solidFill>
            <a:srgbClr val="636466"/>
          </a:solidFill>
        </p:spPr>
        <p:txBody>
          <a:bodyPr wrap="square" lIns="0" tIns="0" rIns="0" bIns="0" rtlCol="0"/>
          <a:lstStyle/>
          <a:p>
            <a:endParaRPr/>
          </a:p>
        </p:txBody>
      </p:sp>
      <p:sp>
        <p:nvSpPr>
          <p:cNvPr id="57" name="object 57"/>
          <p:cNvSpPr txBox="1"/>
          <p:nvPr/>
        </p:nvSpPr>
        <p:spPr>
          <a:xfrm>
            <a:off x="5939551" y="1073611"/>
            <a:ext cx="1088389"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90" dirty="0">
                <a:solidFill>
                  <a:srgbClr val="FFFFFF"/>
                </a:solidFill>
                <a:latin typeface="Calibri"/>
                <a:cs typeface="Calibri"/>
              </a:rPr>
              <a:t> </a:t>
            </a:r>
            <a:r>
              <a:rPr sz="1300" spc="-10" dirty="0">
                <a:solidFill>
                  <a:srgbClr val="FFFFFF"/>
                </a:solidFill>
                <a:latin typeface="Calibri"/>
                <a:cs typeface="Calibri"/>
              </a:rPr>
              <a:t>Drivers</a:t>
            </a:r>
            <a:endParaRPr sz="1300">
              <a:latin typeface="Calibri"/>
              <a:cs typeface="Calibri"/>
            </a:endParaRPr>
          </a:p>
        </p:txBody>
      </p:sp>
      <p:sp>
        <p:nvSpPr>
          <p:cNvPr id="58" name="object 58"/>
          <p:cNvSpPr/>
          <p:nvPr/>
        </p:nvSpPr>
        <p:spPr>
          <a:xfrm>
            <a:off x="11386194" y="2347074"/>
            <a:ext cx="153036" cy="0"/>
          </a:xfrm>
          <a:custGeom>
            <a:avLst/>
            <a:gdLst/>
            <a:ahLst/>
            <a:cxnLst/>
            <a:rect l="l" t="t" r="r" b="b"/>
            <a:pathLst>
              <a:path w="153034">
                <a:moveTo>
                  <a:pt x="0" y="0"/>
                </a:moveTo>
                <a:lnTo>
                  <a:pt x="152971" y="0"/>
                </a:lnTo>
              </a:path>
            </a:pathLst>
          </a:custGeom>
          <a:ln w="3479">
            <a:solidFill>
              <a:srgbClr val="231F20"/>
            </a:solidFill>
          </a:ln>
        </p:spPr>
        <p:txBody>
          <a:bodyPr wrap="square" lIns="0" tIns="0" rIns="0" bIns="0" rtlCol="0"/>
          <a:lstStyle/>
          <a:p>
            <a:endParaRPr/>
          </a:p>
        </p:txBody>
      </p:sp>
      <p:sp>
        <p:nvSpPr>
          <p:cNvPr id="59" name="object 59"/>
          <p:cNvSpPr/>
          <p:nvPr/>
        </p:nvSpPr>
        <p:spPr>
          <a:xfrm>
            <a:off x="6614418" y="4032759"/>
            <a:ext cx="2449828" cy="730250"/>
          </a:xfrm>
          <a:custGeom>
            <a:avLst/>
            <a:gdLst/>
            <a:ahLst/>
            <a:cxnLst/>
            <a:rect l="l" t="t" r="r" b="b"/>
            <a:pathLst>
              <a:path w="2449829" h="730250">
                <a:moveTo>
                  <a:pt x="2338146" y="0"/>
                </a:moveTo>
                <a:lnTo>
                  <a:pt x="111099" y="0"/>
                </a:ln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2338146" y="729996"/>
                </a:lnTo>
                <a:lnTo>
                  <a:pt x="2402375" y="728260"/>
                </a:lnTo>
                <a:lnTo>
                  <a:pt x="2435358" y="716108"/>
                </a:lnTo>
                <a:lnTo>
                  <a:pt x="2447509" y="683125"/>
                </a:lnTo>
                <a:lnTo>
                  <a:pt x="2449245" y="618896"/>
                </a:lnTo>
                <a:lnTo>
                  <a:pt x="2449245" y="111099"/>
                </a:lnTo>
                <a:lnTo>
                  <a:pt x="2447509" y="46870"/>
                </a:lnTo>
                <a:lnTo>
                  <a:pt x="2435358" y="13887"/>
                </a:lnTo>
                <a:lnTo>
                  <a:pt x="2402375" y="1735"/>
                </a:lnTo>
                <a:lnTo>
                  <a:pt x="2338146" y="0"/>
                </a:lnTo>
                <a:close/>
              </a:path>
            </a:pathLst>
          </a:custGeom>
          <a:solidFill>
            <a:srgbClr val="27A7DF"/>
          </a:solidFill>
        </p:spPr>
        <p:txBody>
          <a:bodyPr wrap="square" lIns="0" tIns="0" rIns="0" bIns="0" rtlCol="0"/>
          <a:lstStyle/>
          <a:p>
            <a:endParaRPr/>
          </a:p>
        </p:txBody>
      </p:sp>
      <p:sp>
        <p:nvSpPr>
          <p:cNvPr id="60" name="object 60"/>
          <p:cNvSpPr txBox="1"/>
          <p:nvPr/>
        </p:nvSpPr>
        <p:spPr>
          <a:xfrm>
            <a:off x="7064702" y="4157863"/>
            <a:ext cx="1538605" cy="412910"/>
          </a:xfrm>
          <a:prstGeom prst="rect">
            <a:avLst/>
          </a:prstGeom>
        </p:spPr>
        <p:txBody>
          <a:bodyPr vert="horz" wrap="square" lIns="0" tIns="12677" rIns="0" bIns="0" rtlCol="0">
            <a:spAutoFit/>
          </a:bodyPr>
          <a:lstStyle/>
          <a:p>
            <a:pPr marL="12677" marR="5080" indent="427887">
              <a:spcBef>
                <a:spcPts val="101"/>
              </a:spcBef>
            </a:pPr>
            <a:r>
              <a:rPr lang="en-US" sz="1300" b="1" spc="-4" dirty="0" smtClean="0">
                <a:solidFill>
                  <a:srgbClr val="FFFFFF"/>
                </a:solidFill>
                <a:latin typeface="Calibri"/>
                <a:cs typeface="Calibri"/>
              </a:rPr>
              <a:t>Core Topic </a:t>
            </a:r>
            <a:r>
              <a:rPr sz="1300" b="1" dirty="0" smtClean="0">
                <a:solidFill>
                  <a:srgbClr val="FFFFFF"/>
                </a:solidFill>
                <a:latin typeface="Calibri"/>
                <a:cs typeface="Calibri"/>
              </a:rPr>
              <a:t>1</a:t>
            </a:r>
            <a:r>
              <a:rPr lang="en-US" sz="1300" b="1" dirty="0" smtClean="0">
                <a:solidFill>
                  <a:srgbClr val="FFFFFF"/>
                </a:solidFill>
                <a:latin typeface="Calibri"/>
                <a:cs typeface="Calibri"/>
              </a:rPr>
              <a:t>:</a:t>
            </a:r>
            <a:r>
              <a:rPr sz="1300" b="1" dirty="0" smtClean="0">
                <a:solidFill>
                  <a:srgbClr val="FFFFFF"/>
                </a:solidFill>
                <a:latin typeface="Calibri"/>
                <a:cs typeface="Calibri"/>
              </a:rPr>
              <a:t>  </a:t>
            </a:r>
            <a:r>
              <a:rPr sz="1300" b="1" spc="-4" dirty="0">
                <a:solidFill>
                  <a:srgbClr val="FFFFFF"/>
                </a:solidFill>
                <a:latin typeface="Calibri"/>
                <a:cs typeface="Calibri"/>
              </a:rPr>
              <a:t>Fundamental </a:t>
            </a:r>
            <a:r>
              <a:rPr sz="1300" b="1" dirty="0">
                <a:solidFill>
                  <a:srgbClr val="FFFFFF"/>
                </a:solidFill>
                <a:latin typeface="Calibri"/>
                <a:cs typeface="Calibri"/>
              </a:rPr>
              <a:t>Big</a:t>
            </a:r>
            <a:r>
              <a:rPr sz="1300" b="1" spc="-66" dirty="0">
                <a:solidFill>
                  <a:srgbClr val="FFFFFF"/>
                </a:solidFill>
                <a:latin typeface="Calibri"/>
                <a:cs typeface="Calibri"/>
              </a:rPr>
              <a:t> </a:t>
            </a:r>
            <a:r>
              <a:rPr sz="1300" b="1" spc="-10" dirty="0">
                <a:solidFill>
                  <a:srgbClr val="FFFFFF"/>
                </a:solidFill>
                <a:latin typeface="Calibri"/>
                <a:cs typeface="Calibri"/>
              </a:rPr>
              <a:t>Data</a:t>
            </a:r>
            <a:endParaRPr sz="1300" dirty="0">
              <a:latin typeface="Calibri"/>
              <a:cs typeface="Calibri"/>
            </a:endParaRPr>
          </a:p>
        </p:txBody>
      </p:sp>
      <p:sp>
        <p:nvSpPr>
          <p:cNvPr id="61" name="object 61"/>
          <p:cNvSpPr/>
          <p:nvPr/>
        </p:nvSpPr>
        <p:spPr>
          <a:xfrm>
            <a:off x="6614418" y="4032759"/>
            <a:ext cx="2449828" cy="730250"/>
          </a:xfrm>
          <a:custGeom>
            <a:avLst/>
            <a:gdLst/>
            <a:ahLst/>
            <a:cxnLst/>
            <a:rect l="l" t="t" r="r" b="b"/>
            <a:pathLst>
              <a:path w="2449829" h="730250">
                <a:moveTo>
                  <a:pt x="111099" y="0"/>
                </a:move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2338146" y="729996"/>
                </a:lnTo>
                <a:lnTo>
                  <a:pt x="2402375" y="728260"/>
                </a:lnTo>
                <a:lnTo>
                  <a:pt x="2435358" y="716108"/>
                </a:lnTo>
                <a:lnTo>
                  <a:pt x="2447509" y="683125"/>
                </a:lnTo>
                <a:lnTo>
                  <a:pt x="2449245" y="618896"/>
                </a:lnTo>
                <a:lnTo>
                  <a:pt x="2449245" y="111099"/>
                </a:lnTo>
                <a:lnTo>
                  <a:pt x="2447509" y="46870"/>
                </a:lnTo>
                <a:lnTo>
                  <a:pt x="2435358" y="13887"/>
                </a:lnTo>
                <a:lnTo>
                  <a:pt x="2402375" y="1735"/>
                </a:lnTo>
                <a:lnTo>
                  <a:pt x="2338146" y="0"/>
                </a:lnTo>
                <a:lnTo>
                  <a:pt x="111099" y="0"/>
                </a:lnTo>
                <a:close/>
              </a:path>
            </a:pathLst>
          </a:custGeom>
          <a:ln w="38099">
            <a:solidFill>
              <a:srgbClr val="27A7DF"/>
            </a:solidFill>
          </a:ln>
        </p:spPr>
        <p:txBody>
          <a:bodyPr wrap="square" lIns="0" tIns="0" rIns="0" bIns="0" rtlCol="0"/>
          <a:lstStyle/>
          <a:p>
            <a:endParaRPr/>
          </a:p>
        </p:txBody>
      </p:sp>
      <p:sp>
        <p:nvSpPr>
          <p:cNvPr id="62" name="object 62"/>
          <p:cNvSpPr/>
          <p:nvPr/>
        </p:nvSpPr>
        <p:spPr>
          <a:xfrm>
            <a:off x="2930404" y="3193704"/>
            <a:ext cx="2763520" cy="364490"/>
          </a:xfrm>
          <a:custGeom>
            <a:avLst/>
            <a:gdLst/>
            <a:ahLst/>
            <a:cxnLst/>
            <a:rect l="l" t="t" r="r" b="b"/>
            <a:pathLst>
              <a:path w="2763520" h="364489">
                <a:moveTo>
                  <a:pt x="2739847" y="0"/>
                </a:moveTo>
                <a:lnTo>
                  <a:pt x="23520" y="0"/>
                </a:lnTo>
                <a:lnTo>
                  <a:pt x="9922" y="367"/>
                </a:lnTo>
                <a:lnTo>
                  <a:pt x="2940" y="2940"/>
                </a:lnTo>
                <a:lnTo>
                  <a:pt x="367" y="9922"/>
                </a:lnTo>
                <a:lnTo>
                  <a:pt x="0" y="23520"/>
                </a:lnTo>
                <a:lnTo>
                  <a:pt x="0" y="340715"/>
                </a:lnTo>
                <a:lnTo>
                  <a:pt x="367" y="354313"/>
                </a:lnTo>
                <a:lnTo>
                  <a:pt x="2940" y="361295"/>
                </a:lnTo>
                <a:lnTo>
                  <a:pt x="9922" y="363868"/>
                </a:lnTo>
                <a:lnTo>
                  <a:pt x="23520" y="364236"/>
                </a:lnTo>
                <a:lnTo>
                  <a:pt x="2739847" y="364236"/>
                </a:lnTo>
                <a:lnTo>
                  <a:pt x="2753444" y="363868"/>
                </a:lnTo>
                <a:lnTo>
                  <a:pt x="2760427" y="361295"/>
                </a:lnTo>
                <a:lnTo>
                  <a:pt x="2763000" y="354313"/>
                </a:lnTo>
                <a:lnTo>
                  <a:pt x="2763367" y="340715"/>
                </a:lnTo>
                <a:lnTo>
                  <a:pt x="2763367" y="23520"/>
                </a:lnTo>
                <a:lnTo>
                  <a:pt x="2763000" y="9922"/>
                </a:lnTo>
                <a:lnTo>
                  <a:pt x="2760427" y="2940"/>
                </a:lnTo>
                <a:lnTo>
                  <a:pt x="2753444" y="367"/>
                </a:lnTo>
                <a:lnTo>
                  <a:pt x="2739847" y="0"/>
                </a:lnTo>
                <a:close/>
              </a:path>
            </a:pathLst>
          </a:custGeom>
          <a:solidFill>
            <a:srgbClr val="636466"/>
          </a:solidFill>
        </p:spPr>
        <p:txBody>
          <a:bodyPr wrap="square" lIns="0" tIns="0" rIns="0" bIns="0" rtlCol="0"/>
          <a:lstStyle/>
          <a:p>
            <a:endParaRPr/>
          </a:p>
        </p:txBody>
      </p:sp>
      <p:sp>
        <p:nvSpPr>
          <p:cNvPr id="63" name="object 63"/>
          <p:cNvSpPr txBox="1"/>
          <p:nvPr/>
        </p:nvSpPr>
        <p:spPr>
          <a:xfrm>
            <a:off x="3096957" y="3237974"/>
            <a:ext cx="2446020"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Adoption </a:t>
            </a:r>
            <a:r>
              <a:rPr sz="1300" dirty="0">
                <a:solidFill>
                  <a:srgbClr val="FFFFFF"/>
                </a:solidFill>
                <a:latin typeface="Calibri"/>
                <a:cs typeface="Calibri"/>
              </a:rPr>
              <a:t>&amp; Planning</a:t>
            </a:r>
            <a:r>
              <a:rPr sz="1300" spc="-66" dirty="0">
                <a:solidFill>
                  <a:srgbClr val="FFFFFF"/>
                </a:solidFill>
                <a:latin typeface="Calibri"/>
                <a:cs typeface="Calibri"/>
              </a:rPr>
              <a:t> </a:t>
            </a:r>
            <a:r>
              <a:rPr sz="1300" spc="-10" dirty="0">
                <a:solidFill>
                  <a:srgbClr val="FFFFFF"/>
                </a:solidFill>
                <a:latin typeface="Calibri"/>
                <a:cs typeface="Calibri"/>
              </a:rPr>
              <a:t>Considerations</a:t>
            </a:r>
            <a:endParaRPr sz="1300">
              <a:latin typeface="Calibri"/>
              <a:cs typeface="Calibri"/>
            </a:endParaRPr>
          </a:p>
        </p:txBody>
      </p:sp>
      <p:sp>
        <p:nvSpPr>
          <p:cNvPr id="64" name="object 64"/>
          <p:cNvSpPr/>
          <p:nvPr/>
        </p:nvSpPr>
        <p:spPr>
          <a:xfrm>
            <a:off x="7362236" y="687160"/>
            <a:ext cx="0" cy="1030606"/>
          </a:xfrm>
          <a:custGeom>
            <a:avLst/>
            <a:gdLst/>
            <a:ahLst/>
            <a:cxnLst/>
            <a:rect l="l" t="t" r="r" b="b"/>
            <a:pathLst>
              <a:path h="1030605">
                <a:moveTo>
                  <a:pt x="0" y="0"/>
                </a:moveTo>
                <a:lnTo>
                  <a:pt x="0" y="1030592"/>
                </a:lnTo>
              </a:path>
            </a:pathLst>
          </a:custGeom>
          <a:ln w="3479">
            <a:solidFill>
              <a:srgbClr val="231F20"/>
            </a:solidFill>
          </a:ln>
        </p:spPr>
        <p:txBody>
          <a:bodyPr wrap="square" lIns="0" tIns="0" rIns="0" bIns="0" rtlCol="0"/>
          <a:lstStyle/>
          <a:p>
            <a:endParaRPr/>
          </a:p>
        </p:txBody>
      </p:sp>
      <p:sp>
        <p:nvSpPr>
          <p:cNvPr id="65" name="object 65"/>
          <p:cNvSpPr/>
          <p:nvPr/>
        </p:nvSpPr>
        <p:spPr>
          <a:xfrm>
            <a:off x="7362896" y="685422"/>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66" name="object 66"/>
          <p:cNvSpPr/>
          <p:nvPr/>
        </p:nvSpPr>
        <p:spPr>
          <a:xfrm>
            <a:off x="7363338" y="1097086"/>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67" name="object 67"/>
          <p:cNvSpPr/>
          <p:nvPr/>
        </p:nvSpPr>
        <p:spPr>
          <a:xfrm>
            <a:off x="7362791" y="1506931"/>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68" name="object 68"/>
          <p:cNvSpPr/>
          <p:nvPr/>
        </p:nvSpPr>
        <p:spPr>
          <a:xfrm>
            <a:off x="7363780" y="888593"/>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69" name="object 69"/>
          <p:cNvSpPr/>
          <p:nvPr/>
        </p:nvSpPr>
        <p:spPr>
          <a:xfrm>
            <a:off x="7362240" y="1302318"/>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70" name="object 70"/>
          <p:cNvSpPr/>
          <p:nvPr/>
        </p:nvSpPr>
        <p:spPr>
          <a:xfrm>
            <a:off x="7363347" y="1719488"/>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71" name="object 71"/>
          <p:cNvSpPr/>
          <p:nvPr/>
        </p:nvSpPr>
        <p:spPr>
          <a:xfrm>
            <a:off x="3452867" y="1067385"/>
            <a:ext cx="0" cy="617220"/>
          </a:xfrm>
          <a:custGeom>
            <a:avLst/>
            <a:gdLst/>
            <a:ahLst/>
            <a:cxnLst/>
            <a:rect l="l" t="t" r="r" b="b"/>
            <a:pathLst>
              <a:path h="617219">
                <a:moveTo>
                  <a:pt x="0" y="0"/>
                </a:moveTo>
                <a:lnTo>
                  <a:pt x="0" y="616902"/>
                </a:lnTo>
              </a:path>
            </a:pathLst>
          </a:custGeom>
          <a:ln w="3479">
            <a:solidFill>
              <a:srgbClr val="231F20"/>
            </a:solidFill>
          </a:ln>
        </p:spPr>
        <p:txBody>
          <a:bodyPr wrap="square" lIns="0" tIns="0" rIns="0" bIns="0" rtlCol="0"/>
          <a:lstStyle/>
          <a:p>
            <a:endParaRPr/>
          </a:p>
        </p:txBody>
      </p:sp>
      <p:sp>
        <p:nvSpPr>
          <p:cNvPr id="72" name="object 72"/>
          <p:cNvSpPr/>
          <p:nvPr/>
        </p:nvSpPr>
        <p:spPr>
          <a:xfrm>
            <a:off x="3339228" y="1065645"/>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73" name="object 73"/>
          <p:cNvSpPr/>
          <p:nvPr/>
        </p:nvSpPr>
        <p:spPr>
          <a:xfrm>
            <a:off x="3339670" y="1477306"/>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74" name="object 74"/>
          <p:cNvSpPr/>
          <p:nvPr/>
        </p:nvSpPr>
        <p:spPr>
          <a:xfrm>
            <a:off x="3340112" y="1268818"/>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sp>
        <p:nvSpPr>
          <p:cNvPr id="75" name="object 75"/>
          <p:cNvSpPr/>
          <p:nvPr/>
        </p:nvSpPr>
        <p:spPr>
          <a:xfrm>
            <a:off x="3339227" y="168428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76" name="object 76"/>
          <p:cNvSpPr/>
          <p:nvPr/>
        </p:nvSpPr>
        <p:spPr>
          <a:xfrm>
            <a:off x="3455537" y="1379875"/>
            <a:ext cx="140335" cy="0"/>
          </a:xfrm>
          <a:custGeom>
            <a:avLst/>
            <a:gdLst/>
            <a:ahLst/>
            <a:cxnLst/>
            <a:rect l="l" t="t" r="r" b="b"/>
            <a:pathLst>
              <a:path w="140335">
                <a:moveTo>
                  <a:pt x="0" y="0"/>
                </a:moveTo>
                <a:lnTo>
                  <a:pt x="140271" y="0"/>
                </a:lnTo>
              </a:path>
            </a:pathLst>
          </a:custGeom>
          <a:ln w="3479">
            <a:solidFill>
              <a:srgbClr val="231F20"/>
            </a:solidFill>
          </a:ln>
        </p:spPr>
        <p:txBody>
          <a:bodyPr wrap="square" lIns="0" tIns="0" rIns="0" bIns="0" rtlCol="0"/>
          <a:lstStyle/>
          <a:p>
            <a:endParaRPr/>
          </a:p>
        </p:txBody>
      </p:sp>
      <p:sp>
        <p:nvSpPr>
          <p:cNvPr id="77" name="object 77"/>
          <p:cNvSpPr/>
          <p:nvPr/>
        </p:nvSpPr>
        <p:spPr>
          <a:xfrm>
            <a:off x="2780512" y="2578671"/>
            <a:ext cx="0" cy="2068195"/>
          </a:xfrm>
          <a:custGeom>
            <a:avLst/>
            <a:gdLst/>
            <a:ahLst/>
            <a:cxnLst/>
            <a:rect l="l" t="t" r="r" b="b"/>
            <a:pathLst>
              <a:path h="2068195">
                <a:moveTo>
                  <a:pt x="0" y="0"/>
                </a:moveTo>
                <a:lnTo>
                  <a:pt x="0" y="2068144"/>
                </a:lnTo>
              </a:path>
            </a:pathLst>
          </a:custGeom>
          <a:ln w="3479">
            <a:solidFill>
              <a:srgbClr val="231F20"/>
            </a:solidFill>
          </a:ln>
        </p:spPr>
        <p:txBody>
          <a:bodyPr wrap="square" lIns="0" tIns="0" rIns="0" bIns="0" rtlCol="0"/>
          <a:lstStyle/>
          <a:p>
            <a:endParaRPr/>
          </a:p>
        </p:txBody>
      </p:sp>
      <p:sp>
        <p:nvSpPr>
          <p:cNvPr id="78" name="object 78"/>
          <p:cNvSpPr/>
          <p:nvPr/>
        </p:nvSpPr>
        <p:spPr>
          <a:xfrm>
            <a:off x="2670410" y="257854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79" name="object 79"/>
          <p:cNvSpPr/>
          <p:nvPr/>
        </p:nvSpPr>
        <p:spPr>
          <a:xfrm>
            <a:off x="2670856" y="299020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0" name="object 80"/>
          <p:cNvSpPr/>
          <p:nvPr/>
        </p:nvSpPr>
        <p:spPr>
          <a:xfrm>
            <a:off x="2670301" y="3400052"/>
            <a:ext cx="260350" cy="0"/>
          </a:xfrm>
          <a:custGeom>
            <a:avLst/>
            <a:gdLst/>
            <a:ahLst/>
            <a:cxnLst/>
            <a:rect l="l" t="t" r="r" b="b"/>
            <a:pathLst>
              <a:path w="260350">
                <a:moveTo>
                  <a:pt x="0" y="0"/>
                </a:moveTo>
                <a:lnTo>
                  <a:pt x="260108" y="0"/>
                </a:lnTo>
              </a:path>
            </a:pathLst>
          </a:custGeom>
          <a:ln w="3479">
            <a:solidFill>
              <a:srgbClr val="231F20"/>
            </a:solidFill>
          </a:ln>
        </p:spPr>
        <p:txBody>
          <a:bodyPr wrap="square" lIns="0" tIns="0" rIns="0" bIns="0" rtlCol="0"/>
          <a:lstStyle/>
          <a:p>
            <a:endParaRPr/>
          </a:p>
        </p:txBody>
      </p:sp>
      <p:sp>
        <p:nvSpPr>
          <p:cNvPr id="81" name="object 81"/>
          <p:cNvSpPr/>
          <p:nvPr/>
        </p:nvSpPr>
        <p:spPr>
          <a:xfrm>
            <a:off x="2671292" y="2781715"/>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sp>
        <p:nvSpPr>
          <p:cNvPr id="82" name="object 82"/>
          <p:cNvSpPr/>
          <p:nvPr/>
        </p:nvSpPr>
        <p:spPr>
          <a:xfrm>
            <a:off x="2669750" y="319544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83" name="object 83"/>
          <p:cNvSpPr/>
          <p:nvPr/>
        </p:nvSpPr>
        <p:spPr>
          <a:xfrm>
            <a:off x="2670859" y="3612608"/>
            <a:ext cx="110491" cy="0"/>
          </a:xfrm>
          <a:custGeom>
            <a:avLst/>
            <a:gdLst/>
            <a:ahLst/>
            <a:cxnLst/>
            <a:rect l="l" t="t" r="r" b="b"/>
            <a:pathLst>
              <a:path w="110489">
                <a:moveTo>
                  <a:pt x="0" y="0"/>
                </a:moveTo>
                <a:lnTo>
                  <a:pt x="110210" y="0"/>
                </a:lnTo>
              </a:path>
            </a:pathLst>
          </a:custGeom>
          <a:ln w="3479">
            <a:solidFill>
              <a:srgbClr val="231F20"/>
            </a:solidFill>
          </a:ln>
        </p:spPr>
        <p:txBody>
          <a:bodyPr wrap="square" lIns="0" tIns="0" rIns="0" bIns="0" rtlCol="0"/>
          <a:lstStyle/>
          <a:p>
            <a:endParaRPr/>
          </a:p>
        </p:txBody>
      </p:sp>
      <p:sp>
        <p:nvSpPr>
          <p:cNvPr id="84" name="object 84"/>
          <p:cNvSpPr/>
          <p:nvPr/>
        </p:nvSpPr>
        <p:spPr>
          <a:xfrm>
            <a:off x="2669343" y="3825165"/>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5" name="object 85"/>
          <p:cNvSpPr/>
          <p:nvPr/>
        </p:nvSpPr>
        <p:spPr>
          <a:xfrm>
            <a:off x="2669791" y="4236829"/>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6" name="object 86"/>
          <p:cNvSpPr/>
          <p:nvPr/>
        </p:nvSpPr>
        <p:spPr>
          <a:xfrm>
            <a:off x="2670227" y="4028336"/>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sp>
        <p:nvSpPr>
          <p:cNvPr id="87" name="object 87"/>
          <p:cNvSpPr/>
          <p:nvPr/>
        </p:nvSpPr>
        <p:spPr>
          <a:xfrm>
            <a:off x="2993379" y="5508189"/>
            <a:ext cx="0" cy="838835"/>
          </a:xfrm>
          <a:custGeom>
            <a:avLst/>
            <a:gdLst/>
            <a:ahLst/>
            <a:cxnLst/>
            <a:rect l="l" t="t" r="r" b="b"/>
            <a:pathLst>
              <a:path h="838835">
                <a:moveTo>
                  <a:pt x="0" y="0"/>
                </a:moveTo>
                <a:lnTo>
                  <a:pt x="0" y="838428"/>
                </a:lnTo>
              </a:path>
            </a:pathLst>
          </a:custGeom>
          <a:ln w="3479">
            <a:solidFill>
              <a:srgbClr val="231F20"/>
            </a:solidFill>
          </a:ln>
        </p:spPr>
        <p:txBody>
          <a:bodyPr wrap="square" lIns="0" tIns="0" rIns="0" bIns="0" rtlCol="0"/>
          <a:lstStyle/>
          <a:p>
            <a:endParaRPr/>
          </a:p>
        </p:txBody>
      </p:sp>
      <p:sp>
        <p:nvSpPr>
          <p:cNvPr id="88" name="object 88"/>
          <p:cNvSpPr/>
          <p:nvPr/>
        </p:nvSpPr>
        <p:spPr>
          <a:xfrm>
            <a:off x="2883724" y="5509862"/>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9" name="object 89"/>
          <p:cNvSpPr/>
          <p:nvPr/>
        </p:nvSpPr>
        <p:spPr>
          <a:xfrm>
            <a:off x="2883169" y="5919707"/>
            <a:ext cx="260350" cy="0"/>
          </a:xfrm>
          <a:custGeom>
            <a:avLst/>
            <a:gdLst/>
            <a:ahLst/>
            <a:cxnLst/>
            <a:rect l="l" t="t" r="r" b="b"/>
            <a:pathLst>
              <a:path w="260350">
                <a:moveTo>
                  <a:pt x="0" y="0"/>
                </a:moveTo>
                <a:lnTo>
                  <a:pt x="260108" y="0"/>
                </a:lnTo>
              </a:path>
            </a:pathLst>
          </a:custGeom>
          <a:ln w="3479">
            <a:solidFill>
              <a:srgbClr val="231F20"/>
            </a:solidFill>
          </a:ln>
        </p:spPr>
        <p:txBody>
          <a:bodyPr wrap="square" lIns="0" tIns="0" rIns="0" bIns="0" rtlCol="0"/>
          <a:lstStyle/>
          <a:p>
            <a:endParaRPr/>
          </a:p>
        </p:txBody>
      </p:sp>
      <p:sp>
        <p:nvSpPr>
          <p:cNvPr id="90" name="object 90"/>
          <p:cNvSpPr/>
          <p:nvPr/>
        </p:nvSpPr>
        <p:spPr>
          <a:xfrm>
            <a:off x="2882621" y="5715093"/>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91" name="object 91"/>
          <p:cNvSpPr/>
          <p:nvPr/>
        </p:nvSpPr>
        <p:spPr>
          <a:xfrm>
            <a:off x="2883728" y="6132262"/>
            <a:ext cx="110491" cy="0"/>
          </a:xfrm>
          <a:custGeom>
            <a:avLst/>
            <a:gdLst/>
            <a:ahLst/>
            <a:cxnLst/>
            <a:rect l="l" t="t" r="r" b="b"/>
            <a:pathLst>
              <a:path w="110489">
                <a:moveTo>
                  <a:pt x="0" y="0"/>
                </a:moveTo>
                <a:lnTo>
                  <a:pt x="110210" y="0"/>
                </a:lnTo>
              </a:path>
            </a:pathLst>
          </a:custGeom>
          <a:ln w="3479">
            <a:solidFill>
              <a:srgbClr val="231F20"/>
            </a:solidFill>
          </a:ln>
        </p:spPr>
        <p:txBody>
          <a:bodyPr wrap="square" lIns="0" tIns="0" rIns="0" bIns="0" rtlCol="0"/>
          <a:lstStyle/>
          <a:p>
            <a:endParaRPr/>
          </a:p>
        </p:txBody>
      </p:sp>
      <p:sp>
        <p:nvSpPr>
          <p:cNvPr id="92" name="object 92"/>
          <p:cNvSpPr/>
          <p:nvPr/>
        </p:nvSpPr>
        <p:spPr>
          <a:xfrm>
            <a:off x="2882211" y="634481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93" name="object 93"/>
          <p:cNvSpPr/>
          <p:nvPr/>
        </p:nvSpPr>
        <p:spPr>
          <a:xfrm>
            <a:off x="3376739" y="7138402"/>
            <a:ext cx="0" cy="838835"/>
          </a:xfrm>
          <a:custGeom>
            <a:avLst/>
            <a:gdLst/>
            <a:ahLst/>
            <a:cxnLst/>
            <a:rect l="l" t="t" r="r" b="b"/>
            <a:pathLst>
              <a:path h="838834">
                <a:moveTo>
                  <a:pt x="0" y="0"/>
                </a:moveTo>
                <a:lnTo>
                  <a:pt x="0" y="838428"/>
                </a:lnTo>
              </a:path>
            </a:pathLst>
          </a:custGeom>
          <a:ln w="3479">
            <a:solidFill>
              <a:srgbClr val="231F20"/>
            </a:solidFill>
          </a:ln>
        </p:spPr>
        <p:txBody>
          <a:bodyPr wrap="square" lIns="0" tIns="0" rIns="0" bIns="0" rtlCol="0"/>
          <a:lstStyle/>
          <a:p>
            <a:endParaRPr/>
          </a:p>
        </p:txBody>
      </p:sp>
      <p:sp>
        <p:nvSpPr>
          <p:cNvPr id="94" name="object 94"/>
          <p:cNvSpPr/>
          <p:nvPr/>
        </p:nvSpPr>
        <p:spPr>
          <a:xfrm>
            <a:off x="3267086" y="714007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95" name="object 95"/>
          <p:cNvSpPr/>
          <p:nvPr/>
        </p:nvSpPr>
        <p:spPr>
          <a:xfrm>
            <a:off x="3266529" y="7549919"/>
            <a:ext cx="247648" cy="0"/>
          </a:xfrm>
          <a:custGeom>
            <a:avLst/>
            <a:gdLst/>
            <a:ahLst/>
            <a:cxnLst/>
            <a:rect l="l" t="t" r="r" b="b"/>
            <a:pathLst>
              <a:path w="247650">
                <a:moveTo>
                  <a:pt x="0" y="0"/>
                </a:moveTo>
                <a:lnTo>
                  <a:pt x="247408" y="0"/>
                </a:lnTo>
              </a:path>
            </a:pathLst>
          </a:custGeom>
          <a:ln w="3479">
            <a:solidFill>
              <a:srgbClr val="231F20"/>
            </a:solidFill>
          </a:ln>
        </p:spPr>
        <p:txBody>
          <a:bodyPr wrap="square" lIns="0" tIns="0" rIns="0" bIns="0" rtlCol="0"/>
          <a:lstStyle/>
          <a:p>
            <a:endParaRPr/>
          </a:p>
        </p:txBody>
      </p:sp>
      <p:sp>
        <p:nvSpPr>
          <p:cNvPr id="96" name="object 96"/>
          <p:cNvSpPr/>
          <p:nvPr/>
        </p:nvSpPr>
        <p:spPr>
          <a:xfrm>
            <a:off x="3265979" y="734531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97" name="object 97"/>
          <p:cNvSpPr/>
          <p:nvPr/>
        </p:nvSpPr>
        <p:spPr>
          <a:xfrm>
            <a:off x="3267089" y="7762476"/>
            <a:ext cx="110491" cy="0"/>
          </a:xfrm>
          <a:custGeom>
            <a:avLst/>
            <a:gdLst/>
            <a:ahLst/>
            <a:cxnLst/>
            <a:rect l="l" t="t" r="r" b="b"/>
            <a:pathLst>
              <a:path w="110489">
                <a:moveTo>
                  <a:pt x="0" y="0"/>
                </a:moveTo>
                <a:lnTo>
                  <a:pt x="110210" y="0"/>
                </a:lnTo>
              </a:path>
            </a:pathLst>
          </a:custGeom>
          <a:ln w="3479">
            <a:solidFill>
              <a:srgbClr val="231F20"/>
            </a:solidFill>
          </a:ln>
        </p:spPr>
        <p:txBody>
          <a:bodyPr wrap="square" lIns="0" tIns="0" rIns="0" bIns="0" rtlCol="0"/>
          <a:lstStyle/>
          <a:p>
            <a:endParaRPr/>
          </a:p>
        </p:txBody>
      </p:sp>
      <p:sp>
        <p:nvSpPr>
          <p:cNvPr id="98" name="object 98"/>
          <p:cNvSpPr/>
          <p:nvPr/>
        </p:nvSpPr>
        <p:spPr>
          <a:xfrm>
            <a:off x="3265573" y="7975031"/>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99" name="object 99"/>
          <p:cNvSpPr/>
          <p:nvPr/>
        </p:nvSpPr>
        <p:spPr>
          <a:xfrm>
            <a:off x="8121041" y="8218897"/>
            <a:ext cx="0" cy="827404"/>
          </a:xfrm>
          <a:custGeom>
            <a:avLst/>
            <a:gdLst/>
            <a:ahLst/>
            <a:cxnLst/>
            <a:rect l="l" t="t" r="r" b="b"/>
            <a:pathLst>
              <a:path h="827404">
                <a:moveTo>
                  <a:pt x="0" y="0"/>
                </a:moveTo>
                <a:lnTo>
                  <a:pt x="0" y="827392"/>
                </a:lnTo>
              </a:path>
            </a:pathLst>
          </a:custGeom>
          <a:ln w="3479">
            <a:solidFill>
              <a:srgbClr val="231F20"/>
            </a:solidFill>
          </a:ln>
        </p:spPr>
        <p:txBody>
          <a:bodyPr wrap="square" lIns="0" tIns="0" rIns="0" bIns="0" rtlCol="0"/>
          <a:lstStyle/>
          <a:p>
            <a:endParaRPr/>
          </a:p>
        </p:txBody>
      </p:sp>
      <p:sp>
        <p:nvSpPr>
          <p:cNvPr id="100" name="object 100"/>
          <p:cNvSpPr/>
          <p:nvPr/>
        </p:nvSpPr>
        <p:spPr>
          <a:xfrm>
            <a:off x="8121702" y="8217157"/>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01" name="object 101"/>
          <p:cNvSpPr/>
          <p:nvPr/>
        </p:nvSpPr>
        <p:spPr>
          <a:xfrm>
            <a:off x="7918947" y="8628822"/>
            <a:ext cx="312418" cy="0"/>
          </a:xfrm>
          <a:custGeom>
            <a:avLst/>
            <a:gdLst/>
            <a:ahLst/>
            <a:cxnLst/>
            <a:rect l="l" t="t" r="r" b="b"/>
            <a:pathLst>
              <a:path w="312420">
                <a:moveTo>
                  <a:pt x="0" y="0"/>
                </a:moveTo>
                <a:lnTo>
                  <a:pt x="311950" y="0"/>
                </a:lnTo>
              </a:path>
            </a:pathLst>
          </a:custGeom>
          <a:ln w="3479">
            <a:solidFill>
              <a:srgbClr val="231F20"/>
            </a:solidFill>
          </a:ln>
        </p:spPr>
        <p:txBody>
          <a:bodyPr wrap="square" lIns="0" tIns="0" rIns="0" bIns="0" rtlCol="0"/>
          <a:lstStyle/>
          <a:p>
            <a:endParaRPr/>
          </a:p>
        </p:txBody>
      </p:sp>
      <p:sp>
        <p:nvSpPr>
          <p:cNvPr id="102" name="object 102"/>
          <p:cNvSpPr/>
          <p:nvPr/>
        </p:nvSpPr>
        <p:spPr>
          <a:xfrm>
            <a:off x="8124841" y="9044546"/>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103" name="object 103"/>
          <p:cNvSpPr/>
          <p:nvPr/>
        </p:nvSpPr>
        <p:spPr>
          <a:xfrm>
            <a:off x="8122584" y="8420330"/>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104" name="object 104"/>
          <p:cNvSpPr/>
          <p:nvPr/>
        </p:nvSpPr>
        <p:spPr>
          <a:xfrm>
            <a:off x="8121043" y="8834055"/>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05" name="object 105"/>
          <p:cNvSpPr/>
          <p:nvPr/>
        </p:nvSpPr>
        <p:spPr>
          <a:xfrm>
            <a:off x="13591951" y="5840242"/>
            <a:ext cx="0" cy="617220"/>
          </a:xfrm>
          <a:custGeom>
            <a:avLst/>
            <a:gdLst/>
            <a:ahLst/>
            <a:cxnLst/>
            <a:rect l="l" t="t" r="r" b="b"/>
            <a:pathLst>
              <a:path h="617220">
                <a:moveTo>
                  <a:pt x="0" y="0"/>
                </a:moveTo>
                <a:lnTo>
                  <a:pt x="0" y="616902"/>
                </a:lnTo>
              </a:path>
            </a:pathLst>
          </a:custGeom>
          <a:ln w="3479">
            <a:solidFill>
              <a:srgbClr val="231F20"/>
            </a:solidFill>
          </a:ln>
        </p:spPr>
        <p:txBody>
          <a:bodyPr wrap="square" lIns="0" tIns="0" rIns="0" bIns="0" rtlCol="0"/>
          <a:lstStyle/>
          <a:p>
            <a:endParaRPr/>
          </a:p>
        </p:txBody>
      </p:sp>
      <p:sp>
        <p:nvSpPr>
          <p:cNvPr id="106" name="object 106"/>
          <p:cNvSpPr/>
          <p:nvPr/>
        </p:nvSpPr>
        <p:spPr>
          <a:xfrm>
            <a:off x="13592614" y="583850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07" name="object 107"/>
          <p:cNvSpPr/>
          <p:nvPr/>
        </p:nvSpPr>
        <p:spPr>
          <a:xfrm>
            <a:off x="13593056" y="6250169"/>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08" name="object 108"/>
          <p:cNvSpPr/>
          <p:nvPr/>
        </p:nvSpPr>
        <p:spPr>
          <a:xfrm>
            <a:off x="13593492" y="6041678"/>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109" name="object 109"/>
          <p:cNvSpPr/>
          <p:nvPr/>
        </p:nvSpPr>
        <p:spPr>
          <a:xfrm>
            <a:off x="13591958" y="645540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10" name="object 110"/>
          <p:cNvSpPr/>
          <p:nvPr/>
        </p:nvSpPr>
        <p:spPr>
          <a:xfrm>
            <a:off x="13495068" y="4802784"/>
            <a:ext cx="0" cy="201932"/>
          </a:xfrm>
          <a:custGeom>
            <a:avLst/>
            <a:gdLst/>
            <a:ahLst/>
            <a:cxnLst/>
            <a:rect l="l" t="t" r="r" b="b"/>
            <a:pathLst>
              <a:path h="201929">
                <a:moveTo>
                  <a:pt x="0" y="0"/>
                </a:moveTo>
                <a:lnTo>
                  <a:pt x="0" y="201752"/>
                </a:lnTo>
              </a:path>
            </a:pathLst>
          </a:custGeom>
          <a:ln w="3479">
            <a:solidFill>
              <a:srgbClr val="231F20"/>
            </a:solidFill>
          </a:ln>
        </p:spPr>
        <p:txBody>
          <a:bodyPr wrap="square" lIns="0" tIns="0" rIns="0" bIns="0" rtlCol="0"/>
          <a:lstStyle/>
          <a:p>
            <a:endParaRPr/>
          </a:p>
        </p:txBody>
      </p:sp>
      <p:sp>
        <p:nvSpPr>
          <p:cNvPr id="111" name="object 111"/>
          <p:cNvSpPr/>
          <p:nvPr/>
        </p:nvSpPr>
        <p:spPr>
          <a:xfrm>
            <a:off x="13496807" y="480104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12" name="object 112"/>
          <p:cNvSpPr/>
          <p:nvPr/>
        </p:nvSpPr>
        <p:spPr>
          <a:xfrm>
            <a:off x="13495075" y="5006279"/>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13" name="object 113"/>
          <p:cNvSpPr/>
          <p:nvPr/>
        </p:nvSpPr>
        <p:spPr>
          <a:xfrm>
            <a:off x="12348426" y="3572489"/>
            <a:ext cx="0" cy="410846"/>
          </a:xfrm>
          <a:custGeom>
            <a:avLst/>
            <a:gdLst/>
            <a:ahLst/>
            <a:cxnLst/>
            <a:rect l="l" t="t" r="r" b="b"/>
            <a:pathLst>
              <a:path h="410845">
                <a:moveTo>
                  <a:pt x="0" y="0"/>
                </a:moveTo>
                <a:lnTo>
                  <a:pt x="0" y="410248"/>
                </a:lnTo>
              </a:path>
            </a:pathLst>
          </a:custGeom>
          <a:ln w="3479">
            <a:solidFill>
              <a:srgbClr val="231F20"/>
            </a:solidFill>
          </a:ln>
        </p:spPr>
        <p:txBody>
          <a:bodyPr wrap="square" lIns="0" tIns="0" rIns="0" bIns="0" rtlCol="0"/>
          <a:lstStyle/>
          <a:p>
            <a:endParaRPr/>
          </a:p>
        </p:txBody>
      </p:sp>
      <p:sp>
        <p:nvSpPr>
          <p:cNvPr id="114" name="object 114"/>
          <p:cNvSpPr/>
          <p:nvPr/>
        </p:nvSpPr>
        <p:spPr>
          <a:xfrm>
            <a:off x="12349970" y="3570745"/>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115" name="object 115"/>
          <p:cNvSpPr/>
          <p:nvPr/>
        </p:nvSpPr>
        <p:spPr>
          <a:xfrm>
            <a:off x="12348428" y="398447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16" name="object 116"/>
          <p:cNvSpPr/>
          <p:nvPr/>
        </p:nvSpPr>
        <p:spPr>
          <a:xfrm>
            <a:off x="12221518" y="3775086"/>
            <a:ext cx="241300" cy="0"/>
          </a:xfrm>
          <a:custGeom>
            <a:avLst/>
            <a:gdLst/>
            <a:ahLst/>
            <a:cxnLst/>
            <a:rect l="l" t="t" r="r" b="b"/>
            <a:pathLst>
              <a:path w="241300">
                <a:moveTo>
                  <a:pt x="0" y="0"/>
                </a:moveTo>
                <a:lnTo>
                  <a:pt x="240919" y="0"/>
                </a:lnTo>
              </a:path>
            </a:pathLst>
          </a:custGeom>
          <a:ln w="3479">
            <a:solidFill>
              <a:srgbClr val="231F20"/>
            </a:solidFill>
          </a:ln>
        </p:spPr>
        <p:txBody>
          <a:bodyPr wrap="square" lIns="0" tIns="0" rIns="0" bIns="0" rtlCol="0"/>
          <a:lstStyle/>
          <a:p>
            <a:endParaRPr/>
          </a:p>
        </p:txBody>
      </p:sp>
      <p:sp>
        <p:nvSpPr>
          <p:cNvPr id="117" name="object 117"/>
          <p:cNvSpPr/>
          <p:nvPr/>
        </p:nvSpPr>
        <p:spPr>
          <a:xfrm>
            <a:off x="12103580" y="7321094"/>
            <a:ext cx="113030" cy="0"/>
          </a:xfrm>
          <a:custGeom>
            <a:avLst/>
            <a:gdLst/>
            <a:ahLst/>
            <a:cxnLst/>
            <a:rect l="l" t="t" r="r" b="b"/>
            <a:pathLst>
              <a:path w="113029">
                <a:moveTo>
                  <a:pt x="0" y="0"/>
                </a:moveTo>
                <a:lnTo>
                  <a:pt x="112471" y="0"/>
                </a:lnTo>
              </a:path>
            </a:pathLst>
          </a:custGeom>
          <a:ln w="3479">
            <a:solidFill>
              <a:srgbClr val="231F20"/>
            </a:solidFill>
          </a:ln>
        </p:spPr>
        <p:txBody>
          <a:bodyPr wrap="square" lIns="0" tIns="0" rIns="0" bIns="0" rtlCol="0"/>
          <a:lstStyle/>
          <a:p>
            <a:endParaRPr/>
          </a:p>
        </p:txBody>
      </p:sp>
      <p:sp>
        <p:nvSpPr>
          <p:cNvPr id="118" name="object 118"/>
          <p:cNvSpPr/>
          <p:nvPr/>
        </p:nvSpPr>
        <p:spPr>
          <a:xfrm>
            <a:off x="12217790" y="7215727"/>
            <a:ext cx="0" cy="201932"/>
          </a:xfrm>
          <a:custGeom>
            <a:avLst/>
            <a:gdLst/>
            <a:ahLst/>
            <a:cxnLst/>
            <a:rect l="l" t="t" r="r" b="b"/>
            <a:pathLst>
              <a:path h="201929">
                <a:moveTo>
                  <a:pt x="0" y="0"/>
                </a:moveTo>
                <a:lnTo>
                  <a:pt x="0" y="201752"/>
                </a:lnTo>
              </a:path>
            </a:pathLst>
          </a:custGeom>
          <a:ln w="3479">
            <a:solidFill>
              <a:srgbClr val="231F20"/>
            </a:solidFill>
          </a:ln>
        </p:spPr>
        <p:txBody>
          <a:bodyPr wrap="square" lIns="0" tIns="0" rIns="0" bIns="0" rtlCol="0"/>
          <a:lstStyle/>
          <a:p>
            <a:endParaRPr/>
          </a:p>
        </p:txBody>
      </p:sp>
      <p:sp>
        <p:nvSpPr>
          <p:cNvPr id="119" name="object 119"/>
          <p:cNvSpPr/>
          <p:nvPr/>
        </p:nvSpPr>
        <p:spPr>
          <a:xfrm>
            <a:off x="12219531" y="721398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20" name="object 120"/>
          <p:cNvSpPr/>
          <p:nvPr/>
        </p:nvSpPr>
        <p:spPr>
          <a:xfrm>
            <a:off x="12217797" y="741922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21" name="object 121"/>
          <p:cNvSpPr/>
          <p:nvPr/>
        </p:nvSpPr>
        <p:spPr>
          <a:xfrm>
            <a:off x="11436738" y="7319519"/>
            <a:ext cx="232410" cy="0"/>
          </a:xfrm>
          <a:custGeom>
            <a:avLst/>
            <a:gdLst/>
            <a:ahLst/>
            <a:cxnLst/>
            <a:rect l="l" t="t" r="r" b="b"/>
            <a:pathLst>
              <a:path w="232409">
                <a:moveTo>
                  <a:pt x="0" y="0"/>
                </a:moveTo>
                <a:lnTo>
                  <a:pt x="232143" y="0"/>
                </a:lnTo>
              </a:path>
            </a:pathLst>
          </a:custGeom>
          <a:ln w="3479">
            <a:solidFill>
              <a:srgbClr val="231F20"/>
            </a:solidFill>
          </a:ln>
        </p:spPr>
        <p:txBody>
          <a:bodyPr wrap="square" lIns="0" tIns="0" rIns="0" bIns="0" rtlCol="0"/>
          <a:lstStyle/>
          <a:p>
            <a:endParaRPr/>
          </a:p>
        </p:txBody>
      </p:sp>
      <p:sp>
        <p:nvSpPr>
          <p:cNvPr id="122" name="object 122"/>
          <p:cNvSpPr txBox="1"/>
          <p:nvPr/>
        </p:nvSpPr>
        <p:spPr>
          <a:xfrm>
            <a:off x="11704444" y="7184864"/>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latin typeface="Calibri"/>
              <a:cs typeface="Calibri"/>
            </a:endParaRPr>
          </a:p>
        </p:txBody>
      </p:sp>
      <p:sp>
        <p:nvSpPr>
          <p:cNvPr id="123" name="object 123"/>
          <p:cNvSpPr/>
          <p:nvPr/>
        </p:nvSpPr>
        <p:spPr>
          <a:xfrm>
            <a:off x="9657386" y="7127868"/>
            <a:ext cx="1786255" cy="377825"/>
          </a:xfrm>
          <a:custGeom>
            <a:avLst/>
            <a:gdLst/>
            <a:ahLst/>
            <a:cxnLst/>
            <a:rect l="l" t="t" r="r" b="b"/>
            <a:pathLst>
              <a:path w="1786254" h="377825">
                <a:moveTo>
                  <a:pt x="1762277" y="0"/>
                </a:moveTo>
                <a:lnTo>
                  <a:pt x="23520" y="0"/>
                </a:lnTo>
                <a:lnTo>
                  <a:pt x="9922" y="367"/>
                </a:lnTo>
                <a:lnTo>
                  <a:pt x="2940" y="2940"/>
                </a:lnTo>
                <a:lnTo>
                  <a:pt x="367" y="9922"/>
                </a:lnTo>
                <a:lnTo>
                  <a:pt x="0" y="23520"/>
                </a:lnTo>
                <a:lnTo>
                  <a:pt x="0" y="353961"/>
                </a:lnTo>
                <a:lnTo>
                  <a:pt x="367" y="367559"/>
                </a:lnTo>
                <a:lnTo>
                  <a:pt x="2940" y="374542"/>
                </a:lnTo>
                <a:lnTo>
                  <a:pt x="9922" y="377114"/>
                </a:lnTo>
                <a:lnTo>
                  <a:pt x="23520" y="377482"/>
                </a:lnTo>
                <a:lnTo>
                  <a:pt x="1762277" y="377482"/>
                </a:lnTo>
                <a:lnTo>
                  <a:pt x="1775875" y="377114"/>
                </a:lnTo>
                <a:lnTo>
                  <a:pt x="1782857" y="374542"/>
                </a:lnTo>
                <a:lnTo>
                  <a:pt x="1785430" y="367559"/>
                </a:lnTo>
                <a:lnTo>
                  <a:pt x="1785797" y="353961"/>
                </a:lnTo>
                <a:lnTo>
                  <a:pt x="1785797" y="23520"/>
                </a:lnTo>
                <a:lnTo>
                  <a:pt x="1785430" y="9922"/>
                </a:lnTo>
                <a:lnTo>
                  <a:pt x="1782857" y="2940"/>
                </a:lnTo>
                <a:lnTo>
                  <a:pt x="1775875" y="367"/>
                </a:lnTo>
                <a:lnTo>
                  <a:pt x="1762277" y="0"/>
                </a:lnTo>
                <a:close/>
              </a:path>
            </a:pathLst>
          </a:custGeom>
          <a:solidFill>
            <a:srgbClr val="636466"/>
          </a:solidFill>
        </p:spPr>
        <p:txBody>
          <a:bodyPr wrap="square" lIns="0" tIns="0" rIns="0" bIns="0" rtlCol="0"/>
          <a:lstStyle/>
          <a:p>
            <a:endParaRPr/>
          </a:p>
        </p:txBody>
      </p:sp>
      <p:sp>
        <p:nvSpPr>
          <p:cNvPr id="124" name="object 124"/>
          <p:cNvSpPr txBox="1"/>
          <p:nvPr/>
        </p:nvSpPr>
        <p:spPr>
          <a:xfrm>
            <a:off x="9849414" y="7181691"/>
            <a:ext cx="1414782"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Business</a:t>
            </a:r>
            <a:r>
              <a:rPr sz="1300" spc="-75" dirty="0">
                <a:solidFill>
                  <a:srgbClr val="FFFFFF"/>
                </a:solidFill>
                <a:latin typeface="Calibri"/>
                <a:cs typeface="Calibri"/>
              </a:rPr>
              <a:t> </a:t>
            </a:r>
            <a:r>
              <a:rPr sz="1300" spc="-4" dirty="0">
                <a:solidFill>
                  <a:srgbClr val="FFFFFF"/>
                </a:solidFill>
                <a:latin typeface="Calibri"/>
                <a:cs typeface="Calibri"/>
              </a:rPr>
              <a:t>Intelligence</a:t>
            </a:r>
            <a:endParaRPr sz="1300">
              <a:latin typeface="Calibri"/>
              <a:cs typeface="Calibri"/>
            </a:endParaRPr>
          </a:p>
        </p:txBody>
      </p:sp>
      <p:sp>
        <p:nvSpPr>
          <p:cNvPr id="125" name="object 125"/>
          <p:cNvSpPr/>
          <p:nvPr/>
        </p:nvSpPr>
        <p:spPr>
          <a:xfrm>
            <a:off x="2671700" y="4648493"/>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26" name="object 126"/>
          <p:cNvSpPr/>
          <p:nvPr/>
        </p:nvSpPr>
        <p:spPr>
          <a:xfrm>
            <a:off x="2672142" y="4440000"/>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pic>
        <p:nvPicPr>
          <p:cNvPr id="127" name="Picture 126"/>
          <p:cNvPicPr>
            <a:picLocks noChangeAspect="1"/>
          </p:cNvPicPr>
          <p:nvPr/>
        </p:nvPicPr>
        <p:blipFill>
          <a:blip r:embed="rId2"/>
          <a:stretch>
            <a:fillRect/>
          </a:stretch>
        </p:blipFill>
        <p:spPr>
          <a:xfrm>
            <a:off x="13716000" y="304800"/>
            <a:ext cx="1270000" cy="952500"/>
          </a:xfrm>
          <a:prstGeom prst="rect">
            <a:avLst/>
          </a:prstGeom>
        </p:spPr>
      </p:pic>
      <p:cxnSp>
        <p:nvCxnSpPr>
          <p:cNvPr id="128" name="Straight Connector 127"/>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130" name="Rectangle 129"/>
          <p:cNvSpPr/>
          <p:nvPr/>
        </p:nvSpPr>
        <p:spPr>
          <a:xfrm>
            <a:off x="12192000" y="8915400"/>
            <a:ext cx="2826221" cy="384721"/>
          </a:xfrm>
          <a:prstGeom prst="rect">
            <a:avLst/>
          </a:prstGeom>
        </p:spPr>
        <p:txBody>
          <a:bodyPr wrap="none">
            <a:spAutoFit/>
          </a:bodyPr>
          <a:lstStyle/>
          <a:p>
            <a:r>
              <a:rPr lang="en-US" dirty="0" smtClean="0"/>
              <a:t>Source: </a:t>
            </a:r>
            <a:r>
              <a:rPr lang="en-US" dirty="0" err="1" smtClean="0"/>
              <a:t>www.arcitura.com</a:t>
            </a:r>
            <a:endParaRPr lang="en-US" dirty="0"/>
          </a:p>
        </p:txBody>
      </p:sp>
    </p:spTree>
    <p:extLst>
      <p:ext uri="{BB962C8B-B14F-4D97-AF65-F5344CB8AC3E}">
        <p14:creationId xmlns:p14="http://schemas.microsoft.com/office/powerpoint/2010/main" val="357514159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p:cNvPicPr>
            <a:picLocks noChangeAspect="1"/>
          </p:cNvPicPr>
          <p:nvPr/>
        </p:nvPicPr>
        <p:blipFill>
          <a:blip r:embed="rId2" cstate="print"/>
          <a:stretch>
            <a:fillRect/>
          </a:stretch>
        </p:blipFill>
        <p:spPr>
          <a:xfrm>
            <a:off x="11010900" y="2458720"/>
            <a:ext cx="4533900" cy="1442402"/>
          </a:xfrm>
          <a:prstGeom prst="rect">
            <a:avLst/>
          </a:prstGeom>
        </p:spPr>
      </p:pic>
      <p:sp>
        <p:nvSpPr>
          <p:cNvPr id="103" name="Subtitle 2"/>
          <p:cNvSpPr txBox="1">
            <a:spLocks/>
          </p:cNvSpPr>
          <p:nvPr/>
        </p:nvSpPr>
        <p:spPr bwMode="auto">
          <a:xfrm>
            <a:off x="0" y="1005840"/>
            <a:ext cx="15544800" cy="8829040"/>
          </a:xfrm>
          <a:prstGeom prst="rect">
            <a:avLst/>
          </a:prstGeom>
          <a:noFill/>
          <a:ln w="38100">
            <a:no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6251" tIns="73124" rIns="146251" bIns="73124"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algn="l" defTabSz="655843">
              <a:defRPr/>
            </a:pPr>
            <a:r>
              <a:rPr lang="en-US" b="1" dirty="0">
                <a:solidFill>
                  <a:srgbClr val="17375E"/>
                </a:solidFill>
                <a:latin typeface="Calibri"/>
              </a:rPr>
              <a:t>Genomic Signal Processing: </a:t>
            </a:r>
            <a:r>
              <a:rPr lang="en-US" sz="2600" dirty="0">
                <a:solidFill>
                  <a:srgbClr val="17375E"/>
                </a:solidFill>
                <a:latin typeface="Calibri"/>
              </a:rPr>
              <a:t>is a </a:t>
            </a:r>
            <a:r>
              <a:rPr lang="en-US" sz="2600" b="1" dirty="0">
                <a:solidFill>
                  <a:srgbClr val="17375E"/>
                </a:solidFill>
                <a:latin typeface="Calibri"/>
              </a:rPr>
              <a:t>genomic data mining process </a:t>
            </a:r>
            <a:r>
              <a:rPr lang="en-US" sz="2600" dirty="0">
                <a:solidFill>
                  <a:srgbClr val="17375E"/>
                </a:solidFill>
                <a:latin typeface="Calibri"/>
              </a:rPr>
              <a:t>which involves uncovering patterns, associations, anomalies, and statistically significant structures and events in genetics and genomics data </a:t>
            </a:r>
          </a:p>
          <a:p>
            <a:pPr algn="l" defTabSz="655843">
              <a:defRPr/>
            </a:pPr>
            <a:endParaRPr lang="en-US" sz="3900" dirty="0">
              <a:solidFill>
                <a:prstClr val="black"/>
              </a:solidFill>
              <a:latin typeface="Calibri"/>
            </a:endParaRPr>
          </a:p>
        </p:txBody>
      </p:sp>
      <p:grpSp>
        <p:nvGrpSpPr>
          <p:cNvPr id="99" name="Group 98"/>
          <p:cNvGrpSpPr/>
          <p:nvPr/>
        </p:nvGrpSpPr>
        <p:grpSpPr>
          <a:xfrm>
            <a:off x="129540" y="2280944"/>
            <a:ext cx="6347460" cy="4246880"/>
            <a:chOff x="-152400" y="228600"/>
            <a:chExt cx="4888279" cy="3733800"/>
          </a:xfrm>
        </p:grpSpPr>
        <p:pic>
          <p:nvPicPr>
            <p:cNvPr id="11" name="Picture 10" descr="2437_dna_450_v2.jpg"/>
            <p:cNvPicPr>
              <a:picLocks noChangeAspect="1"/>
            </p:cNvPicPr>
            <p:nvPr/>
          </p:nvPicPr>
          <p:blipFill rotWithShape="1">
            <a:blip r:embed="rId3" cstate="print">
              <a:extLst>
                <a:ext uri="{28A0092B-C50C-407E-A947-70E740481C1C}">
                  <a14:useLocalDpi xmlns:a14="http://schemas.microsoft.com/office/drawing/2010/main" val="0"/>
                </a:ext>
              </a:extLst>
            </a:blip>
            <a:srcRect l="23473"/>
            <a:stretch/>
          </p:blipFill>
          <p:spPr>
            <a:xfrm>
              <a:off x="1245012" y="228600"/>
              <a:ext cx="3490867" cy="3733800"/>
            </a:xfrm>
            <a:prstGeom prst="rect">
              <a:avLst/>
            </a:prstGeom>
          </p:spPr>
        </p:pic>
        <p:pic>
          <p:nvPicPr>
            <p:cNvPr id="12" name="Picture 11" descr="2437_dna_450_v2.jpg"/>
            <p:cNvPicPr>
              <a:picLocks noChangeAspect="1"/>
            </p:cNvPicPr>
            <p:nvPr/>
          </p:nvPicPr>
          <p:blipFill rotWithShape="1">
            <a:blip r:embed="rId3" cstate="print">
              <a:extLst>
                <a:ext uri="{28A0092B-C50C-407E-A947-70E740481C1C}">
                  <a14:useLocalDpi xmlns:a14="http://schemas.microsoft.com/office/drawing/2010/main" val="0"/>
                </a:ext>
              </a:extLst>
            </a:blip>
            <a:srcRect t="20623" r="76745" b="62177"/>
            <a:stretch/>
          </p:blipFill>
          <p:spPr>
            <a:xfrm>
              <a:off x="204788" y="1016211"/>
              <a:ext cx="1060819" cy="642199"/>
            </a:xfrm>
            <a:prstGeom prst="rect">
              <a:avLst/>
            </a:prstGeom>
          </p:spPr>
        </p:pic>
        <p:pic>
          <p:nvPicPr>
            <p:cNvPr id="9" name="Picture 8"/>
            <p:cNvPicPr>
              <a:picLocks noChangeAspect="1"/>
            </p:cNvPicPr>
            <p:nvPr/>
          </p:nvPicPr>
          <p:blipFill>
            <a:blip r:embed="rId4" cstate="print"/>
            <a:stretch>
              <a:fillRect/>
            </a:stretch>
          </p:blipFill>
          <p:spPr>
            <a:xfrm>
              <a:off x="-152400" y="1151346"/>
              <a:ext cx="2048900" cy="2770282"/>
            </a:xfrm>
            <a:prstGeom prst="rect">
              <a:avLst/>
            </a:prstGeom>
          </p:spPr>
        </p:pic>
      </p:grpSp>
      <p:pic>
        <p:nvPicPr>
          <p:cNvPr id="19" name="Picture 18" descr="Screen Shot 2014-12-03 at 3.03.44 AM.png"/>
          <p:cNvPicPr>
            <a:picLocks noChangeAspect="1"/>
          </p:cNvPicPr>
          <p:nvPr/>
        </p:nvPicPr>
        <p:blipFill rotWithShape="1">
          <a:blip r:embed="rId5" cstate="print">
            <a:extLst>
              <a:ext uri="{28A0092B-C50C-407E-A947-70E740481C1C}">
                <a14:useLocalDpi xmlns:a14="http://schemas.microsoft.com/office/drawing/2010/main" val="0"/>
              </a:ext>
            </a:extLst>
          </a:blip>
          <a:srcRect l="21011" t="26463" r="21300" b="29667"/>
          <a:stretch/>
        </p:blipFill>
        <p:spPr>
          <a:xfrm>
            <a:off x="129542" y="8046720"/>
            <a:ext cx="4508232" cy="1848554"/>
          </a:xfrm>
          <a:prstGeom prst="rect">
            <a:avLst/>
          </a:prstGeom>
        </p:spPr>
      </p:pic>
      <p:pic>
        <p:nvPicPr>
          <p:cNvPr id="20" name="Picture 19"/>
          <p:cNvPicPr>
            <a:picLocks noChangeAspect="1"/>
          </p:cNvPicPr>
          <p:nvPr/>
        </p:nvPicPr>
        <p:blipFill>
          <a:blip r:embed="rId6" cstate="print"/>
          <a:stretch>
            <a:fillRect/>
          </a:stretch>
        </p:blipFill>
        <p:spPr>
          <a:xfrm>
            <a:off x="11788144" y="2417396"/>
            <a:ext cx="3317239" cy="2545788"/>
          </a:xfrm>
          <a:prstGeom prst="rect">
            <a:avLst/>
          </a:prstGeom>
        </p:spPr>
      </p:pic>
      <p:pic>
        <p:nvPicPr>
          <p:cNvPr id="96" name="Picture 95"/>
          <p:cNvPicPr>
            <a:picLocks noChangeAspect="1"/>
          </p:cNvPicPr>
          <p:nvPr/>
        </p:nvPicPr>
        <p:blipFill>
          <a:blip r:embed="rId7" cstate="print"/>
          <a:stretch>
            <a:fillRect/>
          </a:stretch>
        </p:blipFill>
        <p:spPr>
          <a:xfrm>
            <a:off x="11788144" y="4739664"/>
            <a:ext cx="3644505" cy="1685216"/>
          </a:xfrm>
          <a:prstGeom prst="rect">
            <a:avLst/>
          </a:prstGeom>
        </p:spPr>
      </p:pic>
      <p:pic>
        <p:nvPicPr>
          <p:cNvPr id="97" name="Picture 96"/>
          <p:cNvPicPr>
            <a:picLocks noChangeAspect="1"/>
          </p:cNvPicPr>
          <p:nvPr/>
        </p:nvPicPr>
        <p:blipFill rotWithShape="1">
          <a:blip r:embed="rId8" cstate="print"/>
          <a:srcRect b="3448"/>
          <a:stretch/>
        </p:blipFill>
        <p:spPr>
          <a:xfrm>
            <a:off x="4792980" y="6817360"/>
            <a:ext cx="5008880" cy="3129280"/>
          </a:xfrm>
          <a:prstGeom prst="rect">
            <a:avLst/>
          </a:prstGeom>
        </p:spPr>
      </p:pic>
      <p:pic>
        <p:nvPicPr>
          <p:cNvPr id="100" name="Picture 99"/>
          <p:cNvPicPr>
            <a:picLocks noChangeAspect="1"/>
          </p:cNvPicPr>
          <p:nvPr/>
        </p:nvPicPr>
        <p:blipFill>
          <a:blip r:embed="rId9" cstate="print"/>
          <a:stretch>
            <a:fillRect/>
          </a:stretch>
        </p:blipFill>
        <p:spPr>
          <a:xfrm>
            <a:off x="129542" y="6817360"/>
            <a:ext cx="5085756" cy="1341120"/>
          </a:xfrm>
          <a:prstGeom prst="rect">
            <a:avLst/>
          </a:prstGeom>
        </p:spPr>
      </p:pic>
      <p:pic>
        <p:nvPicPr>
          <p:cNvPr id="101" name="Picture 100"/>
          <p:cNvPicPr>
            <a:picLocks noChangeAspect="1"/>
          </p:cNvPicPr>
          <p:nvPr/>
        </p:nvPicPr>
        <p:blipFill>
          <a:blip r:embed="rId10" cstate="print"/>
          <a:stretch>
            <a:fillRect/>
          </a:stretch>
        </p:blipFill>
        <p:spPr>
          <a:xfrm>
            <a:off x="7341640" y="4069105"/>
            <a:ext cx="2722562" cy="2053772"/>
          </a:xfrm>
          <a:prstGeom prst="rect">
            <a:avLst/>
          </a:prstGeom>
        </p:spPr>
      </p:pic>
      <p:pic>
        <p:nvPicPr>
          <p:cNvPr id="102" name="Picture 101"/>
          <p:cNvPicPr>
            <a:picLocks noChangeAspect="1"/>
          </p:cNvPicPr>
          <p:nvPr/>
        </p:nvPicPr>
        <p:blipFill>
          <a:blip r:embed="rId11" cstate="print">
            <a:extLst>
              <a:ext uri="{BEBA8EAE-BF5A-486C-A8C5-ECC9F3942E4B}">
                <a14:imgProps xmlns:a14="http://schemas.microsoft.com/office/drawing/2010/main">
                  <a14:imgLayer r:embed="rId12">
                    <a14:imgEffect>
                      <a14:backgroundRemoval t="10000" b="90000" l="7190" r="90000">
                        <a14:foregroundMark x1="7190" y1="54118" x2="7190" y2="54118"/>
                      </a14:backgroundRemoval>
                    </a14:imgEffect>
                  </a14:imgLayer>
                </a14:imgProps>
              </a:ext>
            </a:extLst>
          </a:blip>
          <a:stretch>
            <a:fillRect/>
          </a:stretch>
        </p:blipFill>
        <p:spPr>
          <a:xfrm rot="562712">
            <a:off x="6839548" y="1822221"/>
            <a:ext cx="4887021" cy="2369465"/>
          </a:xfrm>
          <a:prstGeom prst="rect">
            <a:avLst/>
          </a:prstGeom>
        </p:spPr>
      </p:pic>
      <p:sp>
        <p:nvSpPr>
          <p:cNvPr id="104" name="Title 1"/>
          <p:cNvSpPr txBox="1">
            <a:spLocks/>
          </p:cNvSpPr>
          <p:nvPr/>
        </p:nvSpPr>
        <p:spPr bwMode="auto">
          <a:xfrm>
            <a:off x="-381000" y="304800"/>
            <a:ext cx="15544800"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6251" tIns="73124" rIns="146251" bIns="73124"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defTabSz="655843"/>
            <a:r>
              <a:rPr lang="en-US" sz="5200" dirty="0">
                <a:solidFill>
                  <a:srgbClr val="17375E"/>
                </a:solidFill>
                <a:latin typeface="Calibri"/>
              </a:rPr>
              <a:t>GENOMIC SIGNAL </a:t>
            </a:r>
            <a:r>
              <a:rPr lang="en-US" sz="5200" dirty="0" smtClean="0">
                <a:solidFill>
                  <a:srgbClr val="17375E"/>
                </a:solidFill>
                <a:latin typeface="Calibri"/>
              </a:rPr>
              <a:t>PROCESSING ANALYSIS</a:t>
            </a:r>
            <a:endParaRPr lang="en-US" sz="5200" dirty="0">
              <a:solidFill>
                <a:srgbClr val="17375E"/>
              </a:solidFill>
              <a:latin typeface="Calibri"/>
            </a:endParaRPr>
          </a:p>
        </p:txBody>
      </p:sp>
      <p:sp>
        <p:nvSpPr>
          <p:cNvPr id="105" name="Rectangle 104"/>
          <p:cNvSpPr/>
          <p:nvPr/>
        </p:nvSpPr>
        <p:spPr>
          <a:xfrm>
            <a:off x="7503081" y="2392704"/>
            <a:ext cx="8031480" cy="4470400"/>
          </a:xfrm>
          <a:prstGeom prst="rect">
            <a:avLst/>
          </a:prstGeom>
          <a:solidFill>
            <a:schemeClr val="accent6">
              <a:alpha val="9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106" name="Rectangle 105"/>
          <p:cNvSpPr/>
          <p:nvPr/>
        </p:nvSpPr>
        <p:spPr>
          <a:xfrm>
            <a:off x="0" y="1945664"/>
            <a:ext cx="7383780" cy="4470400"/>
          </a:xfrm>
          <a:prstGeom prst="rect">
            <a:avLst/>
          </a:prstGeom>
          <a:solidFill>
            <a:schemeClr val="accent3">
              <a:alpha val="9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107" name="Rectangle 106"/>
          <p:cNvSpPr/>
          <p:nvPr/>
        </p:nvSpPr>
        <p:spPr>
          <a:xfrm>
            <a:off x="0" y="6370320"/>
            <a:ext cx="4404360" cy="3688080"/>
          </a:xfrm>
          <a:prstGeom prst="rect">
            <a:avLst/>
          </a:prstGeom>
          <a:gradFill flip="none" rotWithShape="1">
            <a:gsLst>
              <a:gs pos="0">
                <a:schemeClr val="accent4">
                  <a:shade val="51000"/>
                  <a:satMod val="130000"/>
                  <a:alpha val="11000"/>
                </a:schemeClr>
              </a:gs>
              <a:gs pos="80000">
                <a:schemeClr val="accent4">
                  <a:shade val="93000"/>
                  <a:satMod val="130000"/>
                  <a:alpha val="11000"/>
                </a:schemeClr>
              </a:gs>
              <a:gs pos="100000">
                <a:schemeClr val="accent4">
                  <a:shade val="94000"/>
                  <a:satMod val="135000"/>
                  <a:alpha val="11000"/>
                </a:schemeClr>
              </a:gs>
            </a:gsLst>
            <a:lin ang="16200000" scaled="0"/>
            <a:tileRect/>
          </a:gradFill>
          <a:ln/>
        </p:spPr>
        <p:style>
          <a:lnRef idx="0">
            <a:schemeClr val="accent4"/>
          </a:lnRef>
          <a:fillRef idx="3">
            <a:schemeClr val="accent4"/>
          </a:fillRef>
          <a:effectRef idx="3">
            <a:schemeClr val="accent4"/>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108" name="Rectangle 107"/>
          <p:cNvSpPr/>
          <p:nvPr/>
        </p:nvSpPr>
        <p:spPr>
          <a:xfrm>
            <a:off x="4533900" y="6370320"/>
            <a:ext cx="5181600" cy="3688080"/>
          </a:xfrm>
          <a:prstGeom prst="rect">
            <a:avLst/>
          </a:prstGeom>
          <a:gradFill flip="none" rotWithShape="1">
            <a:gsLst>
              <a:gs pos="0">
                <a:schemeClr val="accent6">
                  <a:shade val="51000"/>
                  <a:satMod val="130000"/>
                  <a:alpha val="10000"/>
                </a:schemeClr>
              </a:gs>
              <a:gs pos="80000">
                <a:schemeClr val="accent6">
                  <a:shade val="93000"/>
                  <a:satMod val="130000"/>
                  <a:alpha val="10000"/>
                </a:schemeClr>
              </a:gs>
              <a:gs pos="100000">
                <a:schemeClr val="accent6">
                  <a:shade val="94000"/>
                  <a:satMod val="135000"/>
                  <a:alpha val="10000"/>
                </a:schemeClr>
              </a:gs>
            </a:gsLst>
            <a:lin ang="16200000" scaled="0"/>
            <a:tileRect/>
          </a:gradFill>
          <a:ln/>
        </p:spPr>
        <p:style>
          <a:lnRef idx="0">
            <a:schemeClr val="accent6"/>
          </a:lnRef>
          <a:fillRef idx="3">
            <a:schemeClr val="accent6"/>
          </a:fillRef>
          <a:effectRef idx="3">
            <a:schemeClr val="accent6"/>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109" name="Rectangle 108"/>
          <p:cNvSpPr/>
          <p:nvPr/>
        </p:nvSpPr>
        <p:spPr>
          <a:xfrm>
            <a:off x="9845040" y="6336955"/>
            <a:ext cx="5699760" cy="3688080"/>
          </a:xfrm>
          <a:prstGeom prst="rect">
            <a:avLst/>
          </a:prstGeom>
          <a:gradFill flip="none" rotWithShape="1">
            <a:gsLst>
              <a:gs pos="0">
                <a:schemeClr val="accent5">
                  <a:shade val="51000"/>
                  <a:satMod val="130000"/>
                  <a:alpha val="9000"/>
                </a:schemeClr>
              </a:gs>
              <a:gs pos="80000">
                <a:schemeClr val="accent5">
                  <a:shade val="93000"/>
                  <a:satMod val="130000"/>
                  <a:alpha val="9000"/>
                </a:schemeClr>
              </a:gs>
              <a:gs pos="100000">
                <a:schemeClr val="accent5">
                  <a:shade val="94000"/>
                  <a:satMod val="135000"/>
                  <a:alpha val="9000"/>
                </a:schemeClr>
              </a:gs>
            </a:gsLst>
            <a:lin ang="16200000" scaled="0"/>
            <a:tileRect/>
          </a:gradFill>
          <a:ln/>
        </p:spPr>
        <p:style>
          <a:lnRef idx="0">
            <a:schemeClr val="accent5"/>
          </a:lnRef>
          <a:fillRef idx="3">
            <a:schemeClr val="accent5"/>
          </a:fillRef>
          <a:effectRef idx="3">
            <a:schemeClr val="accent5"/>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110" name="Rectangle 1137"/>
          <p:cNvSpPr>
            <a:spLocks noChangeArrowheads="1"/>
          </p:cNvSpPr>
          <p:nvPr/>
        </p:nvSpPr>
        <p:spPr bwMode="auto">
          <a:xfrm>
            <a:off x="0" y="1965937"/>
            <a:ext cx="7383780" cy="543686"/>
          </a:xfrm>
          <a:prstGeom prst="rect">
            <a:avLst/>
          </a:prstGeom>
          <a:ln/>
          <a:extLst/>
        </p:spPr>
        <p:style>
          <a:lnRef idx="0">
            <a:schemeClr val="accent3"/>
          </a:lnRef>
          <a:fillRef idx="3">
            <a:schemeClr val="accent3"/>
          </a:fillRef>
          <a:effectRef idx="3">
            <a:schemeClr val="accent3"/>
          </a:effectRef>
          <a:fontRef idx="minor">
            <a:schemeClr val="lt1"/>
          </a:fontRef>
        </p:style>
        <p:txBody>
          <a:bodyPr wrap="square" lIns="144729" tIns="71094" rIns="144729" bIns="71094">
            <a:spAutoFit/>
          </a:bodyPr>
          <a:lstStyle/>
          <a:p>
            <a:pPr algn="ctr" defTabSz="655843" eaLnBrk="0" hangingPunct="0"/>
            <a:r>
              <a:rPr lang="en-US" sz="2600" b="1" dirty="0">
                <a:solidFill>
                  <a:srgbClr val="17375E"/>
                </a:solidFill>
                <a:effectLst>
                  <a:outerShdw blurRad="38100" dist="38100" dir="2700000" algn="tl">
                    <a:srgbClr val="000000"/>
                  </a:outerShdw>
                </a:effectLst>
                <a:latin typeface="Arial Unicode MS" charset="0"/>
              </a:rPr>
              <a:t>Data Fusion and Sampling</a:t>
            </a:r>
          </a:p>
        </p:txBody>
      </p:sp>
      <p:sp>
        <p:nvSpPr>
          <p:cNvPr id="112" name="Rectangle 1137"/>
          <p:cNvSpPr>
            <a:spLocks noChangeArrowheads="1"/>
          </p:cNvSpPr>
          <p:nvPr/>
        </p:nvSpPr>
        <p:spPr bwMode="auto">
          <a:xfrm>
            <a:off x="7513320" y="1965937"/>
            <a:ext cx="8031480" cy="543686"/>
          </a:xfrm>
          <a:prstGeom prst="rect">
            <a:avLst/>
          </a:prstGeom>
          <a:ln/>
          <a:extLst/>
        </p:spPr>
        <p:style>
          <a:lnRef idx="0">
            <a:schemeClr val="accent1"/>
          </a:lnRef>
          <a:fillRef idx="3">
            <a:schemeClr val="accent1"/>
          </a:fillRef>
          <a:effectRef idx="3">
            <a:schemeClr val="accent1"/>
          </a:effectRef>
          <a:fontRef idx="minor">
            <a:schemeClr val="lt1"/>
          </a:fontRef>
        </p:style>
        <p:txBody>
          <a:bodyPr wrap="square" lIns="144729" tIns="71094" rIns="144729" bIns="71094">
            <a:spAutoFit/>
          </a:bodyPr>
          <a:lstStyle/>
          <a:p>
            <a:pPr algn="ctr" defTabSz="655843" eaLnBrk="0" hangingPunct="0"/>
            <a:r>
              <a:rPr lang="en-US" sz="2600" b="1" dirty="0">
                <a:solidFill>
                  <a:srgbClr val="000000"/>
                </a:solidFill>
                <a:effectLst>
                  <a:outerShdw blurRad="38100" dist="38100" dir="2700000" algn="tl">
                    <a:srgbClr val="000000"/>
                  </a:outerShdw>
                </a:effectLst>
                <a:latin typeface="Arial Unicode MS" charset="0"/>
              </a:rPr>
              <a:t>Data Storage, Integration, and Representation</a:t>
            </a:r>
          </a:p>
        </p:txBody>
      </p:sp>
      <p:sp>
        <p:nvSpPr>
          <p:cNvPr id="113" name="Rectangle 1137"/>
          <p:cNvSpPr>
            <a:spLocks noChangeArrowheads="1"/>
          </p:cNvSpPr>
          <p:nvPr/>
        </p:nvSpPr>
        <p:spPr bwMode="auto">
          <a:xfrm>
            <a:off x="0" y="6416066"/>
            <a:ext cx="4404360" cy="543686"/>
          </a:xfrm>
          <a:prstGeom prst="rect">
            <a:avLst/>
          </a:prstGeom>
          <a:ln/>
          <a:extLst/>
        </p:spPr>
        <p:style>
          <a:lnRef idx="0">
            <a:schemeClr val="accent4"/>
          </a:lnRef>
          <a:fillRef idx="3">
            <a:schemeClr val="accent4"/>
          </a:fillRef>
          <a:effectRef idx="3">
            <a:schemeClr val="accent4"/>
          </a:effectRef>
          <a:fontRef idx="minor">
            <a:schemeClr val="lt1"/>
          </a:fontRef>
        </p:style>
        <p:txBody>
          <a:bodyPr wrap="square" lIns="144729" tIns="71094" rIns="144729" bIns="71094">
            <a:spAutoFit/>
          </a:bodyPr>
          <a:lstStyle/>
          <a:p>
            <a:pPr algn="ctr" defTabSz="655843" eaLnBrk="0" hangingPunct="0"/>
            <a:r>
              <a:rPr lang="en-US" sz="2600" b="1" dirty="0">
                <a:solidFill>
                  <a:srgbClr val="000000"/>
                </a:solidFill>
                <a:effectLst>
                  <a:outerShdw blurRad="38100" dist="38100" dir="2700000" algn="tl">
                    <a:srgbClr val="000000"/>
                  </a:outerShdw>
                </a:effectLst>
                <a:latin typeface="Arial Unicode MS" charset="0"/>
              </a:rPr>
              <a:t>Signal Pre-Processing</a:t>
            </a:r>
          </a:p>
        </p:txBody>
      </p:sp>
      <p:sp>
        <p:nvSpPr>
          <p:cNvPr id="114" name="Rectangle 1137"/>
          <p:cNvSpPr>
            <a:spLocks noChangeArrowheads="1"/>
          </p:cNvSpPr>
          <p:nvPr/>
        </p:nvSpPr>
        <p:spPr bwMode="auto">
          <a:xfrm>
            <a:off x="4533900" y="6416068"/>
            <a:ext cx="5181600" cy="543686"/>
          </a:xfrm>
          <a:prstGeom prst="rect">
            <a:avLst/>
          </a:prstGeom>
          <a:ln/>
          <a:extLst/>
        </p:spPr>
        <p:style>
          <a:lnRef idx="0">
            <a:schemeClr val="accent6"/>
          </a:lnRef>
          <a:fillRef idx="3">
            <a:schemeClr val="accent6"/>
          </a:fillRef>
          <a:effectRef idx="3">
            <a:schemeClr val="accent6"/>
          </a:effectRef>
          <a:fontRef idx="minor">
            <a:schemeClr val="lt1"/>
          </a:fontRef>
        </p:style>
        <p:txBody>
          <a:bodyPr wrap="square" lIns="144729" tIns="71094" rIns="144729" bIns="71094">
            <a:spAutoFit/>
          </a:bodyPr>
          <a:lstStyle/>
          <a:p>
            <a:pPr algn="ctr" defTabSz="655843" eaLnBrk="0" hangingPunct="0"/>
            <a:r>
              <a:rPr lang="en-US" sz="2600" b="1" dirty="0" err="1">
                <a:solidFill>
                  <a:srgbClr val="000000"/>
                </a:solidFill>
                <a:effectLst>
                  <a:outerShdw blurRad="38100" dist="38100" dir="2700000" algn="tl">
                    <a:srgbClr val="000000"/>
                  </a:outerShdw>
                </a:effectLst>
                <a:latin typeface="Arial Unicode MS" charset="0"/>
              </a:rPr>
              <a:t>Denoising</a:t>
            </a:r>
            <a:r>
              <a:rPr lang="en-US" sz="2600" b="1" dirty="0">
                <a:solidFill>
                  <a:srgbClr val="000000"/>
                </a:solidFill>
                <a:effectLst>
                  <a:outerShdw blurRad="38100" dist="38100" dir="2700000" algn="tl">
                    <a:srgbClr val="000000"/>
                  </a:outerShdw>
                </a:effectLst>
                <a:latin typeface="Arial Unicode MS" charset="0"/>
              </a:rPr>
              <a:t> &amp; Feature Extraction</a:t>
            </a:r>
          </a:p>
        </p:txBody>
      </p:sp>
      <p:sp>
        <p:nvSpPr>
          <p:cNvPr id="115" name="Rectangle 1137"/>
          <p:cNvSpPr>
            <a:spLocks noChangeArrowheads="1"/>
          </p:cNvSpPr>
          <p:nvPr/>
        </p:nvSpPr>
        <p:spPr bwMode="auto">
          <a:xfrm>
            <a:off x="9845044" y="6416066"/>
            <a:ext cx="5699758" cy="543686"/>
          </a:xfrm>
          <a:prstGeom prst="rect">
            <a:avLst/>
          </a:prstGeom>
          <a:ln/>
          <a:extLst/>
        </p:spPr>
        <p:style>
          <a:lnRef idx="0">
            <a:schemeClr val="accent5"/>
          </a:lnRef>
          <a:fillRef idx="3">
            <a:schemeClr val="accent5"/>
          </a:fillRef>
          <a:effectRef idx="3">
            <a:schemeClr val="accent5"/>
          </a:effectRef>
          <a:fontRef idx="minor">
            <a:schemeClr val="lt1"/>
          </a:fontRef>
        </p:style>
        <p:txBody>
          <a:bodyPr wrap="square" lIns="144729" tIns="71094" rIns="144729" bIns="71094">
            <a:spAutoFit/>
          </a:bodyPr>
          <a:lstStyle/>
          <a:p>
            <a:pPr algn="ctr" defTabSz="655843" eaLnBrk="0" hangingPunct="0"/>
            <a:r>
              <a:rPr lang="en-US" sz="2600" b="1" dirty="0">
                <a:solidFill>
                  <a:srgbClr val="000000"/>
                </a:solidFill>
                <a:effectLst>
                  <a:outerShdw blurRad="38100" dist="38100" dir="2700000" algn="tl">
                    <a:srgbClr val="000000"/>
                  </a:outerShdw>
                </a:effectLst>
                <a:latin typeface="Arial Unicode MS" charset="0"/>
              </a:rPr>
              <a:t>Classification and Validation</a:t>
            </a:r>
          </a:p>
        </p:txBody>
      </p:sp>
      <p:sp>
        <p:nvSpPr>
          <p:cNvPr id="3" name="Striped Right Arrow 2"/>
          <p:cNvSpPr/>
          <p:nvPr/>
        </p:nvSpPr>
        <p:spPr>
          <a:xfrm>
            <a:off x="6217920" y="3286784"/>
            <a:ext cx="2202180" cy="1229360"/>
          </a:xfrm>
          <a:prstGeom prst="stripedRightArrow">
            <a:avLst/>
          </a:prstGeom>
        </p:spPr>
        <p:style>
          <a:lnRef idx="1">
            <a:schemeClr val="accent1"/>
          </a:lnRef>
          <a:fillRef idx="3">
            <a:schemeClr val="accent1"/>
          </a:fillRef>
          <a:effectRef idx="2">
            <a:schemeClr val="accent1"/>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30" name="Striped Right Arrow 29"/>
          <p:cNvSpPr/>
          <p:nvPr/>
        </p:nvSpPr>
        <p:spPr>
          <a:xfrm>
            <a:off x="3756660" y="7711440"/>
            <a:ext cx="2202180" cy="1229360"/>
          </a:xfrm>
          <a:prstGeom prst="stripedRightArrow">
            <a:avLst/>
          </a:prstGeom>
        </p:spPr>
        <p:style>
          <a:lnRef idx="1">
            <a:schemeClr val="accent1"/>
          </a:lnRef>
          <a:fillRef idx="3">
            <a:schemeClr val="accent1"/>
          </a:fillRef>
          <a:effectRef idx="2">
            <a:schemeClr val="accent1"/>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5" name="Right Triangle 4"/>
          <p:cNvSpPr/>
          <p:nvPr/>
        </p:nvSpPr>
        <p:spPr>
          <a:xfrm rot="20113942">
            <a:off x="7638290" y="2422674"/>
            <a:ext cx="1943100" cy="2123440"/>
          </a:xfrm>
          <a:prstGeom prst="rtTriangle">
            <a:avLst/>
          </a:prstGeom>
          <a:gradFill flip="none" rotWithShape="1">
            <a:gsLst>
              <a:gs pos="0">
                <a:schemeClr val="accent1">
                  <a:shade val="51000"/>
                  <a:satMod val="130000"/>
                  <a:alpha val="36000"/>
                </a:schemeClr>
              </a:gs>
              <a:gs pos="80000">
                <a:schemeClr val="accent1">
                  <a:shade val="93000"/>
                  <a:satMod val="130000"/>
                  <a:alpha val="36000"/>
                </a:schemeClr>
              </a:gs>
              <a:gs pos="100000">
                <a:schemeClr val="accent1">
                  <a:shade val="94000"/>
                  <a:satMod val="135000"/>
                  <a:alpha val="36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pic>
        <p:nvPicPr>
          <p:cNvPr id="95" name="Picture 4" descr="C:\Users\testuser\AppData\Local\Temp\VMwareDnD\54408600\ICON_Kiosk_Q109_Comm_R2.png"/>
          <p:cNvPicPr>
            <a:picLocks noChangeAspect="1" noChangeArrowheads="1"/>
          </p:cNvPicPr>
          <p:nvPr/>
        </p:nvPicPr>
        <p:blipFill>
          <a:blip r:embed="rId13" cstate="print"/>
          <a:srcRect/>
          <a:stretch>
            <a:fillRect/>
          </a:stretch>
        </p:blipFill>
        <p:spPr bwMode="auto">
          <a:xfrm>
            <a:off x="9456420" y="3175028"/>
            <a:ext cx="1813560" cy="2990451"/>
          </a:xfrm>
          <a:prstGeom prst="rect">
            <a:avLst/>
          </a:prstGeom>
          <a:noFill/>
        </p:spPr>
      </p:pic>
      <p:sp>
        <p:nvSpPr>
          <p:cNvPr id="6" name="Rectangular Callout 5"/>
          <p:cNvSpPr/>
          <p:nvPr/>
        </p:nvSpPr>
        <p:spPr>
          <a:xfrm>
            <a:off x="11917680" y="2235200"/>
            <a:ext cx="3368040" cy="2570480"/>
          </a:xfrm>
          <a:prstGeom prst="wedgeRectCallout">
            <a:avLst>
              <a:gd name="adj1" fmla="val -91143"/>
              <a:gd name="adj2" fmla="val 20425"/>
            </a:avLst>
          </a:prstGeom>
          <a:gradFill flip="none" rotWithShape="1">
            <a:gsLst>
              <a:gs pos="0">
                <a:schemeClr val="accent1">
                  <a:shade val="51000"/>
                  <a:satMod val="130000"/>
                  <a:alpha val="10000"/>
                </a:schemeClr>
              </a:gs>
              <a:gs pos="80000">
                <a:schemeClr val="accent1">
                  <a:shade val="93000"/>
                  <a:satMod val="130000"/>
                  <a:alpha val="10000"/>
                </a:schemeClr>
              </a:gs>
              <a:gs pos="100000">
                <a:schemeClr val="accent1">
                  <a:shade val="94000"/>
                  <a:satMod val="135000"/>
                  <a:alpha val="10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35" name="Rectangular Callout 34"/>
          <p:cNvSpPr/>
          <p:nvPr/>
        </p:nvSpPr>
        <p:spPr>
          <a:xfrm>
            <a:off x="11788140" y="4739664"/>
            <a:ext cx="3368040" cy="1676400"/>
          </a:xfrm>
          <a:prstGeom prst="wedgeRectCallout">
            <a:avLst>
              <a:gd name="adj1" fmla="val -91660"/>
              <a:gd name="adj2" fmla="val -79734"/>
            </a:avLst>
          </a:prstGeom>
          <a:gradFill flip="none" rotWithShape="1">
            <a:gsLst>
              <a:gs pos="0">
                <a:schemeClr val="accent2">
                  <a:shade val="51000"/>
                  <a:satMod val="130000"/>
                  <a:alpha val="9000"/>
                </a:schemeClr>
              </a:gs>
              <a:gs pos="80000">
                <a:schemeClr val="accent2">
                  <a:shade val="93000"/>
                  <a:satMod val="130000"/>
                  <a:alpha val="9000"/>
                </a:schemeClr>
              </a:gs>
              <a:gs pos="100000">
                <a:schemeClr val="accent2">
                  <a:shade val="94000"/>
                  <a:satMod val="135000"/>
                  <a:alpha val="9000"/>
                </a:schemeClr>
              </a:gs>
            </a:gsLst>
            <a:lin ang="16200000" scaled="0"/>
            <a:tileRect/>
          </a:gradFill>
          <a:ln>
            <a:noFill/>
          </a:ln>
        </p:spPr>
        <p:style>
          <a:lnRef idx="1">
            <a:schemeClr val="accent2"/>
          </a:lnRef>
          <a:fillRef idx="3">
            <a:schemeClr val="accent2"/>
          </a:fillRef>
          <a:effectRef idx="2">
            <a:schemeClr val="accent2"/>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7" name="5-Point Star 6"/>
          <p:cNvSpPr/>
          <p:nvPr/>
        </p:nvSpPr>
        <p:spPr>
          <a:xfrm>
            <a:off x="129540" y="6080784"/>
            <a:ext cx="518160" cy="447040"/>
          </a:xfrm>
          <a:prstGeom prst="star5">
            <a:avLst/>
          </a:prstGeom>
        </p:spPr>
        <p:style>
          <a:lnRef idx="0">
            <a:schemeClr val="accent2"/>
          </a:lnRef>
          <a:fillRef idx="3">
            <a:schemeClr val="accent2"/>
          </a:fillRef>
          <a:effectRef idx="3">
            <a:schemeClr val="accent2"/>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38" name="5-Point Star 37"/>
          <p:cNvSpPr/>
          <p:nvPr/>
        </p:nvSpPr>
        <p:spPr>
          <a:xfrm>
            <a:off x="4663440" y="6080784"/>
            <a:ext cx="518160" cy="447040"/>
          </a:xfrm>
          <a:prstGeom prst="star5">
            <a:avLst/>
          </a:prstGeom>
        </p:spPr>
        <p:style>
          <a:lnRef idx="0">
            <a:schemeClr val="accent2"/>
          </a:lnRef>
          <a:fillRef idx="3">
            <a:schemeClr val="accent2"/>
          </a:fillRef>
          <a:effectRef idx="3">
            <a:schemeClr val="accent2"/>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39" name="Rectangle 1137"/>
          <p:cNvSpPr>
            <a:spLocks noChangeArrowheads="1"/>
          </p:cNvSpPr>
          <p:nvPr/>
        </p:nvSpPr>
        <p:spPr bwMode="auto">
          <a:xfrm>
            <a:off x="284071" y="6929120"/>
            <a:ext cx="718508" cy="543686"/>
          </a:xfrm>
          <a:prstGeom prst="rect">
            <a:avLst/>
          </a:prstGeom>
          <a:ln/>
          <a:extLst/>
        </p:spPr>
        <p:style>
          <a:lnRef idx="0">
            <a:schemeClr val="accent4"/>
          </a:lnRef>
          <a:fillRef idx="3">
            <a:schemeClr val="accent4"/>
          </a:fillRef>
          <a:effectRef idx="3">
            <a:schemeClr val="accent4"/>
          </a:effectRef>
          <a:fontRef idx="minor">
            <a:schemeClr val="lt1"/>
          </a:fontRef>
        </p:style>
        <p:txBody>
          <a:bodyPr wrap="none" lIns="144729" tIns="71094" rIns="144729" bIns="71094">
            <a:spAutoFit/>
          </a:bodyPr>
          <a:lstStyle/>
          <a:p>
            <a:pPr algn="ctr" defTabSz="655843" eaLnBrk="0" hangingPunct="0"/>
            <a:r>
              <a:rPr lang="en-US" sz="2600" b="1" dirty="0">
                <a:solidFill>
                  <a:srgbClr val="000000"/>
                </a:solidFill>
                <a:effectLst>
                  <a:outerShdw blurRad="38100" dist="38100" dir="2700000" algn="tl">
                    <a:srgbClr val="000000"/>
                  </a:outerShdw>
                </a:effectLst>
                <a:latin typeface="Arial Unicode MS" charset="0"/>
              </a:rPr>
              <a:t>1D</a:t>
            </a:r>
          </a:p>
        </p:txBody>
      </p:sp>
      <p:sp>
        <p:nvSpPr>
          <p:cNvPr id="40" name="Rectangle 1137"/>
          <p:cNvSpPr>
            <a:spLocks noChangeArrowheads="1"/>
          </p:cNvSpPr>
          <p:nvPr/>
        </p:nvSpPr>
        <p:spPr bwMode="auto">
          <a:xfrm>
            <a:off x="284071" y="8158480"/>
            <a:ext cx="718508" cy="543686"/>
          </a:xfrm>
          <a:prstGeom prst="rect">
            <a:avLst/>
          </a:prstGeom>
          <a:ln/>
          <a:extLst/>
        </p:spPr>
        <p:style>
          <a:lnRef idx="0">
            <a:schemeClr val="accent4"/>
          </a:lnRef>
          <a:fillRef idx="3">
            <a:schemeClr val="accent4"/>
          </a:fillRef>
          <a:effectRef idx="3">
            <a:schemeClr val="accent4"/>
          </a:effectRef>
          <a:fontRef idx="minor">
            <a:schemeClr val="lt1"/>
          </a:fontRef>
        </p:style>
        <p:txBody>
          <a:bodyPr wrap="none" lIns="144729" tIns="71094" rIns="144729" bIns="71094">
            <a:spAutoFit/>
          </a:bodyPr>
          <a:lstStyle/>
          <a:p>
            <a:pPr algn="ctr" defTabSz="655843" eaLnBrk="0" hangingPunct="0"/>
            <a:r>
              <a:rPr lang="en-US" sz="2600" b="1" dirty="0">
                <a:solidFill>
                  <a:srgbClr val="000000"/>
                </a:solidFill>
                <a:effectLst>
                  <a:outerShdw blurRad="38100" dist="38100" dir="2700000" algn="tl">
                    <a:srgbClr val="000000"/>
                  </a:outerShdw>
                </a:effectLst>
                <a:latin typeface="Arial Unicode MS" charset="0"/>
              </a:rPr>
              <a:t>2D</a:t>
            </a:r>
          </a:p>
        </p:txBody>
      </p:sp>
      <p:sp>
        <p:nvSpPr>
          <p:cNvPr id="41" name="Rectangle 1137"/>
          <p:cNvSpPr>
            <a:spLocks noChangeArrowheads="1"/>
          </p:cNvSpPr>
          <p:nvPr/>
        </p:nvSpPr>
        <p:spPr bwMode="auto">
          <a:xfrm>
            <a:off x="11813131" y="4069106"/>
            <a:ext cx="718508" cy="543686"/>
          </a:xfrm>
          <a:prstGeom prst="rect">
            <a:avLst/>
          </a:prstGeom>
          <a:ln/>
          <a:extLst/>
        </p:spPr>
        <p:style>
          <a:lnRef idx="0">
            <a:schemeClr val="accent1"/>
          </a:lnRef>
          <a:fillRef idx="3">
            <a:schemeClr val="accent1"/>
          </a:fillRef>
          <a:effectRef idx="3">
            <a:schemeClr val="accent1"/>
          </a:effectRef>
          <a:fontRef idx="minor">
            <a:schemeClr val="lt1"/>
          </a:fontRef>
        </p:style>
        <p:txBody>
          <a:bodyPr wrap="none" lIns="144729" tIns="71094" rIns="144729" bIns="71094">
            <a:spAutoFit/>
          </a:bodyPr>
          <a:lstStyle/>
          <a:p>
            <a:pPr algn="ctr" defTabSz="655843" eaLnBrk="0" hangingPunct="0"/>
            <a:r>
              <a:rPr lang="en-US" sz="2600" b="1" dirty="0">
                <a:solidFill>
                  <a:srgbClr val="000000"/>
                </a:solidFill>
                <a:effectLst>
                  <a:outerShdw blurRad="38100" dist="38100" dir="2700000" algn="tl">
                    <a:srgbClr val="000000"/>
                  </a:outerShdw>
                </a:effectLst>
                <a:latin typeface="Arial Unicode MS" charset="0"/>
              </a:rPr>
              <a:t>1D</a:t>
            </a:r>
          </a:p>
        </p:txBody>
      </p:sp>
      <p:sp>
        <p:nvSpPr>
          <p:cNvPr id="42" name="Rectangle 1137"/>
          <p:cNvSpPr>
            <a:spLocks noChangeArrowheads="1"/>
          </p:cNvSpPr>
          <p:nvPr/>
        </p:nvSpPr>
        <p:spPr bwMode="auto">
          <a:xfrm>
            <a:off x="11813131" y="5811520"/>
            <a:ext cx="718508" cy="543686"/>
          </a:xfrm>
          <a:prstGeom prst="rect">
            <a:avLst/>
          </a:prstGeom>
          <a:ln/>
          <a:extLst/>
        </p:spPr>
        <p:style>
          <a:lnRef idx="0">
            <a:schemeClr val="accent1"/>
          </a:lnRef>
          <a:fillRef idx="3">
            <a:schemeClr val="accent1"/>
          </a:fillRef>
          <a:effectRef idx="3">
            <a:schemeClr val="accent1"/>
          </a:effectRef>
          <a:fontRef idx="minor">
            <a:schemeClr val="lt1"/>
          </a:fontRef>
        </p:style>
        <p:txBody>
          <a:bodyPr wrap="none" lIns="144729" tIns="71094" rIns="144729" bIns="71094">
            <a:spAutoFit/>
          </a:bodyPr>
          <a:lstStyle/>
          <a:p>
            <a:pPr algn="ctr" defTabSz="655843" eaLnBrk="0" hangingPunct="0"/>
            <a:r>
              <a:rPr lang="en-US" sz="2600" b="1" dirty="0">
                <a:solidFill>
                  <a:srgbClr val="000000"/>
                </a:solidFill>
                <a:effectLst>
                  <a:outerShdw blurRad="38100" dist="38100" dir="2700000" algn="tl">
                    <a:srgbClr val="000000"/>
                  </a:outerShdw>
                </a:effectLst>
                <a:latin typeface="Arial Unicode MS" charset="0"/>
              </a:rPr>
              <a:t>2D</a:t>
            </a:r>
          </a:p>
        </p:txBody>
      </p:sp>
      <p:pic>
        <p:nvPicPr>
          <p:cNvPr id="13" name="Picture 12"/>
          <p:cNvPicPr>
            <a:picLocks noChangeAspect="1"/>
          </p:cNvPicPr>
          <p:nvPr/>
        </p:nvPicPr>
        <p:blipFill rotWithShape="1">
          <a:blip r:embed="rId14" cstate="print"/>
          <a:srcRect l="5548" t="4944" r="5450" b="34999"/>
          <a:stretch/>
        </p:blipFill>
        <p:spPr>
          <a:xfrm>
            <a:off x="10363197" y="6929122"/>
            <a:ext cx="4922523" cy="2865682"/>
          </a:xfrm>
          <a:prstGeom prst="rect">
            <a:avLst/>
          </a:prstGeom>
        </p:spPr>
      </p:pic>
      <p:sp>
        <p:nvSpPr>
          <p:cNvPr id="31" name="Striped Right Arrow 30"/>
          <p:cNvSpPr/>
          <p:nvPr/>
        </p:nvSpPr>
        <p:spPr>
          <a:xfrm>
            <a:off x="8938260" y="7599680"/>
            <a:ext cx="2202180" cy="1229360"/>
          </a:xfrm>
          <a:prstGeom prst="stripedRightArrow">
            <a:avLst/>
          </a:prstGeom>
        </p:spPr>
        <p:style>
          <a:lnRef idx="1">
            <a:schemeClr val="accent1"/>
          </a:lnRef>
          <a:fillRef idx="3">
            <a:schemeClr val="accent1"/>
          </a:fillRef>
          <a:effectRef idx="2">
            <a:schemeClr val="accent1"/>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47" name="Rectangle 46"/>
          <p:cNvSpPr/>
          <p:nvPr/>
        </p:nvSpPr>
        <p:spPr>
          <a:xfrm>
            <a:off x="267175" y="2504464"/>
            <a:ext cx="2194085" cy="223520"/>
          </a:xfrm>
          <a:prstGeom prst="rect">
            <a:avLst/>
          </a:prstGeom>
        </p:spPr>
        <p:style>
          <a:lnRef idx="0">
            <a:schemeClr val="accent1"/>
          </a:lnRef>
          <a:fillRef idx="3">
            <a:schemeClr val="accent1"/>
          </a:fillRef>
          <a:effectRef idx="3">
            <a:schemeClr val="accent1"/>
          </a:effectRef>
          <a:fontRef idx="minor">
            <a:schemeClr val="lt1"/>
          </a:fontRef>
        </p:style>
        <p:txBody>
          <a:bodyPr lIns="146251" tIns="73124" rIns="146251" bIns="73124" rtlCol="0" anchor="ctr"/>
          <a:lstStyle/>
          <a:p>
            <a:pPr algn="ctr" defTabSz="655843"/>
            <a:r>
              <a:rPr lang="en-US" sz="1400" dirty="0">
                <a:solidFill>
                  <a:prstClr val="white"/>
                </a:solidFill>
                <a:latin typeface="Calibri"/>
              </a:rPr>
              <a:t>Data Management</a:t>
            </a:r>
          </a:p>
        </p:txBody>
      </p:sp>
      <p:sp>
        <p:nvSpPr>
          <p:cNvPr id="48" name="Rectangle 47"/>
          <p:cNvSpPr/>
          <p:nvPr/>
        </p:nvSpPr>
        <p:spPr>
          <a:xfrm>
            <a:off x="259080" y="2727984"/>
            <a:ext cx="2194085" cy="223520"/>
          </a:xfrm>
          <a:prstGeom prst="rect">
            <a:avLst/>
          </a:prstGeom>
        </p:spPr>
        <p:style>
          <a:lnRef idx="0">
            <a:schemeClr val="accent4"/>
          </a:lnRef>
          <a:fillRef idx="3">
            <a:schemeClr val="accent4"/>
          </a:fillRef>
          <a:effectRef idx="3">
            <a:schemeClr val="accent4"/>
          </a:effectRef>
          <a:fontRef idx="minor">
            <a:schemeClr val="lt1"/>
          </a:fontRef>
        </p:style>
        <p:txBody>
          <a:bodyPr lIns="146251" tIns="73124" rIns="146251" bIns="73124" rtlCol="0" anchor="ctr"/>
          <a:lstStyle/>
          <a:p>
            <a:pPr algn="ctr" defTabSz="655843"/>
            <a:r>
              <a:rPr lang="en-US" sz="1400" dirty="0">
                <a:solidFill>
                  <a:prstClr val="white"/>
                </a:solidFill>
                <a:latin typeface="Calibri"/>
              </a:rPr>
              <a:t>Data </a:t>
            </a:r>
            <a:r>
              <a:rPr lang="en-US" sz="1400" dirty="0" err="1">
                <a:solidFill>
                  <a:prstClr val="white"/>
                </a:solidFill>
                <a:latin typeface="Calibri"/>
              </a:rPr>
              <a:t>PreProcessing</a:t>
            </a:r>
            <a:endParaRPr lang="en-US" sz="1400" dirty="0">
              <a:solidFill>
                <a:prstClr val="white"/>
              </a:solidFill>
              <a:latin typeface="Calibri"/>
            </a:endParaRPr>
          </a:p>
        </p:txBody>
      </p:sp>
      <p:sp>
        <p:nvSpPr>
          <p:cNvPr id="49" name="Rectangle 48"/>
          <p:cNvSpPr/>
          <p:nvPr/>
        </p:nvSpPr>
        <p:spPr>
          <a:xfrm>
            <a:off x="259080" y="2951504"/>
            <a:ext cx="2194085" cy="223520"/>
          </a:xfrm>
          <a:prstGeom prst="rect">
            <a:avLst/>
          </a:prstGeom>
        </p:spPr>
        <p:style>
          <a:lnRef idx="0">
            <a:schemeClr val="accent6"/>
          </a:lnRef>
          <a:fillRef idx="3">
            <a:schemeClr val="accent6"/>
          </a:fillRef>
          <a:effectRef idx="3">
            <a:schemeClr val="accent6"/>
          </a:effectRef>
          <a:fontRef idx="minor">
            <a:schemeClr val="lt1"/>
          </a:fontRef>
        </p:style>
        <p:txBody>
          <a:bodyPr lIns="146251" tIns="73124" rIns="146251" bIns="73124" rtlCol="0" anchor="ctr"/>
          <a:lstStyle/>
          <a:p>
            <a:pPr algn="ctr" defTabSz="655843"/>
            <a:r>
              <a:rPr lang="en-US" sz="1400" dirty="0">
                <a:solidFill>
                  <a:prstClr val="white"/>
                </a:solidFill>
                <a:latin typeface="Calibri"/>
              </a:rPr>
              <a:t>Data Mining Algorithm</a:t>
            </a:r>
          </a:p>
        </p:txBody>
      </p:sp>
      <p:sp>
        <p:nvSpPr>
          <p:cNvPr id="50" name="Rectangle 49"/>
          <p:cNvSpPr/>
          <p:nvPr/>
        </p:nvSpPr>
        <p:spPr>
          <a:xfrm>
            <a:off x="259080" y="3175024"/>
            <a:ext cx="2194085" cy="223520"/>
          </a:xfrm>
          <a:prstGeom prst="rect">
            <a:avLst/>
          </a:prstGeom>
        </p:spPr>
        <p:style>
          <a:lnRef idx="0">
            <a:schemeClr val="accent5"/>
          </a:lnRef>
          <a:fillRef idx="3">
            <a:schemeClr val="accent5"/>
          </a:fillRef>
          <a:effectRef idx="3">
            <a:schemeClr val="accent5"/>
          </a:effectRef>
          <a:fontRef idx="minor">
            <a:schemeClr val="lt1"/>
          </a:fontRef>
        </p:style>
        <p:txBody>
          <a:bodyPr lIns="146251" tIns="73124" rIns="146251" bIns="73124" rtlCol="0" anchor="ctr"/>
          <a:lstStyle/>
          <a:p>
            <a:pPr algn="ctr" defTabSz="655843"/>
            <a:r>
              <a:rPr lang="en-US" sz="1400" dirty="0">
                <a:solidFill>
                  <a:prstClr val="white"/>
                </a:solidFill>
                <a:latin typeface="Calibri"/>
              </a:rPr>
              <a:t>Data Post-Processing</a:t>
            </a:r>
          </a:p>
        </p:txBody>
      </p:sp>
      <p:pic>
        <p:nvPicPr>
          <p:cNvPr id="44" name="Picture 43"/>
          <p:cNvPicPr>
            <a:picLocks noChangeAspect="1"/>
          </p:cNvPicPr>
          <p:nvPr/>
        </p:nvPicPr>
        <p:blipFill>
          <a:blip r:embed="rId15"/>
          <a:stretch>
            <a:fillRect/>
          </a:stretch>
        </p:blipFill>
        <p:spPr>
          <a:xfrm>
            <a:off x="13716000" y="304800"/>
            <a:ext cx="1270000" cy="952500"/>
          </a:xfrm>
          <a:prstGeom prst="rect">
            <a:avLst/>
          </a:prstGeom>
        </p:spPr>
      </p:pic>
      <p:cxnSp>
        <p:nvCxnSpPr>
          <p:cNvPr id="45" name="Straight Connector 4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114326739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0243" y="2404131"/>
            <a:ext cx="2105025" cy="2150311"/>
          </a:xfrm>
          <a:prstGeom prst="rect">
            <a:avLst/>
          </a:prstGeom>
        </p:spPr>
        <p:txBody>
          <a:bodyPr vert="horz" wrap="square" lIns="0" tIns="12677" rIns="0" bIns="0" rtlCol="0">
            <a:spAutoFit/>
          </a:bodyPr>
          <a:lstStyle/>
          <a:p>
            <a:pPr marL="375902" marR="5080" indent="428519" algn="r">
              <a:lnSpc>
                <a:spcPct val="114900"/>
              </a:lnSpc>
              <a:spcBef>
                <a:spcPts val="101"/>
              </a:spcBef>
            </a:pPr>
            <a:r>
              <a:rPr sz="1100" spc="-4" dirty="0">
                <a:solidFill>
                  <a:srgbClr val="231F20"/>
                </a:solidFill>
                <a:latin typeface="Calibri"/>
                <a:cs typeface="Calibri"/>
              </a:rPr>
              <a:t>business</a:t>
            </a:r>
            <a:r>
              <a:rPr sz="1100" spc="-85" dirty="0">
                <a:solidFill>
                  <a:srgbClr val="231F20"/>
                </a:solidFill>
                <a:latin typeface="Calibri"/>
                <a:cs typeface="Calibri"/>
              </a:rPr>
              <a:t> </a:t>
            </a:r>
            <a:r>
              <a:rPr sz="1100" spc="-10" dirty="0">
                <a:solidFill>
                  <a:srgbClr val="231F20"/>
                </a:solidFill>
                <a:latin typeface="Calibri"/>
                <a:cs typeface="Calibri"/>
              </a:rPr>
              <a:t>justification  data</a:t>
            </a:r>
            <a:r>
              <a:rPr sz="1100" spc="-66" dirty="0">
                <a:solidFill>
                  <a:srgbClr val="231F20"/>
                </a:solidFill>
                <a:latin typeface="Calibri"/>
                <a:cs typeface="Calibri"/>
              </a:rPr>
              <a:t> </a:t>
            </a:r>
            <a:r>
              <a:rPr sz="1100" spc="-10" dirty="0">
                <a:solidFill>
                  <a:srgbClr val="231F20"/>
                </a:solidFill>
                <a:latin typeface="Calibri"/>
                <a:cs typeface="Calibri"/>
              </a:rPr>
              <a:t>procurement </a:t>
            </a:r>
            <a:r>
              <a:rPr sz="1100" dirty="0">
                <a:solidFill>
                  <a:srgbClr val="231F20"/>
                </a:solidFill>
                <a:latin typeface="Calibri"/>
                <a:cs typeface="Calibri"/>
              </a:rPr>
              <a:t> </a:t>
            </a:r>
            <a:r>
              <a:rPr sz="1100" spc="-10" dirty="0">
                <a:solidFill>
                  <a:srgbClr val="231F20"/>
                </a:solidFill>
                <a:latin typeface="Calibri"/>
                <a:cs typeface="Calibri"/>
              </a:rPr>
              <a:t>organizational</a:t>
            </a:r>
            <a:r>
              <a:rPr sz="1100" spc="-75" dirty="0">
                <a:solidFill>
                  <a:srgbClr val="231F20"/>
                </a:solidFill>
                <a:latin typeface="Calibri"/>
                <a:cs typeface="Calibri"/>
              </a:rPr>
              <a:t> </a:t>
            </a:r>
            <a:r>
              <a:rPr sz="1100" spc="-4" dirty="0">
                <a:solidFill>
                  <a:srgbClr val="231F20"/>
                </a:solidFill>
                <a:latin typeface="Calibri"/>
                <a:cs typeface="Calibri"/>
              </a:rPr>
              <a:t>prerequisites</a:t>
            </a:r>
            <a:endParaRPr sz="1100">
              <a:latin typeface="Calibri"/>
              <a:cs typeface="Calibri"/>
            </a:endParaRPr>
          </a:p>
          <a:p>
            <a:pPr marL="1361609" marR="5713" indent="285252" algn="r">
              <a:lnSpc>
                <a:spcPct val="114900"/>
              </a:lnSpc>
            </a:pPr>
            <a:r>
              <a:rPr sz="1100" spc="-4" dirty="0">
                <a:solidFill>
                  <a:srgbClr val="231F20"/>
                </a:solidFill>
                <a:latin typeface="Calibri"/>
                <a:cs typeface="Calibri"/>
              </a:rPr>
              <a:t>pri</a:t>
            </a:r>
            <a:r>
              <a:rPr sz="1100" spc="-22" dirty="0">
                <a:solidFill>
                  <a:srgbClr val="231F20"/>
                </a:solidFill>
                <a:latin typeface="Calibri"/>
                <a:cs typeface="Calibri"/>
              </a:rPr>
              <a:t>v</a:t>
            </a:r>
            <a:r>
              <a:rPr sz="1100" dirty="0">
                <a:solidFill>
                  <a:srgbClr val="231F20"/>
                </a:solidFill>
                <a:latin typeface="Calibri"/>
                <a:cs typeface="Calibri"/>
              </a:rPr>
              <a:t>acy  </a:t>
            </a:r>
            <a:r>
              <a:rPr sz="1100" spc="-4" dirty="0">
                <a:solidFill>
                  <a:srgbClr val="231F20"/>
                </a:solidFill>
                <a:latin typeface="Calibri"/>
                <a:cs typeface="Calibri"/>
              </a:rPr>
              <a:t>p</a:t>
            </a:r>
            <a:r>
              <a:rPr sz="1100" spc="-22" dirty="0">
                <a:solidFill>
                  <a:srgbClr val="231F20"/>
                </a:solidFill>
                <a:latin typeface="Calibri"/>
                <a:cs typeface="Calibri"/>
              </a:rPr>
              <a:t>r</a:t>
            </a:r>
            <a:r>
              <a:rPr sz="1100" spc="-10" dirty="0">
                <a:solidFill>
                  <a:srgbClr val="231F20"/>
                </a:solidFill>
                <a:latin typeface="Calibri"/>
                <a:cs typeface="Calibri"/>
              </a:rPr>
              <a:t>o</a:t>
            </a:r>
            <a:r>
              <a:rPr sz="1100" spc="-14" dirty="0">
                <a:solidFill>
                  <a:srgbClr val="231F20"/>
                </a:solidFill>
                <a:latin typeface="Calibri"/>
                <a:cs typeface="Calibri"/>
              </a:rPr>
              <a:t>v</a:t>
            </a:r>
            <a:r>
              <a:rPr sz="1100" dirty="0">
                <a:solidFill>
                  <a:srgbClr val="231F20"/>
                </a:solidFill>
                <a:latin typeface="Calibri"/>
                <a:cs typeface="Calibri"/>
              </a:rPr>
              <a:t>enance</a:t>
            </a:r>
            <a:endParaRPr sz="1100">
              <a:latin typeface="Calibri"/>
              <a:cs typeface="Calibri"/>
            </a:endParaRPr>
          </a:p>
          <a:p>
            <a:pPr marL="117904" marR="5080" indent="1481411" algn="r">
              <a:lnSpc>
                <a:spcPct val="114900"/>
              </a:lnSpc>
            </a:pPr>
            <a:r>
              <a:rPr sz="1100" spc="-4" dirty="0">
                <a:solidFill>
                  <a:srgbClr val="231F20"/>
                </a:solidFill>
                <a:latin typeface="Calibri"/>
                <a:cs typeface="Calibri"/>
              </a:rPr>
              <a:t>security  limited</a:t>
            </a:r>
            <a:r>
              <a:rPr sz="1100" spc="-45" dirty="0">
                <a:solidFill>
                  <a:srgbClr val="231F20"/>
                </a:solidFill>
                <a:latin typeface="Calibri"/>
                <a:cs typeface="Calibri"/>
              </a:rPr>
              <a:t> </a:t>
            </a:r>
            <a:r>
              <a:rPr sz="1100" spc="-4" dirty="0">
                <a:solidFill>
                  <a:srgbClr val="231F20"/>
                </a:solidFill>
                <a:latin typeface="Calibri"/>
                <a:cs typeface="Calibri"/>
              </a:rPr>
              <a:t>realtime</a:t>
            </a:r>
            <a:r>
              <a:rPr sz="1100" spc="-45" dirty="0">
                <a:solidFill>
                  <a:srgbClr val="231F20"/>
                </a:solidFill>
                <a:latin typeface="Calibri"/>
                <a:cs typeface="Calibri"/>
              </a:rPr>
              <a:t> </a:t>
            </a:r>
            <a:r>
              <a:rPr sz="1100" spc="-4" dirty="0">
                <a:solidFill>
                  <a:srgbClr val="231F20"/>
                </a:solidFill>
                <a:latin typeface="Calibri"/>
                <a:cs typeface="Calibri"/>
              </a:rPr>
              <a:t>support  </a:t>
            </a:r>
            <a:r>
              <a:rPr sz="1100" spc="-10" dirty="0">
                <a:solidFill>
                  <a:srgbClr val="231F20"/>
                </a:solidFill>
                <a:latin typeface="Calibri"/>
                <a:cs typeface="Calibri"/>
              </a:rPr>
              <a:t>distinct performance</a:t>
            </a:r>
            <a:r>
              <a:rPr sz="1100" dirty="0">
                <a:solidFill>
                  <a:srgbClr val="231F20"/>
                </a:solidFill>
                <a:latin typeface="Calibri"/>
                <a:cs typeface="Calibri"/>
              </a:rPr>
              <a:t> </a:t>
            </a:r>
            <a:r>
              <a:rPr sz="1100" spc="-4" dirty="0">
                <a:solidFill>
                  <a:srgbClr val="231F20"/>
                </a:solidFill>
                <a:latin typeface="Calibri"/>
                <a:cs typeface="Calibri"/>
              </a:rPr>
              <a:t>challenges</a:t>
            </a:r>
            <a:endParaRPr sz="1100">
              <a:latin typeface="Calibri"/>
              <a:cs typeface="Calibri"/>
            </a:endParaRPr>
          </a:p>
          <a:p>
            <a:pPr marR="5080" algn="r">
              <a:spcBef>
                <a:spcPts val="214"/>
              </a:spcBef>
            </a:pPr>
            <a:r>
              <a:rPr sz="1100" spc="-10" dirty="0">
                <a:solidFill>
                  <a:srgbClr val="231F20"/>
                </a:solidFill>
                <a:latin typeface="Calibri"/>
                <a:cs typeface="Calibri"/>
              </a:rPr>
              <a:t>distinct </a:t>
            </a:r>
            <a:r>
              <a:rPr sz="1100" spc="-4" dirty="0">
                <a:solidFill>
                  <a:srgbClr val="231F20"/>
                </a:solidFill>
                <a:latin typeface="Calibri"/>
                <a:cs typeface="Calibri"/>
              </a:rPr>
              <a:t>governance</a:t>
            </a:r>
            <a:r>
              <a:rPr sz="1100" spc="-45" dirty="0">
                <a:solidFill>
                  <a:srgbClr val="231F20"/>
                </a:solidFill>
                <a:latin typeface="Calibri"/>
                <a:cs typeface="Calibri"/>
              </a:rPr>
              <a:t> </a:t>
            </a:r>
            <a:r>
              <a:rPr sz="1100" spc="-4" dirty="0">
                <a:solidFill>
                  <a:srgbClr val="231F20"/>
                </a:solidFill>
                <a:latin typeface="Calibri"/>
                <a:cs typeface="Calibri"/>
              </a:rPr>
              <a:t>requirements</a:t>
            </a:r>
            <a:endParaRPr sz="1100">
              <a:latin typeface="Calibri"/>
              <a:cs typeface="Calibri"/>
            </a:endParaRPr>
          </a:p>
          <a:p>
            <a:pPr marL="1052263" marR="5713" indent="-275743" algn="r">
              <a:lnSpc>
                <a:spcPct val="114900"/>
              </a:lnSpc>
            </a:pPr>
            <a:r>
              <a:rPr sz="1100" spc="-10" dirty="0">
                <a:solidFill>
                  <a:srgbClr val="231F20"/>
                </a:solidFill>
                <a:latin typeface="Calibri"/>
                <a:cs typeface="Calibri"/>
              </a:rPr>
              <a:t>distinct</a:t>
            </a:r>
            <a:r>
              <a:rPr sz="1100" spc="-34" dirty="0">
                <a:solidFill>
                  <a:srgbClr val="231F20"/>
                </a:solidFill>
                <a:latin typeface="Calibri"/>
                <a:cs typeface="Calibri"/>
              </a:rPr>
              <a:t> </a:t>
            </a:r>
            <a:r>
              <a:rPr sz="1100" spc="-4" dirty="0">
                <a:solidFill>
                  <a:srgbClr val="231F20"/>
                </a:solidFill>
                <a:latin typeface="Calibri"/>
                <a:cs typeface="Calibri"/>
              </a:rPr>
              <a:t>methodology </a:t>
            </a:r>
            <a:r>
              <a:rPr sz="1100" dirty="0">
                <a:solidFill>
                  <a:srgbClr val="231F20"/>
                </a:solidFill>
                <a:latin typeface="Calibri"/>
                <a:cs typeface="Calibri"/>
              </a:rPr>
              <a:t> cloud</a:t>
            </a:r>
            <a:r>
              <a:rPr sz="1100" spc="-70" dirty="0">
                <a:solidFill>
                  <a:srgbClr val="231F20"/>
                </a:solidFill>
                <a:latin typeface="Calibri"/>
                <a:cs typeface="Calibri"/>
              </a:rPr>
              <a:t> </a:t>
            </a:r>
            <a:r>
              <a:rPr sz="1100" spc="-10" dirty="0">
                <a:solidFill>
                  <a:srgbClr val="231F20"/>
                </a:solidFill>
                <a:latin typeface="Calibri"/>
                <a:cs typeface="Calibri"/>
              </a:rPr>
              <a:t>computing</a:t>
            </a:r>
            <a:endParaRPr sz="1100">
              <a:latin typeface="Calibri"/>
              <a:cs typeface="Calibri"/>
            </a:endParaRPr>
          </a:p>
        </p:txBody>
      </p:sp>
      <p:sp>
        <p:nvSpPr>
          <p:cNvPr id="3" name="object 3"/>
          <p:cNvSpPr txBox="1"/>
          <p:nvPr/>
        </p:nvSpPr>
        <p:spPr>
          <a:xfrm>
            <a:off x="8297935" y="8059907"/>
            <a:ext cx="756287" cy="793019"/>
          </a:xfrm>
          <a:prstGeom prst="rect">
            <a:avLst/>
          </a:prstGeom>
        </p:spPr>
        <p:txBody>
          <a:bodyPr vert="horz" wrap="square" lIns="0" tIns="12677" rIns="0" bIns="0" rtlCol="0">
            <a:spAutoFit/>
          </a:bodyPr>
          <a:lstStyle/>
          <a:p>
            <a:pPr marL="12677" marR="5080">
              <a:lnSpc>
                <a:spcPct val="114900"/>
              </a:lnSpc>
              <a:spcBef>
                <a:spcPts val="101"/>
              </a:spcBef>
            </a:pPr>
            <a:r>
              <a:rPr sz="1100" dirty="0">
                <a:solidFill>
                  <a:srgbClr val="231F20"/>
                </a:solidFill>
                <a:latin typeface="Calibri"/>
                <a:cs typeface="Calibri"/>
              </a:rPr>
              <a:t>a</a:t>
            </a:r>
            <a:r>
              <a:rPr sz="1100" spc="4" dirty="0">
                <a:solidFill>
                  <a:srgbClr val="231F20"/>
                </a:solidFill>
                <a:latin typeface="Calibri"/>
                <a:cs typeface="Calibri"/>
              </a:rPr>
              <a:t>g</a:t>
            </a:r>
            <a:r>
              <a:rPr sz="1100" dirty="0">
                <a:solidFill>
                  <a:srgbClr val="231F20"/>
                </a:solidFill>
                <a:latin typeface="Calibri"/>
                <a:cs typeface="Calibri"/>
              </a:rPr>
              <a:t>g</a:t>
            </a:r>
            <a:r>
              <a:rPr sz="1100" spc="-22" dirty="0">
                <a:solidFill>
                  <a:srgbClr val="231F20"/>
                </a:solidFill>
                <a:latin typeface="Calibri"/>
                <a:cs typeface="Calibri"/>
              </a:rPr>
              <a:t>r</a:t>
            </a:r>
            <a:r>
              <a:rPr sz="1100" dirty="0">
                <a:solidFill>
                  <a:srgbClr val="231F20"/>
                </a:solidFill>
                <a:latin typeface="Calibri"/>
                <a:cs typeface="Calibri"/>
              </a:rPr>
              <a:t>e</a:t>
            </a:r>
            <a:r>
              <a:rPr sz="1100" spc="-24" dirty="0">
                <a:solidFill>
                  <a:srgbClr val="231F20"/>
                </a:solidFill>
                <a:latin typeface="Calibri"/>
                <a:cs typeface="Calibri"/>
              </a:rPr>
              <a:t>g</a:t>
            </a:r>
            <a:r>
              <a:rPr sz="1100" spc="-14" dirty="0">
                <a:solidFill>
                  <a:srgbClr val="231F20"/>
                </a:solidFill>
                <a:latin typeface="Calibri"/>
                <a:cs typeface="Calibri"/>
              </a:rPr>
              <a:t>a</a:t>
            </a:r>
            <a:r>
              <a:rPr sz="1100" spc="-10" dirty="0">
                <a:solidFill>
                  <a:srgbClr val="231F20"/>
                </a:solidFill>
                <a:latin typeface="Calibri"/>
                <a:cs typeface="Calibri"/>
              </a:rPr>
              <a:t>tion  </a:t>
            </a:r>
            <a:r>
              <a:rPr sz="1100" spc="-4" dirty="0">
                <a:solidFill>
                  <a:srgbClr val="231F20"/>
                </a:solidFill>
                <a:latin typeface="Calibri"/>
                <a:cs typeface="Calibri"/>
              </a:rPr>
              <a:t>drill-down  </a:t>
            </a:r>
            <a:r>
              <a:rPr sz="1100" spc="-10" dirty="0">
                <a:solidFill>
                  <a:srgbClr val="231F20"/>
                </a:solidFill>
                <a:latin typeface="Calibri"/>
                <a:cs typeface="Calibri"/>
              </a:rPr>
              <a:t>filter</a:t>
            </a:r>
            <a:endParaRPr sz="1100">
              <a:latin typeface="Calibri"/>
              <a:cs typeface="Calibri"/>
            </a:endParaRPr>
          </a:p>
          <a:p>
            <a:pPr marL="12677">
              <a:spcBef>
                <a:spcPts val="214"/>
              </a:spcBef>
            </a:pPr>
            <a:r>
              <a:rPr sz="1100" spc="-10" dirty="0">
                <a:solidFill>
                  <a:srgbClr val="231F20"/>
                </a:solidFill>
                <a:latin typeface="Calibri"/>
                <a:cs typeface="Calibri"/>
              </a:rPr>
              <a:t>roll-up</a:t>
            </a:r>
            <a:endParaRPr sz="1100">
              <a:latin typeface="Calibri"/>
              <a:cs typeface="Calibri"/>
            </a:endParaRPr>
          </a:p>
        </p:txBody>
      </p:sp>
      <p:sp>
        <p:nvSpPr>
          <p:cNvPr id="4" name="object 4"/>
          <p:cNvSpPr txBox="1"/>
          <p:nvPr/>
        </p:nvSpPr>
        <p:spPr>
          <a:xfrm>
            <a:off x="8297928" y="8927613"/>
            <a:ext cx="977900" cy="182078"/>
          </a:xfrm>
          <a:prstGeom prst="rect">
            <a:avLst/>
          </a:prstGeom>
        </p:spPr>
        <p:txBody>
          <a:bodyPr vert="horz" wrap="square" lIns="0" tIns="12677" rIns="0" bIns="0" rtlCol="0">
            <a:spAutoFit/>
          </a:bodyPr>
          <a:lstStyle/>
          <a:p>
            <a:pPr marL="12677">
              <a:spcBef>
                <a:spcPts val="101"/>
              </a:spcBef>
            </a:pPr>
            <a:r>
              <a:rPr sz="1100" spc="-10" dirty="0">
                <a:solidFill>
                  <a:srgbClr val="231F20"/>
                </a:solidFill>
                <a:latin typeface="Calibri"/>
                <a:cs typeface="Calibri"/>
              </a:rPr>
              <a:t>what-if</a:t>
            </a:r>
            <a:r>
              <a:rPr sz="1100" spc="-85" dirty="0">
                <a:solidFill>
                  <a:srgbClr val="231F20"/>
                </a:solidFill>
                <a:latin typeface="Calibri"/>
                <a:cs typeface="Calibri"/>
              </a:rPr>
              <a:t> </a:t>
            </a:r>
            <a:r>
              <a:rPr sz="1100" spc="-4" dirty="0">
                <a:solidFill>
                  <a:srgbClr val="231F20"/>
                </a:solidFill>
                <a:latin typeface="Calibri"/>
                <a:cs typeface="Calibri"/>
              </a:rPr>
              <a:t>analysis</a:t>
            </a:r>
            <a:endParaRPr sz="1100">
              <a:latin typeface="Calibri"/>
              <a:cs typeface="Calibri"/>
            </a:endParaRPr>
          </a:p>
        </p:txBody>
      </p:sp>
      <p:sp>
        <p:nvSpPr>
          <p:cNvPr id="5" name="object 5"/>
          <p:cNvSpPr/>
          <p:nvPr/>
        </p:nvSpPr>
        <p:spPr>
          <a:xfrm>
            <a:off x="6768974" y="8636508"/>
            <a:ext cx="257174" cy="0"/>
          </a:xfrm>
          <a:custGeom>
            <a:avLst/>
            <a:gdLst/>
            <a:ahLst/>
            <a:cxnLst/>
            <a:rect l="l" t="t" r="r" b="b"/>
            <a:pathLst>
              <a:path w="257175">
                <a:moveTo>
                  <a:pt x="0" y="0"/>
                </a:moveTo>
                <a:lnTo>
                  <a:pt x="256590" y="0"/>
                </a:lnTo>
              </a:path>
            </a:pathLst>
          </a:custGeom>
          <a:ln w="3479">
            <a:solidFill>
              <a:srgbClr val="231F20"/>
            </a:solidFill>
          </a:ln>
        </p:spPr>
        <p:txBody>
          <a:bodyPr wrap="square" lIns="0" tIns="0" rIns="0" bIns="0" rtlCol="0"/>
          <a:lstStyle/>
          <a:p>
            <a:endParaRPr/>
          </a:p>
        </p:txBody>
      </p:sp>
      <p:sp>
        <p:nvSpPr>
          <p:cNvPr id="6" name="object 6"/>
          <p:cNvSpPr/>
          <p:nvPr/>
        </p:nvSpPr>
        <p:spPr>
          <a:xfrm>
            <a:off x="5256456" y="8448185"/>
            <a:ext cx="1564005" cy="365125"/>
          </a:xfrm>
          <a:custGeom>
            <a:avLst/>
            <a:gdLst/>
            <a:ahLst/>
            <a:cxnLst/>
            <a:rect l="l" t="t" r="r" b="b"/>
            <a:pathLst>
              <a:path w="1564004" h="365125">
                <a:moveTo>
                  <a:pt x="1534477" y="0"/>
                </a:moveTo>
                <a:lnTo>
                  <a:pt x="28917" y="0"/>
                </a:lnTo>
                <a:lnTo>
                  <a:pt x="12199" y="509"/>
                </a:lnTo>
                <a:lnTo>
                  <a:pt x="3614" y="4073"/>
                </a:lnTo>
                <a:lnTo>
                  <a:pt x="451" y="13748"/>
                </a:lnTo>
                <a:lnTo>
                  <a:pt x="0" y="32588"/>
                </a:lnTo>
                <a:lnTo>
                  <a:pt x="0" y="332371"/>
                </a:lnTo>
                <a:lnTo>
                  <a:pt x="451" y="351211"/>
                </a:lnTo>
                <a:lnTo>
                  <a:pt x="3614" y="360886"/>
                </a:lnTo>
                <a:lnTo>
                  <a:pt x="12199" y="364450"/>
                </a:lnTo>
                <a:lnTo>
                  <a:pt x="28917" y="364959"/>
                </a:lnTo>
                <a:lnTo>
                  <a:pt x="1534477" y="364959"/>
                </a:lnTo>
                <a:lnTo>
                  <a:pt x="1551195" y="364450"/>
                </a:lnTo>
                <a:lnTo>
                  <a:pt x="1559780" y="360886"/>
                </a:lnTo>
                <a:lnTo>
                  <a:pt x="1562943" y="351211"/>
                </a:lnTo>
                <a:lnTo>
                  <a:pt x="1563395" y="332371"/>
                </a:lnTo>
                <a:lnTo>
                  <a:pt x="1563395" y="32588"/>
                </a:lnTo>
                <a:lnTo>
                  <a:pt x="1562943" y="13748"/>
                </a:lnTo>
                <a:lnTo>
                  <a:pt x="1559780" y="4073"/>
                </a:lnTo>
                <a:lnTo>
                  <a:pt x="1551195" y="509"/>
                </a:lnTo>
                <a:lnTo>
                  <a:pt x="1534477" y="0"/>
                </a:lnTo>
                <a:close/>
              </a:path>
            </a:pathLst>
          </a:custGeom>
          <a:solidFill>
            <a:srgbClr val="636466"/>
          </a:solidFill>
        </p:spPr>
        <p:txBody>
          <a:bodyPr wrap="square" lIns="0" tIns="0" rIns="0" bIns="0" rtlCol="0"/>
          <a:lstStyle/>
          <a:p>
            <a:endParaRPr/>
          </a:p>
        </p:txBody>
      </p:sp>
      <p:sp>
        <p:nvSpPr>
          <p:cNvPr id="7" name="object 7"/>
          <p:cNvSpPr txBox="1"/>
          <p:nvPr/>
        </p:nvSpPr>
        <p:spPr>
          <a:xfrm>
            <a:off x="5429241" y="8500396"/>
            <a:ext cx="1217929"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Data</a:t>
            </a:r>
            <a:r>
              <a:rPr sz="1300" spc="-75" dirty="0">
                <a:solidFill>
                  <a:srgbClr val="FFFFFF"/>
                </a:solidFill>
                <a:latin typeface="Calibri"/>
                <a:cs typeface="Calibri"/>
              </a:rPr>
              <a:t> </a:t>
            </a:r>
            <a:r>
              <a:rPr sz="1300" spc="-10" dirty="0">
                <a:solidFill>
                  <a:srgbClr val="FFFFFF"/>
                </a:solidFill>
                <a:latin typeface="Calibri"/>
                <a:cs typeface="Calibri"/>
              </a:rPr>
              <a:t>Visualization</a:t>
            </a:r>
            <a:endParaRPr sz="1300">
              <a:latin typeface="Calibri"/>
              <a:cs typeface="Calibri"/>
            </a:endParaRPr>
          </a:p>
        </p:txBody>
      </p:sp>
      <p:sp>
        <p:nvSpPr>
          <p:cNvPr id="8" name="object 8"/>
          <p:cNvSpPr txBox="1"/>
          <p:nvPr/>
        </p:nvSpPr>
        <p:spPr>
          <a:xfrm>
            <a:off x="7063721" y="8507014"/>
            <a:ext cx="813435" cy="182078"/>
          </a:xfrm>
          <a:prstGeom prst="rect">
            <a:avLst/>
          </a:prstGeom>
        </p:spPr>
        <p:txBody>
          <a:bodyPr vert="horz" wrap="square" lIns="0" tIns="12677" rIns="0" bIns="0" rtlCol="0">
            <a:spAutoFit/>
          </a:bodyPr>
          <a:lstStyle/>
          <a:p>
            <a:pPr marL="12677">
              <a:spcBef>
                <a:spcPts val="101"/>
              </a:spcBef>
            </a:pPr>
            <a:r>
              <a:rPr sz="1100" spc="-10" dirty="0">
                <a:solidFill>
                  <a:srgbClr val="808285"/>
                </a:solidFill>
                <a:latin typeface="Calibri"/>
                <a:cs typeface="Calibri"/>
              </a:rPr>
              <a:t>tool</a:t>
            </a:r>
            <a:r>
              <a:rPr sz="1100" spc="-75" dirty="0">
                <a:solidFill>
                  <a:srgbClr val="808285"/>
                </a:solidFill>
                <a:latin typeface="Calibri"/>
                <a:cs typeface="Calibri"/>
              </a:rPr>
              <a:t> </a:t>
            </a:r>
            <a:r>
              <a:rPr sz="1100" spc="-10" dirty="0">
                <a:solidFill>
                  <a:srgbClr val="808285"/>
                </a:solidFill>
                <a:latin typeface="Calibri"/>
                <a:cs typeface="Calibri"/>
              </a:rPr>
              <a:t>features</a:t>
            </a:r>
            <a:endParaRPr sz="1100">
              <a:latin typeface="Calibri"/>
              <a:cs typeface="Calibri"/>
            </a:endParaRPr>
          </a:p>
        </p:txBody>
      </p:sp>
      <p:sp>
        <p:nvSpPr>
          <p:cNvPr id="9" name="object 9"/>
          <p:cNvSpPr/>
          <p:nvPr/>
        </p:nvSpPr>
        <p:spPr>
          <a:xfrm>
            <a:off x="3143337" y="5746123"/>
            <a:ext cx="2003425" cy="365125"/>
          </a:xfrm>
          <a:custGeom>
            <a:avLst/>
            <a:gdLst/>
            <a:ahLst/>
            <a:cxnLst/>
            <a:rect l="l" t="t" r="r" b="b"/>
            <a:pathLst>
              <a:path w="2003425" h="365125">
                <a:moveTo>
                  <a:pt x="1975980" y="0"/>
                </a:moveTo>
                <a:lnTo>
                  <a:pt x="27431" y="0"/>
                </a:lnTo>
                <a:lnTo>
                  <a:pt x="11572" y="428"/>
                </a:lnTo>
                <a:lnTo>
                  <a:pt x="3428" y="3429"/>
                </a:lnTo>
                <a:lnTo>
                  <a:pt x="428" y="11572"/>
                </a:lnTo>
                <a:lnTo>
                  <a:pt x="0" y="27432"/>
                </a:lnTo>
                <a:lnTo>
                  <a:pt x="0" y="337527"/>
                </a:lnTo>
                <a:lnTo>
                  <a:pt x="428" y="353387"/>
                </a:lnTo>
                <a:lnTo>
                  <a:pt x="3428" y="361530"/>
                </a:lnTo>
                <a:lnTo>
                  <a:pt x="11572" y="364531"/>
                </a:lnTo>
                <a:lnTo>
                  <a:pt x="27431" y="364959"/>
                </a:lnTo>
                <a:lnTo>
                  <a:pt x="1975980" y="364959"/>
                </a:lnTo>
                <a:lnTo>
                  <a:pt x="1991839" y="364531"/>
                </a:lnTo>
                <a:lnTo>
                  <a:pt x="1999983" y="361530"/>
                </a:lnTo>
                <a:lnTo>
                  <a:pt x="2002983" y="353387"/>
                </a:lnTo>
                <a:lnTo>
                  <a:pt x="2003412" y="337527"/>
                </a:lnTo>
                <a:lnTo>
                  <a:pt x="2003412" y="27432"/>
                </a:lnTo>
                <a:lnTo>
                  <a:pt x="2002983" y="11572"/>
                </a:lnTo>
                <a:lnTo>
                  <a:pt x="1999983" y="3429"/>
                </a:lnTo>
                <a:lnTo>
                  <a:pt x="1991839" y="428"/>
                </a:lnTo>
                <a:lnTo>
                  <a:pt x="1975980" y="0"/>
                </a:lnTo>
                <a:close/>
              </a:path>
            </a:pathLst>
          </a:custGeom>
          <a:solidFill>
            <a:srgbClr val="636466"/>
          </a:solidFill>
        </p:spPr>
        <p:txBody>
          <a:bodyPr wrap="square" lIns="0" tIns="0" rIns="0" bIns="0" rtlCol="0"/>
          <a:lstStyle/>
          <a:p>
            <a:endParaRPr/>
          </a:p>
        </p:txBody>
      </p:sp>
      <p:sp>
        <p:nvSpPr>
          <p:cNvPr id="10" name="object 10"/>
          <p:cNvSpPr txBox="1"/>
          <p:nvPr/>
        </p:nvSpPr>
        <p:spPr>
          <a:xfrm>
            <a:off x="3309338" y="5800446"/>
            <a:ext cx="1660524" cy="212856"/>
          </a:xfrm>
          <a:prstGeom prst="rect">
            <a:avLst/>
          </a:prstGeom>
        </p:spPr>
        <p:txBody>
          <a:bodyPr vert="horz" wrap="square" lIns="0" tIns="12677" rIns="0" bIns="0" rtlCol="0">
            <a:spAutoFit/>
          </a:bodyPr>
          <a:lstStyle/>
          <a:p>
            <a:pPr marL="12677">
              <a:spcBef>
                <a:spcPts val="101"/>
              </a:spcBef>
            </a:pPr>
            <a:r>
              <a:rPr sz="1300" spc="-14" dirty="0">
                <a:solidFill>
                  <a:srgbClr val="FFFFFF"/>
                </a:solidFill>
                <a:latin typeface="Calibri"/>
                <a:cs typeface="Calibri"/>
              </a:rPr>
              <a:t>Terminology </a:t>
            </a:r>
            <a:r>
              <a:rPr sz="1300" dirty="0">
                <a:solidFill>
                  <a:srgbClr val="FFFFFF"/>
                </a:solidFill>
                <a:latin typeface="Calibri"/>
                <a:cs typeface="Calibri"/>
              </a:rPr>
              <a:t>&amp;</a:t>
            </a:r>
            <a:r>
              <a:rPr sz="1300" spc="-34" dirty="0">
                <a:solidFill>
                  <a:srgbClr val="FFFFFF"/>
                </a:solidFill>
                <a:latin typeface="Calibri"/>
                <a:cs typeface="Calibri"/>
              </a:rPr>
              <a:t> </a:t>
            </a:r>
            <a:r>
              <a:rPr sz="1300" spc="-4" dirty="0">
                <a:solidFill>
                  <a:srgbClr val="FFFFFF"/>
                </a:solidFill>
                <a:latin typeface="Calibri"/>
                <a:cs typeface="Calibri"/>
              </a:rPr>
              <a:t>Concepts</a:t>
            </a:r>
            <a:endParaRPr sz="1300">
              <a:latin typeface="Calibri"/>
              <a:cs typeface="Calibri"/>
            </a:endParaRPr>
          </a:p>
        </p:txBody>
      </p:sp>
      <p:sp>
        <p:nvSpPr>
          <p:cNvPr id="11" name="object 11"/>
          <p:cNvSpPr txBox="1"/>
          <p:nvPr/>
        </p:nvSpPr>
        <p:spPr>
          <a:xfrm>
            <a:off x="843757" y="5349122"/>
            <a:ext cx="1974848" cy="987519"/>
          </a:xfrm>
          <a:prstGeom prst="rect">
            <a:avLst/>
          </a:prstGeom>
        </p:spPr>
        <p:txBody>
          <a:bodyPr vert="horz" wrap="square" lIns="0" tIns="12677" rIns="0" bIns="0" rtlCol="0">
            <a:spAutoFit/>
          </a:bodyPr>
          <a:lstStyle/>
          <a:p>
            <a:pPr marL="685876" marR="5080" indent="733427">
              <a:lnSpc>
                <a:spcPct val="114900"/>
              </a:lnSpc>
              <a:spcBef>
                <a:spcPts val="101"/>
              </a:spcBef>
            </a:pPr>
            <a:r>
              <a:rPr sz="1100" dirty="0">
                <a:solidFill>
                  <a:srgbClr val="231F20"/>
                </a:solidFill>
                <a:latin typeface="Calibri"/>
                <a:cs typeface="Calibri"/>
              </a:rPr>
              <a:t>analy</a:t>
            </a:r>
            <a:r>
              <a:rPr sz="1100" spc="-10" dirty="0">
                <a:solidFill>
                  <a:srgbClr val="231F20"/>
                </a:solidFill>
                <a:latin typeface="Calibri"/>
                <a:cs typeface="Calibri"/>
              </a:rPr>
              <a:t>tics  </a:t>
            </a:r>
            <a:r>
              <a:rPr sz="1100" spc="-4" dirty="0">
                <a:solidFill>
                  <a:srgbClr val="231F20"/>
                </a:solidFill>
                <a:latin typeface="Calibri"/>
                <a:cs typeface="Calibri"/>
              </a:rPr>
              <a:t>business</a:t>
            </a:r>
            <a:r>
              <a:rPr sz="1100" spc="-80" dirty="0">
                <a:solidFill>
                  <a:srgbClr val="231F20"/>
                </a:solidFill>
                <a:latin typeface="Calibri"/>
                <a:cs typeface="Calibri"/>
              </a:rPr>
              <a:t> </a:t>
            </a:r>
            <a:r>
              <a:rPr sz="1100" spc="-4" dirty="0">
                <a:solidFill>
                  <a:srgbClr val="231F20"/>
                </a:solidFill>
                <a:latin typeface="Calibri"/>
                <a:cs typeface="Calibri"/>
              </a:rPr>
              <a:t>intelligence</a:t>
            </a:r>
            <a:endParaRPr sz="1100">
              <a:latin typeface="Calibri"/>
              <a:cs typeface="Calibri"/>
            </a:endParaRPr>
          </a:p>
          <a:p>
            <a:pPr marL="1168267" marR="5080" indent="330896">
              <a:lnSpc>
                <a:spcPct val="114900"/>
              </a:lnSpc>
            </a:pPr>
            <a:r>
              <a:rPr sz="1100" spc="-4" dirty="0">
                <a:solidFill>
                  <a:srgbClr val="231F20"/>
                </a:solidFill>
                <a:latin typeface="Calibri"/>
                <a:cs typeface="Calibri"/>
              </a:rPr>
              <a:t>d</a:t>
            </a:r>
            <a:r>
              <a:rPr sz="1100" spc="-14" dirty="0">
                <a:solidFill>
                  <a:srgbClr val="231F20"/>
                </a:solidFill>
                <a:latin typeface="Calibri"/>
                <a:cs typeface="Calibri"/>
              </a:rPr>
              <a:t>at</a:t>
            </a:r>
            <a:r>
              <a:rPr sz="1100" dirty="0">
                <a:solidFill>
                  <a:srgbClr val="231F20"/>
                </a:solidFill>
                <a:latin typeface="Calibri"/>
                <a:cs typeface="Calibri"/>
              </a:rPr>
              <a:t>as</a:t>
            </a:r>
            <a:r>
              <a:rPr sz="1100" spc="-10" dirty="0">
                <a:solidFill>
                  <a:srgbClr val="231F20"/>
                </a:solidFill>
                <a:latin typeface="Calibri"/>
                <a:cs typeface="Calibri"/>
              </a:rPr>
              <a:t>e</a:t>
            </a:r>
            <a:r>
              <a:rPr sz="1100" dirty="0">
                <a:solidFill>
                  <a:srgbClr val="231F20"/>
                </a:solidFill>
                <a:latin typeface="Calibri"/>
                <a:cs typeface="Calibri"/>
              </a:rPr>
              <a:t>t  </a:t>
            </a:r>
            <a:r>
              <a:rPr sz="1100" spc="-10" dirty="0">
                <a:solidFill>
                  <a:srgbClr val="231F20"/>
                </a:solidFill>
                <a:latin typeface="Calibri"/>
                <a:cs typeface="Calibri"/>
              </a:rPr>
              <a:t>data</a:t>
            </a:r>
            <a:r>
              <a:rPr sz="1100" spc="-90" dirty="0">
                <a:solidFill>
                  <a:srgbClr val="231F20"/>
                </a:solidFill>
                <a:latin typeface="Calibri"/>
                <a:cs typeface="Calibri"/>
              </a:rPr>
              <a:t> </a:t>
            </a:r>
            <a:r>
              <a:rPr sz="1100" spc="-4" dirty="0">
                <a:solidFill>
                  <a:srgbClr val="231F20"/>
                </a:solidFill>
                <a:latin typeface="Calibri"/>
                <a:cs typeface="Calibri"/>
              </a:rPr>
              <a:t>analysis</a:t>
            </a:r>
            <a:endParaRPr sz="1100">
              <a:latin typeface="Calibri"/>
              <a:cs typeface="Calibri"/>
            </a:endParaRPr>
          </a:p>
          <a:p>
            <a:pPr marL="12677">
              <a:spcBef>
                <a:spcPts val="214"/>
              </a:spcBef>
            </a:pPr>
            <a:r>
              <a:rPr sz="1100" spc="-22" dirty="0">
                <a:solidFill>
                  <a:srgbClr val="231F20"/>
                </a:solidFill>
                <a:latin typeface="Calibri"/>
                <a:cs typeface="Calibri"/>
              </a:rPr>
              <a:t>key </a:t>
            </a:r>
            <a:r>
              <a:rPr sz="1100" spc="-10" dirty="0">
                <a:solidFill>
                  <a:srgbClr val="231F20"/>
                </a:solidFill>
                <a:latin typeface="Calibri"/>
                <a:cs typeface="Calibri"/>
              </a:rPr>
              <a:t>performance indicator </a:t>
            </a:r>
            <a:r>
              <a:rPr sz="1100" spc="-4" dirty="0">
                <a:solidFill>
                  <a:srgbClr val="231F20"/>
                </a:solidFill>
                <a:latin typeface="Calibri"/>
                <a:cs typeface="Calibri"/>
              </a:rPr>
              <a:t>(KPI)</a:t>
            </a:r>
            <a:endParaRPr sz="1100">
              <a:latin typeface="Calibri"/>
              <a:cs typeface="Calibri"/>
            </a:endParaRPr>
          </a:p>
        </p:txBody>
      </p:sp>
      <p:sp>
        <p:nvSpPr>
          <p:cNvPr id="12" name="object 12"/>
          <p:cNvSpPr/>
          <p:nvPr/>
        </p:nvSpPr>
        <p:spPr>
          <a:xfrm>
            <a:off x="8487865" y="4750752"/>
            <a:ext cx="3732529" cy="1209674"/>
          </a:xfrm>
          <a:custGeom>
            <a:avLst/>
            <a:gdLst/>
            <a:ahLst/>
            <a:cxnLst/>
            <a:rect l="l" t="t" r="r" b="b"/>
            <a:pathLst>
              <a:path w="3732529" h="1209675">
                <a:moveTo>
                  <a:pt x="3732326" y="1209179"/>
                </a:moveTo>
                <a:lnTo>
                  <a:pt x="0" y="0"/>
                </a:lnTo>
              </a:path>
            </a:pathLst>
          </a:custGeom>
          <a:ln w="3810">
            <a:solidFill>
              <a:srgbClr val="231F20"/>
            </a:solidFill>
          </a:ln>
        </p:spPr>
        <p:txBody>
          <a:bodyPr wrap="square" lIns="0" tIns="0" rIns="0" bIns="0" rtlCol="0"/>
          <a:lstStyle/>
          <a:p>
            <a:endParaRPr/>
          </a:p>
        </p:txBody>
      </p:sp>
      <p:sp>
        <p:nvSpPr>
          <p:cNvPr id="13" name="object 13"/>
          <p:cNvSpPr/>
          <p:nvPr/>
        </p:nvSpPr>
        <p:spPr>
          <a:xfrm>
            <a:off x="8412557" y="2441172"/>
            <a:ext cx="2123441" cy="1610995"/>
          </a:xfrm>
          <a:custGeom>
            <a:avLst/>
            <a:gdLst/>
            <a:ahLst/>
            <a:cxnLst/>
            <a:rect l="l" t="t" r="r" b="b"/>
            <a:pathLst>
              <a:path w="2123440" h="1610995">
                <a:moveTo>
                  <a:pt x="2123084" y="0"/>
                </a:moveTo>
                <a:lnTo>
                  <a:pt x="0" y="1610639"/>
                </a:lnTo>
              </a:path>
            </a:pathLst>
          </a:custGeom>
          <a:ln w="3810">
            <a:solidFill>
              <a:srgbClr val="231F20"/>
            </a:solidFill>
          </a:ln>
        </p:spPr>
        <p:txBody>
          <a:bodyPr wrap="square" lIns="0" tIns="0" rIns="0" bIns="0" rtlCol="0"/>
          <a:lstStyle/>
          <a:p>
            <a:endParaRPr/>
          </a:p>
        </p:txBody>
      </p:sp>
      <p:sp>
        <p:nvSpPr>
          <p:cNvPr id="14" name="object 14"/>
          <p:cNvSpPr/>
          <p:nvPr/>
        </p:nvSpPr>
        <p:spPr>
          <a:xfrm>
            <a:off x="9044614" y="3735537"/>
            <a:ext cx="1295400" cy="368936"/>
          </a:xfrm>
          <a:custGeom>
            <a:avLst/>
            <a:gdLst/>
            <a:ahLst/>
            <a:cxnLst/>
            <a:rect l="l" t="t" r="r" b="b"/>
            <a:pathLst>
              <a:path w="1295400" h="368935">
                <a:moveTo>
                  <a:pt x="1295387" y="0"/>
                </a:moveTo>
                <a:lnTo>
                  <a:pt x="0" y="368604"/>
                </a:lnTo>
              </a:path>
            </a:pathLst>
          </a:custGeom>
          <a:ln w="3810">
            <a:solidFill>
              <a:srgbClr val="231F20"/>
            </a:solidFill>
          </a:ln>
        </p:spPr>
        <p:txBody>
          <a:bodyPr wrap="square" lIns="0" tIns="0" rIns="0" bIns="0" rtlCol="0"/>
          <a:lstStyle/>
          <a:p>
            <a:endParaRPr/>
          </a:p>
        </p:txBody>
      </p:sp>
      <p:sp>
        <p:nvSpPr>
          <p:cNvPr id="15" name="object 15"/>
          <p:cNvSpPr/>
          <p:nvPr/>
        </p:nvSpPr>
        <p:spPr>
          <a:xfrm>
            <a:off x="8884449" y="4539151"/>
            <a:ext cx="2973071" cy="376555"/>
          </a:xfrm>
          <a:custGeom>
            <a:avLst/>
            <a:gdLst/>
            <a:ahLst/>
            <a:cxnLst/>
            <a:rect l="l" t="t" r="r" b="b"/>
            <a:pathLst>
              <a:path w="2973070" h="376554">
                <a:moveTo>
                  <a:pt x="2972943" y="376135"/>
                </a:moveTo>
                <a:lnTo>
                  <a:pt x="0" y="0"/>
                </a:lnTo>
              </a:path>
            </a:pathLst>
          </a:custGeom>
          <a:ln w="3810">
            <a:solidFill>
              <a:srgbClr val="231F20"/>
            </a:solidFill>
          </a:ln>
        </p:spPr>
        <p:txBody>
          <a:bodyPr wrap="square" lIns="0" tIns="0" rIns="0" bIns="0" rtlCol="0"/>
          <a:lstStyle/>
          <a:p>
            <a:endParaRPr/>
          </a:p>
        </p:txBody>
      </p:sp>
      <p:sp>
        <p:nvSpPr>
          <p:cNvPr id="16" name="object 16"/>
          <p:cNvSpPr/>
          <p:nvPr/>
        </p:nvSpPr>
        <p:spPr>
          <a:xfrm>
            <a:off x="8010156" y="4737546"/>
            <a:ext cx="2443480" cy="2417445"/>
          </a:xfrm>
          <a:custGeom>
            <a:avLst/>
            <a:gdLst/>
            <a:ahLst/>
            <a:cxnLst/>
            <a:rect l="l" t="t" r="r" b="b"/>
            <a:pathLst>
              <a:path w="2443479" h="2417445">
                <a:moveTo>
                  <a:pt x="2443429" y="2417127"/>
                </a:moveTo>
                <a:lnTo>
                  <a:pt x="0" y="0"/>
                </a:lnTo>
              </a:path>
            </a:pathLst>
          </a:custGeom>
          <a:ln w="3810">
            <a:solidFill>
              <a:srgbClr val="231F20"/>
            </a:solidFill>
          </a:ln>
        </p:spPr>
        <p:txBody>
          <a:bodyPr wrap="square" lIns="0" tIns="0" rIns="0" bIns="0" rtlCol="0"/>
          <a:lstStyle/>
          <a:p>
            <a:endParaRPr/>
          </a:p>
        </p:txBody>
      </p:sp>
      <p:sp>
        <p:nvSpPr>
          <p:cNvPr id="17" name="object 17"/>
          <p:cNvSpPr/>
          <p:nvPr/>
        </p:nvSpPr>
        <p:spPr>
          <a:xfrm>
            <a:off x="4437512" y="4718315"/>
            <a:ext cx="2838448" cy="2691765"/>
          </a:xfrm>
          <a:custGeom>
            <a:avLst/>
            <a:gdLst/>
            <a:ahLst/>
            <a:cxnLst/>
            <a:rect l="l" t="t" r="r" b="b"/>
            <a:pathLst>
              <a:path w="2838450" h="2691765">
                <a:moveTo>
                  <a:pt x="2837916" y="0"/>
                </a:moveTo>
                <a:lnTo>
                  <a:pt x="0" y="2691447"/>
                </a:lnTo>
              </a:path>
            </a:pathLst>
          </a:custGeom>
          <a:ln w="3810">
            <a:solidFill>
              <a:srgbClr val="231F20"/>
            </a:solidFill>
          </a:ln>
        </p:spPr>
        <p:txBody>
          <a:bodyPr wrap="square" lIns="0" tIns="0" rIns="0" bIns="0" rtlCol="0"/>
          <a:lstStyle/>
          <a:p>
            <a:endParaRPr/>
          </a:p>
        </p:txBody>
      </p:sp>
      <p:sp>
        <p:nvSpPr>
          <p:cNvPr id="18" name="object 18"/>
          <p:cNvSpPr/>
          <p:nvPr/>
        </p:nvSpPr>
        <p:spPr>
          <a:xfrm>
            <a:off x="4183540" y="1468619"/>
            <a:ext cx="3113406" cy="2616835"/>
          </a:xfrm>
          <a:custGeom>
            <a:avLst/>
            <a:gdLst/>
            <a:ahLst/>
            <a:cxnLst/>
            <a:rect l="l" t="t" r="r" b="b"/>
            <a:pathLst>
              <a:path w="3113404" h="2616835">
                <a:moveTo>
                  <a:pt x="0" y="0"/>
                </a:moveTo>
                <a:lnTo>
                  <a:pt x="3113366" y="2616263"/>
                </a:lnTo>
              </a:path>
            </a:pathLst>
          </a:custGeom>
          <a:ln w="3810">
            <a:solidFill>
              <a:srgbClr val="231F20"/>
            </a:solidFill>
          </a:ln>
        </p:spPr>
        <p:txBody>
          <a:bodyPr wrap="square" lIns="0" tIns="0" rIns="0" bIns="0" rtlCol="0"/>
          <a:lstStyle/>
          <a:p>
            <a:endParaRPr/>
          </a:p>
        </p:txBody>
      </p:sp>
      <p:sp>
        <p:nvSpPr>
          <p:cNvPr id="19" name="object 19"/>
          <p:cNvSpPr/>
          <p:nvPr/>
        </p:nvSpPr>
        <p:spPr>
          <a:xfrm>
            <a:off x="4139299" y="3530953"/>
            <a:ext cx="2498725" cy="638810"/>
          </a:xfrm>
          <a:custGeom>
            <a:avLst/>
            <a:gdLst/>
            <a:ahLst/>
            <a:cxnLst/>
            <a:rect l="l" t="t" r="r" b="b"/>
            <a:pathLst>
              <a:path w="2498725" h="638810">
                <a:moveTo>
                  <a:pt x="2498191" y="638708"/>
                </a:moveTo>
                <a:lnTo>
                  <a:pt x="0" y="0"/>
                </a:lnTo>
              </a:path>
            </a:pathLst>
          </a:custGeom>
          <a:ln w="3810">
            <a:solidFill>
              <a:srgbClr val="231F20"/>
            </a:solidFill>
          </a:ln>
        </p:spPr>
        <p:txBody>
          <a:bodyPr wrap="square" lIns="0" tIns="0" rIns="0" bIns="0" rtlCol="0"/>
          <a:lstStyle/>
          <a:p>
            <a:endParaRPr/>
          </a:p>
        </p:txBody>
      </p:sp>
      <p:sp>
        <p:nvSpPr>
          <p:cNvPr id="21" name="object 21"/>
          <p:cNvSpPr/>
          <p:nvPr/>
        </p:nvSpPr>
        <p:spPr>
          <a:xfrm>
            <a:off x="3513933" y="7380024"/>
            <a:ext cx="1916430" cy="365125"/>
          </a:xfrm>
          <a:custGeom>
            <a:avLst/>
            <a:gdLst/>
            <a:ahLst/>
            <a:cxnLst/>
            <a:rect l="l" t="t" r="r" b="b"/>
            <a:pathLst>
              <a:path w="1916429" h="365125">
                <a:moveTo>
                  <a:pt x="1878698" y="0"/>
                </a:moveTo>
                <a:lnTo>
                  <a:pt x="37350" y="0"/>
                </a:lnTo>
                <a:lnTo>
                  <a:pt x="15757" y="537"/>
                </a:lnTo>
                <a:lnTo>
                  <a:pt x="4668" y="4302"/>
                </a:lnTo>
                <a:lnTo>
                  <a:pt x="583" y="14519"/>
                </a:lnTo>
                <a:lnTo>
                  <a:pt x="0" y="34417"/>
                </a:lnTo>
                <a:lnTo>
                  <a:pt x="0" y="330542"/>
                </a:lnTo>
                <a:lnTo>
                  <a:pt x="583" y="350440"/>
                </a:lnTo>
                <a:lnTo>
                  <a:pt x="4668" y="360657"/>
                </a:lnTo>
                <a:lnTo>
                  <a:pt x="15757" y="364422"/>
                </a:lnTo>
                <a:lnTo>
                  <a:pt x="37350" y="364959"/>
                </a:lnTo>
                <a:lnTo>
                  <a:pt x="1878698" y="364959"/>
                </a:lnTo>
                <a:lnTo>
                  <a:pt x="1900291" y="364422"/>
                </a:lnTo>
                <a:lnTo>
                  <a:pt x="1911380" y="360657"/>
                </a:lnTo>
                <a:lnTo>
                  <a:pt x="1915465" y="350440"/>
                </a:lnTo>
                <a:lnTo>
                  <a:pt x="1916048" y="330542"/>
                </a:lnTo>
                <a:lnTo>
                  <a:pt x="1916048" y="34417"/>
                </a:lnTo>
                <a:lnTo>
                  <a:pt x="1915465" y="14519"/>
                </a:lnTo>
                <a:lnTo>
                  <a:pt x="1911380" y="4302"/>
                </a:lnTo>
                <a:lnTo>
                  <a:pt x="1900291" y="537"/>
                </a:lnTo>
                <a:lnTo>
                  <a:pt x="1878698" y="0"/>
                </a:lnTo>
                <a:close/>
              </a:path>
            </a:pathLst>
          </a:custGeom>
          <a:solidFill>
            <a:srgbClr val="636466"/>
          </a:solidFill>
        </p:spPr>
        <p:txBody>
          <a:bodyPr wrap="square" lIns="0" tIns="0" rIns="0" bIns="0" rtlCol="0"/>
          <a:lstStyle/>
          <a:p>
            <a:endParaRPr/>
          </a:p>
        </p:txBody>
      </p:sp>
      <p:sp>
        <p:nvSpPr>
          <p:cNvPr id="22" name="object 22"/>
          <p:cNvSpPr txBox="1"/>
          <p:nvPr/>
        </p:nvSpPr>
        <p:spPr>
          <a:xfrm>
            <a:off x="3674265" y="7431935"/>
            <a:ext cx="1594486"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60" dirty="0">
                <a:solidFill>
                  <a:srgbClr val="FFFFFF"/>
                </a:solidFill>
                <a:latin typeface="Calibri"/>
                <a:cs typeface="Calibri"/>
              </a:rPr>
              <a:t> </a:t>
            </a:r>
            <a:r>
              <a:rPr sz="1300" spc="-10" dirty="0">
                <a:solidFill>
                  <a:srgbClr val="FFFFFF"/>
                </a:solidFill>
                <a:latin typeface="Calibri"/>
                <a:cs typeface="Calibri"/>
              </a:rPr>
              <a:t>Characteristics</a:t>
            </a:r>
            <a:endParaRPr sz="1300">
              <a:latin typeface="Calibri"/>
              <a:cs typeface="Calibri"/>
            </a:endParaRPr>
          </a:p>
        </p:txBody>
      </p:sp>
      <p:sp>
        <p:nvSpPr>
          <p:cNvPr id="23" name="object 23"/>
          <p:cNvSpPr txBox="1"/>
          <p:nvPr/>
        </p:nvSpPr>
        <p:spPr>
          <a:xfrm>
            <a:off x="2687702" y="6985631"/>
            <a:ext cx="523240" cy="981094"/>
          </a:xfrm>
          <a:prstGeom prst="rect">
            <a:avLst/>
          </a:prstGeom>
        </p:spPr>
        <p:txBody>
          <a:bodyPr vert="horz" wrap="square" lIns="0" tIns="12677" rIns="0" bIns="0" rtlCol="0">
            <a:spAutoFit/>
          </a:bodyPr>
          <a:lstStyle/>
          <a:p>
            <a:pPr marL="12677" marR="5080" indent="154672" algn="just">
              <a:lnSpc>
                <a:spcPct val="114900"/>
              </a:lnSpc>
              <a:spcBef>
                <a:spcPts val="101"/>
              </a:spcBef>
            </a:pPr>
            <a:r>
              <a:rPr sz="1100" spc="-70" dirty="0">
                <a:solidFill>
                  <a:srgbClr val="231F20"/>
                </a:solidFill>
                <a:latin typeface="Calibri"/>
                <a:cs typeface="Calibri"/>
              </a:rPr>
              <a:t>V</a:t>
            </a:r>
            <a:r>
              <a:rPr sz="1100" dirty="0">
                <a:solidFill>
                  <a:srgbClr val="231F20"/>
                </a:solidFill>
                <a:latin typeface="Calibri"/>
                <a:cs typeface="Calibri"/>
              </a:rPr>
              <a:t>alue  </a:t>
            </a:r>
            <a:r>
              <a:rPr sz="1100" spc="-14" dirty="0">
                <a:solidFill>
                  <a:srgbClr val="231F20"/>
                </a:solidFill>
                <a:latin typeface="Calibri"/>
                <a:cs typeface="Calibri"/>
              </a:rPr>
              <a:t>Variety  </a:t>
            </a:r>
            <a:r>
              <a:rPr sz="1100" spc="-60" dirty="0">
                <a:solidFill>
                  <a:srgbClr val="231F20"/>
                </a:solidFill>
                <a:latin typeface="Calibri"/>
                <a:cs typeface="Calibri"/>
              </a:rPr>
              <a:t>V</a:t>
            </a:r>
            <a:r>
              <a:rPr sz="1100" dirty="0">
                <a:solidFill>
                  <a:srgbClr val="231F20"/>
                </a:solidFill>
                <a:latin typeface="Calibri"/>
                <a:cs typeface="Calibri"/>
              </a:rPr>
              <a:t>elocity  </a:t>
            </a:r>
            <a:r>
              <a:rPr sz="1100" spc="-60" dirty="0">
                <a:solidFill>
                  <a:srgbClr val="231F20"/>
                </a:solidFill>
                <a:latin typeface="Calibri"/>
                <a:cs typeface="Calibri"/>
              </a:rPr>
              <a:t>V</a:t>
            </a:r>
            <a:r>
              <a:rPr sz="1100" dirty="0">
                <a:solidFill>
                  <a:srgbClr val="231F20"/>
                </a:solidFill>
                <a:latin typeface="Calibri"/>
                <a:cs typeface="Calibri"/>
              </a:rPr>
              <a:t>e</a:t>
            </a:r>
            <a:r>
              <a:rPr sz="1100" spc="-30" dirty="0">
                <a:solidFill>
                  <a:srgbClr val="231F20"/>
                </a:solidFill>
                <a:latin typeface="Calibri"/>
                <a:cs typeface="Calibri"/>
              </a:rPr>
              <a:t>r</a:t>
            </a:r>
            <a:r>
              <a:rPr sz="1100" dirty="0">
                <a:solidFill>
                  <a:srgbClr val="231F20"/>
                </a:solidFill>
                <a:latin typeface="Calibri"/>
                <a:cs typeface="Calibri"/>
              </a:rPr>
              <a:t>acity  </a:t>
            </a:r>
            <a:r>
              <a:rPr sz="1100" spc="-14" dirty="0">
                <a:solidFill>
                  <a:srgbClr val="231F20"/>
                </a:solidFill>
                <a:latin typeface="Calibri"/>
                <a:cs typeface="Calibri"/>
              </a:rPr>
              <a:t>Volume</a:t>
            </a:r>
            <a:endParaRPr sz="1100">
              <a:latin typeface="Calibri"/>
              <a:cs typeface="Calibri"/>
            </a:endParaRPr>
          </a:p>
        </p:txBody>
      </p:sp>
      <p:sp>
        <p:nvSpPr>
          <p:cNvPr id="24" name="object 24"/>
          <p:cNvSpPr/>
          <p:nvPr/>
        </p:nvSpPr>
        <p:spPr>
          <a:xfrm>
            <a:off x="13375730" y="6146953"/>
            <a:ext cx="222885" cy="0"/>
          </a:xfrm>
          <a:custGeom>
            <a:avLst/>
            <a:gdLst/>
            <a:ahLst/>
            <a:cxnLst/>
            <a:rect l="l" t="t" r="r" b="b"/>
            <a:pathLst>
              <a:path w="222884">
                <a:moveTo>
                  <a:pt x="0" y="0"/>
                </a:moveTo>
                <a:lnTo>
                  <a:pt x="222516" y="0"/>
                </a:lnTo>
              </a:path>
            </a:pathLst>
          </a:custGeom>
          <a:ln w="3479">
            <a:solidFill>
              <a:srgbClr val="231F20"/>
            </a:solidFill>
          </a:ln>
        </p:spPr>
        <p:txBody>
          <a:bodyPr wrap="square" lIns="0" tIns="0" rIns="0" bIns="0" rtlCol="0"/>
          <a:lstStyle/>
          <a:p>
            <a:endParaRPr/>
          </a:p>
        </p:txBody>
      </p:sp>
      <p:sp>
        <p:nvSpPr>
          <p:cNvPr id="25" name="object 25"/>
          <p:cNvSpPr/>
          <p:nvPr/>
        </p:nvSpPr>
        <p:spPr>
          <a:xfrm>
            <a:off x="12701379" y="6148689"/>
            <a:ext cx="218442" cy="0"/>
          </a:xfrm>
          <a:custGeom>
            <a:avLst/>
            <a:gdLst/>
            <a:ahLst/>
            <a:cxnLst/>
            <a:rect l="l" t="t" r="r" b="b"/>
            <a:pathLst>
              <a:path w="218440">
                <a:moveTo>
                  <a:pt x="0" y="0"/>
                </a:moveTo>
                <a:lnTo>
                  <a:pt x="218160" y="0"/>
                </a:lnTo>
              </a:path>
            </a:pathLst>
          </a:custGeom>
          <a:ln w="3479">
            <a:solidFill>
              <a:srgbClr val="231F20"/>
            </a:solidFill>
          </a:ln>
        </p:spPr>
        <p:txBody>
          <a:bodyPr wrap="square" lIns="0" tIns="0" rIns="0" bIns="0" rtlCol="0"/>
          <a:lstStyle/>
          <a:p>
            <a:endParaRPr/>
          </a:p>
        </p:txBody>
      </p:sp>
      <p:sp>
        <p:nvSpPr>
          <p:cNvPr id="26" name="object 26"/>
          <p:cNvSpPr/>
          <p:nvPr/>
        </p:nvSpPr>
        <p:spPr>
          <a:xfrm>
            <a:off x="11738957" y="5959931"/>
            <a:ext cx="962661" cy="364490"/>
          </a:xfrm>
          <a:custGeom>
            <a:avLst/>
            <a:gdLst/>
            <a:ahLst/>
            <a:cxnLst/>
            <a:rect l="l" t="t" r="r" b="b"/>
            <a:pathLst>
              <a:path w="962659" h="364489">
                <a:moveTo>
                  <a:pt x="937780" y="0"/>
                </a:moveTo>
                <a:lnTo>
                  <a:pt x="24688" y="0"/>
                </a:lnTo>
                <a:lnTo>
                  <a:pt x="10415" y="385"/>
                </a:lnTo>
                <a:lnTo>
                  <a:pt x="3086" y="3086"/>
                </a:lnTo>
                <a:lnTo>
                  <a:pt x="385" y="10415"/>
                </a:lnTo>
                <a:lnTo>
                  <a:pt x="0" y="24688"/>
                </a:lnTo>
                <a:lnTo>
                  <a:pt x="0" y="339547"/>
                </a:lnTo>
                <a:lnTo>
                  <a:pt x="385" y="353820"/>
                </a:lnTo>
                <a:lnTo>
                  <a:pt x="3086" y="361149"/>
                </a:lnTo>
                <a:lnTo>
                  <a:pt x="10415" y="363850"/>
                </a:lnTo>
                <a:lnTo>
                  <a:pt x="24688" y="364236"/>
                </a:lnTo>
                <a:lnTo>
                  <a:pt x="937780" y="364236"/>
                </a:lnTo>
                <a:lnTo>
                  <a:pt x="952053" y="363850"/>
                </a:lnTo>
                <a:lnTo>
                  <a:pt x="959383" y="361149"/>
                </a:lnTo>
                <a:lnTo>
                  <a:pt x="962083" y="353820"/>
                </a:lnTo>
                <a:lnTo>
                  <a:pt x="962469" y="339547"/>
                </a:lnTo>
                <a:lnTo>
                  <a:pt x="962469" y="24688"/>
                </a:lnTo>
                <a:lnTo>
                  <a:pt x="962083" y="10415"/>
                </a:lnTo>
                <a:lnTo>
                  <a:pt x="959383" y="3086"/>
                </a:lnTo>
                <a:lnTo>
                  <a:pt x="952053" y="385"/>
                </a:lnTo>
                <a:lnTo>
                  <a:pt x="937780" y="0"/>
                </a:lnTo>
                <a:close/>
              </a:path>
            </a:pathLst>
          </a:custGeom>
          <a:solidFill>
            <a:srgbClr val="636466"/>
          </a:solidFill>
          <a:ln w="76200" cmpd="sng">
            <a:solidFill>
              <a:srgbClr val="FFFF00"/>
            </a:solidFill>
          </a:ln>
        </p:spPr>
        <p:txBody>
          <a:bodyPr wrap="square" lIns="0" tIns="0" rIns="0" bIns="0" rtlCol="0"/>
          <a:lstStyle/>
          <a:p>
            <a:endParaRPr/>
          </a:p>
        </p:txBody>
      </p:sp>
      <p:sp>
        <p:nvSpPr>
          <p:cNvPr id="27" name="object 27"/>
          <p:cNvSpPr txBox="1"/>
          <p:nvPr/>
        </p:nvSpPr>
        <p:spPr>
          <a:xfrm>
            <a:off x="11908577" y="6009085"/>
            <a:ext cx="627380"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Analytics</a:t>
            </a:r>
            <a:endParaRPr sz="1300">
              <a:latin typeface="Calibri"/>
              <a:cs typeface="Calibri"/>
            </a:endParaRPr>
          </a:p>
        </p:txBody>
      </p:sp>
      <p:sp>
        <p:nvSpPr>
          <p:cNvPr id="28" name="object 28"/>
          <p:cNvSpPr txBox="1"/>
          <p:nvPr/>
        </p:nvSpPr>
        <p:spPr>
          <a:xfrm>
            <a:off x="13756064" y="5671447"/>
            <a:ext cx="752476" cy="786595"/>
          </a:xfrm>
          <a:prstGeom prst="rect">
            <a:avLst/>
          </a:prstGeom>
        </p:spPr>
        <p:txBody>
          <a:bodyPr vert="horz" wrap="square" lIns="0" tIns="12677" rIns="0" bIns="0" rtlCol="0">
            <a:spAutoFit/>
          </a:bodyPr>
          <a:lstStyle/>
          <a:p>
            <a:pPr marL="12677" marR="5080">
              <a:lnSpc>
                <a:spcPct val="114900"/>
              </a:lnSpc>
              <a:spcBef>
                <a:spcPts val="101"/>
              </a:spcBef>
            </a:pPr>
            <a:r>
              <a:rPr sz="1100" spc="-10" dirty="0">
                <a:solidFill>
                  <a:srgbClr val="231F20"/>
                </a:solidFill>
                <a:latin typeface="Calibri"/>
                <a:cs typeface="Calibri"/>
              </a:rPr>
              <a:t>descriptive  diagnostic  </a:t>
            </a:r>
            <a:r>
              <a:rPr sz="1100" spc="-4" dirty="0">
                <a:solidFill>
                  <a:srgbClr val="231F20"/>
                </a:solidFill>
                <a:latin typeface="Calibri"/>
                <a:cs typeface="Calibri"/>
              </a:rPr>
              <a:t>predictive  p</a:t>
            </a:r>
            <a:r>
              <a:rPr sz="1100" spc="-22" dirty="0">
                <a:solidFill>
                  <a:srgbClr val="231F20"/>
                </a:solidFill>
                <a:latin typeface="Calibri"/>
                <a:cs typeface="Calibri"/>
              </a:rPr>
              <a:t>r</a:t>
            </a:r>
            <a:r>
              <a:rPr sz="1100" dirty="0">
                <a:solidFill>
                  <a:srgbClr val="231F20"/>
                </a:solidFill>
                <a:latin typeface="Calibri"/>
                <a:cs typeface="Calibri"/>
              </a:rPr>
              <a:t>escri</a:t>
            </a:r>
            <a:r>
              <a:rPr sz="1100" spc="-4" dirty="0">
                <a:solidFill>
                  <a:srgbClr val="231F20"/>
                </a:solidFill>
                <a:latin typeface="Calibri"/>
                <a:cs typeface="Calibri"/>
              </a:rPr>
              <a:t>p</a:t>
            </a:r>
            <a:r>
              <a:rPr sz="1100" spc="-10" dirty="0">
                <a:solidFill>
                  <a:srgbClr val="231F20"/>
                </a:solidFill>
                <a:latin typeface="Calibri"/>
                <a:cs typeface="Calibri"/>
              </a:rPr>
              <a:t>ti</a:t>
            </a:r>
            <a:r>
              <a:rPr sz="1100" spc="-22" dirty="0">
                <a:solidFill>
                  <a:srgbClr val="231F20"/>
                </a:solidFill>
                <a:latin typeface="Calibri"/>
                <a:cs typeface="Calibri"/>
              </a:rPr>
              <a:t>v</a:t>
            </a:r>
            <a:r>
              <a:rPr sz="1100" dirty="0">
                <a:solidFill>
                  <a:srgbClr val="231F20"/>
                </a:solidFill>
                <a:latin typeface="Calibri"/>
                <a:cs typeface="Calibri"/>
              </a:rPr>
              <a:t>e</a:t>
            </a:r>
            <a:endParaRPr sz="1100">
              <a:latin typeface="Calibri"/>
              <a:cs typeface="Calibri"/>
            </a:endParaRPr>
          </a:p>
        </p:txBody>
      </p:sp>
      <p:sp>
        <p:nvSpPr>
          <p:cNvPr id="30" name="object 30"/>
          <p:cNvSpPr/>
          <p:nvPr/>
        </p:nvSpPr>
        <p:spPr>
          <a:xfrm>
            <a:off x="3595780" y="1177032"/>
            <a:ext cx="1343660" cy="344171"/>
          </a:xfrm>
          <a:custGeom>
            <a:avLst/>
            <a:gdLst/>
            <a:ahLst/>
            <a:cxnLst/>
            <a:rect l="l" t="t" r="r" b="b"/>
            <a:pathLst>
              <a:path w="1343660" h="344169">
                <a:moveTo>
                  <a:pt x="1307846" y="0"/>
                </a:moveTo>
                <a:lnTo>
                  <a:pt x="35217" y="0"/>
                </a:lnTo>
                <a:lnTo>
                  <a:pt x="14857" y="496"/>
                </a:lnTo>
                <a:lnTo>
                  <a:pt x="4402" y="3973"/>
                </a:lnTo>
                <a:lnTo>
                  <a:pt x="550" y="13410"/>
                </a:lnTo>
                <a:lnTo>
                  <a:pt x="0" y="31788"/>
                </a:lnTo>
                <a:lnTo>
                  <a:pt x="0" y="311924"/>
                </a:lnTo>
                <a:lnTo>
                  <a:pt x="550" y="330294"/>
                </a:lnTo>
                <a:lnTo>
                  <a:pt x="4402" y="339728"/>
                </a:lnTo>
                <a:lnTo>
                  <a:pt x="14857" y="343203"/>
                </a:lnTo>
                <a:lnTo>
                  <a:pt x="35217" y="343700"/>
                </a:lnTo>
                <a:lnTo>
                  <a:pt x="1307846" y="343700"/>
                </a:lnTo>
                <a:lnTo>
                  <a:pt x="1328198" y="343203"/>
                </a:lnTo>
                <a:lnTo>
                  <a:pt x="1338649" y="339728"/>
                </a:lnTo>
                <a:lnTo>
                  <a:pt x="1342500" y="330294"/>
                </a:lnTo>
                <a:lnTo>
                  <a:pt x="1343050" y="311924"/>
                </a:lnTo>
                <a:lnTo>
                  <a:pt x="1343050" y="31788"/>
                </a:lnTo>
                <a:lnTo>
                  <a:pt x="1342500" y="13410"/>
                </a:lnTo>
                <a:lnTo>
                  <a:pt x="1338649" y="3973"/>
                </a:lnTo>
                <a:lnTo>
                  <a:pt x="1328198" y="496"/>
                </a:lnTo>
                <a:lnTo>
                  <a:pt x="1307846" y="0"/>
                </a:lnTo>
                <a:close/>
              </a:path>
            </a:pathLst>
          </a:custGeom>
          <a:solidFill>
            <a:srgbClr val="636466"/>
          </a:solidFill>
        </p:spPr>
        <p:txBody>
          <a:bodyPr wrap="square" lIns="0" tIns="0" rIns="0" bIns="0" rtlCol="0"/>
          <a:lstStyle/>
          <a:p>
            <a:endParaRPr/>
          </a:p>
        </p:txBody>
      </p:sp>
      <p:sp>
        <p:nvSpPr>
          <p:cNvPr id="31" name="object 31"/>
          <p:cNvSpPr txBox="1"/>
          <p:nvPr/>
        </p:nvSpPr>
        <p:spPr>
          <a:xfrm>
            <a:off x="3767110" y="1226542"/>
            <a:ext cx="998855"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90" dirty="0">
                <a:solidFill>
                  <a:srgbClr val="FFFFFF"/>
                </a:solidFill>
                <a:latin typeface="Calibri"/>
                <a:cs typeface="Calibri"/>
              </a:rPr>
              <a:t> </a:t>
            </a:r>
            <a:r>
              <a:rPr sz="1300" spc="-14" dirty="0">
                <a:solidFill>
                  <a:srgbClr val="FFFFFF"/>
                </a:solidFill>
                <a:latin typeface="Calibri"/>
                <a:cs typeface="Calibri"/>
              </a:rPr>
              <a:t>Types</a:t>
            </a:r>
            <a:endParaRPr sz="1300">
              <a:latin typeface="Calibri"/>
              <a:cs typeface="Calibri"/>
            </a:endParaRPr>
          </a:p>
        </p:txBody>
      </p:sp>
      <p:sp>
        <p:nvSpPr>
          <p:cNvPr id="32" name="object 32"/>
          <p:cNvSpPr txBox="1"/>
          <p:nvPr/>
        </p:nvSpPr>
        <p:spPr>
          <a:xfrm>
            <a:off x="2275817" y="905761"/>
            <a:ext cx="1009650" cy="786595"/>
          </a:xfrm>
          <a:prstGeom prst="rect">
            <a:avLst/>
          </a:prstGeom>
        </p:spPr>
        <p:txBody>
          <a:bodyPr vert="horz" wrap="square" lIns="0" tIns="12677" rIns="0" bIns="0" rtlCol="0">
            <a:spAutoFit/>
          </a:bodyPr>
          <a:lstStyle/>
          <a:p>
            <a:pPr marL="12677" marR="5080" indent="389841">
              <a:lnSpc>
                <a:spcPct val="114900"/>
              </a:lnSpc>
              <a:spcBef>
                <a:spcPts val="101"/>
              </a:spcBef>
            </a:pPr>
            <a:r>
              <a:rPr sz="1100" dirty="0">
                <a:solidFill>
                  <a:srgbClr val="231F20"/>
                </a:solidFill>
                <a:latin typeface="Calibri"/>
                <a:cs typeface="Calibri"/>
              </a:rPr>
              <a:t>m</a:t>
            </a:r>
            <a:r>
              <a:rPr sz="1100" spc="-10" dirty="0">
                <a:solidFill>
                  <a:srgbClr val="231F20"/>
                </a:solidFill>
                <a:latin typeface="Calibri"/>
                <a:cs typeface="Calibri"/>
              </a:rPr>
              <a:t>e</a:t>
            </a:r>
            <a:r>
              <a:rPr sz="1100" spc="-14" dirty="0">
                <a:solidFill>
                  <a:srgbClr val="231F20"/>
                </a:solidFill>
                <a:latin typeface="Calibri"/>
                <a:cs typeface="Calibri"/>
              </a:rPr>
              <a:t>t</a:t>
            </a:r>
            <a:r>
              <a:rPr sz="1100" dirty="0">
                <a:solidFill>
                  <a:srgbClr val="231F20"/>
                </a:solidFill>
                <a:latin typeface="Calibri"/>
                <a:cs typeface="Calibri"/>
              </a:rPr>
              <a:t>ad</a:t>
            </a:r>
            <a:r>
              <a:rPr sz="1100" spc="-14" dirty="0">
                <a:solidFill>
                  <a:srgbClr val="231F20"/>
                </a:solidFill>
                <a:latin typeface="Calibri"/>
                <a:cs typeface="Calibri"/>
              </a:rPr>
              <a:t>at</a:t>
            </a:r>
            <a:r>
              <a:rPr sz="1100" dirty="0">
                <a:solidFill>
                  <a:srgbClr val="231F20"/>
                </a:solidFill>
                <a:latin typeface="Calibri"/>
                <a:cs typeface="Calibri"/>
              </a:rPr>
              <a:t>a  </a:t>
            </a:r>
            <a:r>
              <a:rPr sz="1100" spc="-4" dirty="0">
                <a:solidFill>
                  <a:srgbClr val="231F20"/>
                </a:solidFill>
                <a:latin typeface="Calibri"/>
                <a:cs typeface="Calibri"/>
              </a:rPr>
              <a:t>semi-</a:t>
            </a:r>
            <a:r>
              <a:rPr sz="1100" spc="-14" dirty="0">
                <a:solidFill>
                  <a:srgbClr val="231F20"/>
                </a:solidFill>
                <a:latin typeface="Calibri"/>
                <a:cs typeface="Calibri"/>
              </a:rPr>
              <a:t>s</a:t>
            </a:r>
            <a:r>
              <a:rPr sz="1100" dirty="0">
                <a:solidFill>
                  <a:srgbClr val="231F20"/>
                </a:solidFill>
                <a:latin typeface="Calibri"/>
                <a:cs typeface="Calibri"/>
              </a:rPr>
              <a:t>tructu</a:t>
            </a:r>
            <a:r>
              <a:rPr sz="1100" spc="-22" dirty="0">
                <a:solidFill>
                  <a:srgbClr val="231F20"/>
                </a:solidFill>
                <a:latin typeface="Calibri"/>
                <a:cs typeface="Calibri"/>
              </a:rPr>
              <a:t>r</a:t>
            </a:r>
            <a:r>
              <a:rPr sz="1100" dirty="0">
                <a:solidFill>
                  <a:srgbClr val="231F20"/>
                </a:solidFill>
                <a:latin typeface="Calibri"/>
                <a:cs typeface="Calibri"/>
              </a:rPr>
              <a:t>ed</a:t>
            </a:r>
            <a:endParaRPr sz="1100">
              <a:latin typeface="Calibri"/>
              <a:cs typeface="Calibri"/>
            </a:endParaRPr>
          </a:p>
          <a:p>
            <a:pPr marL="190808" marR="5080" indent="159744">
              <a:lnSpc>
                <a:spcPct val="114900"/>
              </a:lnSpc>
            </a:pPr>
            <a:r>
              <a:rPr sz="1100" spc="-14" dirty="0">
                <a:solidFill>
                  <a:srgbClr val="231F20"/>
                </a:solidFill>
                <a:latin typeface="Calibri"/>
                <a:cs typeface="Calibri"/>
              </a:rPr>
              <a:t>s</a:t>
            </a:r>
            <a:r>
              <a:rPr sz="1100" dirty="0">
                <a:solidFill>
                  <a:srgbClr val="231F20"/>
                </a:solidFill>
                <a:latin typeface="Calibri"/>
                <a:cs typeface="Calibri"/>
              </a:rPr>
              <a:t>tructu</a:t>
            </a:r>
            <a:r>
              <a:rPr sz="1100" spc="-22" dirty="0">
                <a:solidFill>
                  <a:srgbClr val="231F20"/>
                </a:solidFill>
                <a:latin typeface="Calibri"/>
                <a:cs typeface="Calibri"/>
              </a:rPr>
              <a:t>r</a:t>
            </a:r>
            <a:r>
              <a:rPr sz="1100" dirty="0">
                <a:solidFill>
                  <a:srgbClr val="231F20"/>
                </a:solidFill>
                <a:latin typeface="Calibri"/>
                <a:cs typeface="Calibri"/>
              </a:rPr>
              <a:t>ed  </a:t>
            </a:r>
            <a:r>
              <a:rPr sz="1100" spc="-4" dirty="0">
                <a:solidFill>
                  <a:srgbClr val="231F20"/>
                </a:solidFill>
                <a:latin typeface="Calibri"/>
                <a:cs typeface="Calibri"/>
              </a:rPr>
              <a:t>un</a:t>
            </a:r>
            <a:r>
              <a:rPr sz="1100" spc="-14" dirty="0">
                <a:solidFill>
                  <a:srgbClr val="231F20"/>
                </a:solidFill>
                <a:latin typeface="Calibri"/>
                <a:cs typeface="Calibri"/>
              </a:rPr>
              <a:t>s</a:t>
            </a:r>
            <a:r>
              <a:rPr sz="1100" dirty="0">
                <a:solidFill>
                  <a:srgbClr val="231F20"/>
                </a:solidFill>
                <a:latin typeface="Calibri"/>
                <a:cs typeface="Calibri"/>
              </a:rPr>
              <a:t>tructu</a:t>
            </a:r>
            <a:r>
              <a:rPr sz="1100" spc="-22" dirty="0">
                <a:solidFill>
                  <a:srgbClr val="231F20"/>
                </a:solidFill>
                <a:latin typeface="Calibri"/>
                <a:cs typeface="Calibri"/>
              </a:rPr>
              <a:t>r</a:t>
            </a:r>
            <a:r>
              <a:rPr sz="1100" dirty="0">
                <a:solidFill>
                  <a:srgbClr val="231F20"/>
                </a:solidFill>
                <a:latin typeface="Calibri"/>
                <a:cs typeface="Calibri"/>
              </a:rPr>
              <a:t>ed</a:t>
            </a:r>
            <a:endParaRPr sz="1100">
              <a:latin typeface="Calibri"/>
              <a:cs typeface="Calibri"/>
            </a:endParaRPr>
          </a:p>
        </p:txBody>
      </p:sp>
      <p:sp>
        <p:nvSpPr>
          <p:cNvPr id="33" name="object 33"/>
          <p:cNvSpPr/>
          <p:nvPr/>
        </p:nvSpPr>
        <p:spPr>
          <a:xfrm>
            <a:off x="11861784" y="4740294"/>
            <a:ext cx="1481457" cy="349250"/>
          </a:xfrm>
          <a:custGeom>
            <a:avLst/>
            <a:gdLst/>
            <a:ahLst/>
            <a:cxnLst/>
            <a:rect l="l" t="t" r="r" b="b"/>
            <a:pathLst>
              <a:path w="1481455" h="349250">
                <a:moveTo>
                  <a:pt x="1456334" y="0"/>
                </a:moveTo>
                <a:lnTo>
                  <a:pt x="24688" y="0"/>
                </a:lnTo>
                <a:lnTo>
                  <a:pt x="10415" y="385"/>
                </a:lnTo>
                <a:lnTo>
                  <a:pt x="3086" y="3086"/>
                </a:lnTo>
                <a:lnTo>
                  <a:pt x="385" y="10415"/>
                </a:lnTo>
                <a:lnTo>
                  <a:pt x="0" y="24688"/>
                </a:lnTo>
                <a:lnTo>
                  <a:pt x="0" y="324243"/>
                </a:lnTo>
                <a:lnTo>
                  <a:pt x="385" y="338516"/>
                </a:lnTo>
                <a:lnTo>
                  <a:pt x="3086" y="345846"/>
                </a:lnTo>
                <a:lnTo>
                  <a:pt x="10415" y="348546"/>
                </a:lnTo>
                <a:lnTo>
                  <a:pt x="24688" y="348932"/>
                </a:lnTo>
                <a:lnTo>
                  <a:pt x="1456334" y="348932"/>
                </a:lnTo>
                <a:lnTo>
                  <a:pt x="1470607" y="348546"/>
                </a:lnTo>
                <a:lnTo>
                  <a:pt x="1477937" y="345846"/>
                </a:lnTo>
                <a:lnTo>
                  <a:pt x="1480637" y="338516"/>
                </a:lnTo>
                <a:lnTo>
                  <a:pt x="1481023" y="324243"/>
                </a:lnTo>
                <a:lnTo>
                  <a:pt x="1481023" y="24688"/>
                </a:lnTo>
                <a:lnTo>
                  <a:pt x="1480637" y="10415"/>
                </a:lnTo>
                <a:lnTo>
                  <a:pt x="1477937" y="3086"/>
                </a:lnTo>
                <a:lnTo>
                  <a:pt x="1470607" y="385"/>
                </a:lnTo>
                <a:lnTo>
                  <a:pt x="1456334" y="0"/>
                </a:lnTo>
                <a:close/>
              </a:path>
            </a:pathLst>
          </a:custGeom>
          <a:solidFill>
            <a:srgbClr val="636466"/>
          </a:solidFill>
        </p:spPr>
        <p:txBody>
          <a:bodyPr wrap="square" lIns="0" tIns="0" rIns="0" bIns="0" rtlCol="0"/>
          <a:lstStyle/>
          <a:p>
            <a:endParaRPr/>
          </a:p>
        </p:txBody>
      </p:sp>
      <p:sp>
        <p:nvSpPr>
          <p:cNvPr id="34" name="object 34"/>
          <p:cNvSpPr txBox="1"/>
          <p:nvPr/>
        </p:nvSpPr>
        <p:spPr>
          <a:xfrm>
            <a:off x="12028302" y="4791337"/>
            <a:ext cx="1138555"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106" dirty="0">
                <a:solidFill>
                  <a:srgbClr val="FFFFFF"/>
                </a:solidFill>
                <a:latin typeface="Calibri"/>
                <a:cs typeface="Calibri"/>
              </a:rPr>
              <a:t> </a:t>
            </a:r>
            <a:r>
              <a:rPr sz="1300" spc="-4" dirty="0">
                <a:solidFill>
                  <a:srgbClr val="FFFFFF"/>
                </a:solidFill>
                <a:latin typeface="Calibri"/>
                <a:cs typeface="Calibri"/>
              </a:rPr>
              <a:t>Sources</a:t>
            </a:r>
            <a:endParaRPr sz="1300">
              <a:latin typeface="Calibri"/>
              <a:cs typeface="Calibri"/>
            </a:endParaRPr>
          </a:p>
        </p:txBody>
      </p:sp>
      <p:sp>
        <p:nvSpPr>
          <p:cNvPr id="35" name="object 35"/>
          <p:cNvSpPr txBox="1"/>
          <p:nvPr/>
        </p:nvSpPr>
        <p:spPr>
          <a:xfrm>
            <a:off x="13655021" y="4646241"/>
            <a:ext cx="1231900" cy="397596"/>
          </a:xfrm>
          <a:prstGeom prst="rect">
            <a:avLst/>
          </a:prstGeom>
        </p:spPr>
        <p:txBody>
          <a:bodyPr vert="horz" wrap="square" lIns="0" tIns="12677" rIns="0" bIns="0" rtlCol="0">
            <a:spAutoFit/>
          </a:bodyPr>
          <a:lstStyle/>
          <a:p>
            <a:pPr marL="12677" marR="5080">
              <a:lnSpc>
                <a:spcPct val="114900"/>
              </a:lnSpc>
              <a:spcBef>
                <a:spcPts val="101"/>
              </a:spcBef>
            </a:pPr>
            <a:r>
              <a:rPr sz="1100" spc="-10" dirty="0">
                <a:solidFill>
                  <a:srgbClr val="231F20"/>
                </a:solidFill>
                <a:latin typeface="Calibri"/>
                <a:cs typeface="Calibri"/>
              </a:rPr>
              <a:t>human-generated  </a:t>
            </a:r>
            <a:r>
              <a:rPr sz="1100" dirty="0">
                <a:solidFill>
                  <a:srgbClr val="231F20"/>
                </a:solidFill>
                <a:latin typeface="Calibri"/>
                <a:cs typeface="Calibri"/>
              </a:rPr>
              <a:t>machine-</a:t>
            </a:r>
            <a:r>
              <a:rPr sz="1100" spc="-10" dirty="0">
                <a:solidFill>
                  <a:srgbClr val="231F20"/>
                </a:solidFill>
                <a:latin typeface="Calibri"/>
                <a:cs typeface="Calibri"/>
              </a:rPr>
              <a:t>g</a:t>
            </a:r>
            <a:r>
              <a:rPr sz="1100" dirty="0">
                <a:solidFill>
                  <a:srgbClr val="231F20"/>
                </a:solidFill>
                <a:latin typeface="Calibri"/>
                <a:cs typeface="Calibri"/>
              </a:rPr>
              <a:t>ene</a:t>
            </a:r>
            <a:r>
              <a:rPr sz="1100" spc="-30" dirty="0">
                <a:solidFill>
                  <a:srgbClr val="231F20"/>
                </a:solidFill>
                <a:latin typeface="Calibri"/>
                <a:cs typeface="Calibri"/>
              </a:rPr>
              <a:t>r</a:t>
            </a:r>
            <a:r>
              <a:rPr sz="1100" spc="-14" dirty="0">
                <a:solidFill>
                  <a:srgbClr val="231F20"/>
                </a:solidFill>
                <a:latin typeface="Calibri"/>
                <a:cs typeface="Calibri"/>
              </a:rPr>
              <a:t>at</a:t>
            </a:r>
            <a:r>
              <a:rPr sz="1100" dirty="0">
                <a:solidFill>
                  <a:srgbClr val="231F20"/>
                </a:solidFill>
                <a:latin typeface="Calibri"/>
                <a:cs typeface="Calibri"/>
              </a:rPr>
              <a:t>ed</a:t>
            </a:r>
            <a:endParaRPr sz="1100">
              <a:latin typeface="Calibri"/>
              <a:cs typeface="Calibri"/>
            </a:endParaRPr>
          </a:p>
        </p:txBody>
      </p:sp>
      <p:sp>
        <p:nvSpPr>
          <p:cNvPr id="36" name="object 36"/>
          <p:cNvSpPr/>
          <p:nvPr/>
        </p:nvSpPr>
        <p:spPr>
          <a:xfrm>
            <a:off x="11552383" y="3768568"/>
            <a:ext cx="232410" cy="0"/>
          </a:xfrm>
          <a:custGeom>
            <a:avLst/>
            <a:gdLst/>
            <a:ahLst/>
            <a:cxnLst/>
            <a:rect l="l" t="t" r="r" b="b"/>
            <a:pathLst>
              <a:path w="232409">
                <a:moveTo>
                  <a:pt x="0" y="0"/>
                </a:moveTo>
                <a:lnTo>
                  <a:pt x="232143" y="0"/>
                </a:lnTo>
              </a:path>
            </a:pathLst>
          </a:custGeom>
          <a:ln w="3479">
            <a:solidFill>
              <a:srgbClr val="231F20"/>
            </a:solidFill>
          </a:ln>
        </p:spPr>
        <p:txBody>
          <a:bodyPr wrap="square" lIns="0" tIns="0" rIns="0" bIns="0" rtlCol="0"/>
          <a:lstStyle/>
          <a:p>
            <a:endParaRPr/>
          </a:p>
        </p:txBody>
      </p:sp>
      <p:sp>
        <p:nvSpPr>
          <p:cNvPr id="37" name="object 37"/>
          <p:cNvSpPr/>
          <p:nvPr/>
        </p:nvSpPr>
        <p:spPr>
          <a:xfrm>
            <a:off x="10326584" y="3596964"/>
            <a:ext cx="1256666" cy="349250"/>
          </a:xfrm>
          <a:custGeom>
            <a:avLst/>
            <a:gdLst/>
            <a:ahLst/>
            <a:cxnLst/>
            <a:rect l="l" t="t" r="r" b="b"/>
            <a:pathLst>
              <a:path w="1256665" h="349250">
                <a:moveTo>
                  <a:pt x="1231455" y="0"/>
                </a:moveTo>
                <a:lnTo>
                  <a:pt x="24688" y="0"/>
                </a:lnTo>
                <a:lnTo>
                  <a:pt x="10415" y="385"/>
                </a:lnTo>
                <a:lnTo>
                  <a:pt x="3086" y="3086"/>
                </a:lnTo>
                <a:lnTo>
                  <a:pt x="385" y="10415"/>
                </a:lnTo>
                <a:lnTo>
                  <a:pt x="0" y="24688"/>
                </a:lnTo>
                <a:lnTo>
                  <a:pt x="0" y="324243"/>
                </a:lnTo>
                <a:lnTo>
                  <a:pt x="385" y="338516"/>
                </a:lnTo>
                <a:lnTo>
                  <a:pt x="3086" y="345846"/>
                </a:lnTo>
                <a:lnTo>
                  <a:pt x="10415" y="348546"/>
                </a:lnTo>
                <a:lnTo>
                  <a:pt x="24688" y="348932"/>
                </a:lnTo>
                <a:lnTo>
                  <a:pt x="1231455" y="348932"/>
                </a:lnTo>
                <a:lnTo>
                  <a:pt x="1245728" y="348546"/>
                </a:lnTo>
                <a:lnTo>
                  <a:pt x="1253058" y="345846"/>
                </a:lnTo>
                <a:lnTo>
                  <a:pt x="1255758" y="338516"/>
                </a:lnTo>
                <a:lnTo>
                  <a:pt x="1256144" y="324243"/>
                </a:lnTo>
                <a:lnTo>
                  <a:pt x="1256144" y="24688"/>
                </a:lnTo>
                <a:lnTo>
                  <a:pt x="1255758" y="10415"/>
                </a:lnTo>
                <a:lnTo>
                  <a:pt x="1253058" y="3086"/>
                </a:lnTo>
                <a:lnTo>
                  <a:pt x="1245728" y="385"/>
                </a:lnTo>
                <a:lnTo>
                  <a:pt x="1231455" y="0"/>
                </a:lnTo>
                <a:close/>
              </a:path>
            </a:pathLst>
          </a:custGeom>
          <a:solidFill>
            <a:srgbClr val="636466"/>
          </a:solidFill>
        </p:spPr>
        <p:txBody>
          <a:bodyPr wrap="square" lIns="0" tIns="0" rIns="0" bIns="0" rtlCol="0"/>
          <a:lstStyle/>
          <a:p>
            <a:endParaRPr/>
          </a:p>
        </p:txBody>
      </p:sp>
      <p:sp>
        <p:nvSpPr>
          <p:cNvPr id="38" name="object 38"/>
          <p:cNvSpPr txBox="1"/>
          <p:nvPr/>
        </p:nvSpPr>
        <p:spPr>
          <a:xfrm>
            <a:off x="10502118" y="3647979"/>
            <a:ext cx="914401"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Data</a:t>
            </a:r>
            <a:r>
              <a:rPr sz="1300" spc="-93" dirty="0">
                <a:solidFill>
                  <a:srgbClr val="FFFFFF"/>
                </a:solidFill>
                <a:latin typeface="Calibri"/>
                <a:cs typeface="Calibri"/>
              </a:rPr>
              <a:t> </a:t>
            </a:r>
            <a:r>
              <a:rPr sz="1300" spc="-4" dirty="0">
                <a:solidFill>
                  <a:srgbClr val="FFFFFF"/>
                </a:solidFill>
                <a:latin typeface="Calibri"/>
                <a:cs typeface="Calibri"/>
              </a:rPr>
              <a:t>Analysis</a:t>
            </a:r>
            <a:endParaRPr sz="1300">
              <a:latin typeface="Calibri"/>
              <a:cs typeface="Calibri"/>
            </a:endParaRPr>
          </a:p>
        </p:txBody>
      </p:sp>
      <p:sp>
        <p:nvSpPr>
          <p:cNvPr id="39" name="object 39"/>
          <p:cNvSpPr txBox="1"/>
          <p:nvPr/>
        </p:nvSpPr>
        <p:spPr>
          <a:xfrm>
            <a:off x="12370110" y="7062879"/>
            <a:ext cx="823594" cy="397596"/>
          </a:xfrm>
          <a:prstGeom prst="rect">
            <a:avLst/>
          </a:prstGeom>
        </p:spPr>
        <p:txBody>
          <a:bodyPr vert="horz" wrap="square" lIns="0" tIns="12677" rIns="0" bIns="0" rtlCol="0">
            <a:spAutoFit/>
          </a:bodyPr>
          <a:lstStyle/>
          <a:p>
            <a:pPr marL="12677" marR="5080">
              <a:lnSpc>
                <a:spcPct val="114900"/>
              </a:lnSpc>
              <a:spcBef>
                <a:spcPts val="101"/>
              </a:spcBef>
            </a:pPr>
            <a:r>
              <a:rPr sz="1100" spc="-4" dirty="0">
                <a:solidFill>
                  <a:srgbClr val="231F20"/>
                </a:solidFill>
                <a:latin typeface="Calibri"/>
                <a:cs typeface="Calibri"/>
              </a:rPr>
              <a:t>traditional</a:t>
            </a:r>
            <a:r>
              <a:rPr sz="1100" spc="-85" dirty="0">
                <a:solidFill>
                  <a:srgbClr val="231F20"/>
                </a:solidFill>
                <a:latin typeface="Calibri"/>
                <a:cs typeface="Calibri"/>
              </a:rPr>
              <a:t> </a:t>
            </a:r>
            <a:r>
              <a:rPr sz="1100" dirty="0">
                <a:solidFill>
                  <a:srgbClr val="231F20"/>
                </a:solidFill>
                <a:latin typeface="Calibri"/>
                <a:cs typeface="Calibri"/>
              </a:rPr>
              <a:t>BI  Big </a:t>
            </a:r>
            <a:r>
              <a:rPr sz="1100" spc="-10" dirty="0">
                <a:solidFill>
                  <a:srgbClr val="231F20"/>
                </a:solidFill>
                <a:latin typeface="Calibri"/>
                <a:cs typeface="Calibri"/>
              </a:rPr>
              <a:t>Data</a:t>
            </a:r>
            <a:r>
              <a:rPr sz="1100" spc="-101" dirty="0">
                <a:solidFill>
                  <a:srgbClr val="231F20"/>
                </a:solidFill>
                <a:latin typeface="Calibri"/>
                <a:cs typeface="Calibri"/>
              </a:rPr>
              <a:t> </a:t>
            </a:r>
            <a:r>
              <a:rPr sz="1100" dirty="0">
                <a:solidFill>
                  <a:srgbClr val="231F20"/>
                </a:solidFill>
                <a:latin typeface="Calibri"/>
                <a:cs typeface="Calibri"/>
              </a:rPr>
              <a:t>BI</a:t>
            </a:r>
            <a:endParaRPr sz="1100">
              <a:latin typeface="Calibri"/>
              <a:cs typeface="Calibri"/>
            </a:endParaRPr>
          </a:p>
        </p:txBody>
      </p:sp>
      <p:sp>
        <p:nvSpPr>
          <p:cNvPr id="40" name="object 40"/>
          <p:cNvSpPr txBox="1"/>
          <p:nvPr/>
        </p:nvSpPr>
        <p:spPr>
          <a:xfrm>
            <a:off x="11820092" y="3633917"/>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latin typeface="Calibri"/>
              <a:cs typeface="Calibri"/>
            </a:endParaRPr>
          </a:p>
        </p:txBody>
      </p:sp>
      <p:sp>
        <p:nvSpPr>
          <p:cNvPr id="41" name="object 41"/>
          <p:cNvSpPr txBox="1"/>
          <p:nvPr/>
        </p:nvSpPr>
        <p:spPr>
          <a:xfrm>
            <a:off x="12965875" y="6024958"/>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latin typeface="Calibri"/>
              <a:cs typeface="Calibri"/>
            </a:endParaRPr>
          </a:p>
        </p:txBody>
      </p:sp>
      <p:sp>
        <p:nvSpPr>
          <p:cNvPr id="42" name="object 42"/>
          <p:cNvSpPr txBox="1"/>
          <p:nvPr/>
        </p:nvSpPr>
        <p:spPr>
          <a:xfrm>
            <a:off x="11704202" y="1656273"/>
            <a:ext cx="2266950" cy="1175593"/>
          </a:xfrm>
          <a:prstGeom prst="rect">
            <a:avLst/>
          </a:prstGeom>
        </p:spPr>
        <p:txBody>
          <a:bodyPr vert="horz" wrap="square" lIns="0" tIns="12677" rIns="0" bIns="0" rtlCol="0">
            <a:spAutoFit/>
          </a:bodyPr>
          <a:lstStyle/>
          <a:p>
            <a:pPr marL="12677" marR="5080">
              <a:lnSpc>
                <a:spcPct val="114900"/>
              </a:lnSpc>
              <a:spcBef>
                <a:spcPts val="101"/>
              </a:spcBef>
            </a:pPr>
            <a:r>
              <a:rPr sz="1100" spc="-4" dirty="0">
                <a:solidFill>
                  <a:srgbClr val="231F20"/>
                </a:solidFill>
                <a:latin typeface="Calibri"/>
                <a:cs typeface="Calibri"/>
              </a:rPr>
              <a:t>online transaction </a:t>
            </a:r>
            <a:r>
              <a:rPr sz="1100" spc="-10" dirty="0">
                <a:solidFill>
                  <a:srgbClr val="231F20"/>
                </a:solidFill>
                <a:latin typeface="Calibri"/>
                <a:cs typeface="Calibri"/>
              </a:rPr>
              <a:t>processing </a:t>
            </a:r>
            <a:r>
              <a:rPr sz="1100" spc="-22" dirty="0">
                <a:solidFill>
                  <a:srgbClr val="231F20"/>
                </a:solidFill>
                <a:latin typeface="Calibri"/>
                <a:cs typeface="Calibri"/>
              </a:rPr>
              <a:t>(OLTP)  </a:t>
            </a:r>
            <a:r>
              <a:rPr sz="1100" spc="-4" dirty="0">
                <a:solidFill>
                  <a:srgbClr val="231F20"/>
                </a:solidFill>
                <a:latin typeface="Calibri"/>
                <a:cs typeface="Calibri"/>
              </a:rPr>
              <a:t>online analytical </a:t>
            </a:r>
            <a:r>
              <a:rPr sz="1100" spc="-10" dirty="0">
                <a:solidFill>
                  <a:srgbClr val="231F20"/>
                </a:solidFill>
                <a:latin typeface="Calibri"/>
                <a:cs typeface="Calibri"/>
              </a:rPr>
              <a:t>processing </a:t>
            </a:r>
            <a:r>
              <a:rPr sz="1100" spc="-4" dirty="0">
                <a:solidFill>
                  <a:srgbClr val="231F20"/>
                </a:solidFill>
                <a:latin typeface="Calibri"/>
                <a:cs typeface="Calibri"/>
              </a:rPr>
              <a:t>(OLAP)  </a:t>
            </a:r>
            <a:r>
              <a:rPr sz="1100" spc="-10" dirty="0">
                <a:solidFill>
                  <a:srgbClr val="231F20"/>
                </a:solidFill>
                <a:latin typeface="Calibri"/>
                <a:cs typeface="Calibri"/>
              </a:rPr>
              <a:t>extract-transform-load</a:t>
            </a:r>
            <a:r>
              <a:rPr sz="1100" spc="-93" dirty="0">
                <a:solidFill>
                  <a:srgbClr val="231F20"/>
                </a:solidFill>
                <a:latin typeface="Calibri"/>
                <a:cs typeface="Calibri"/>
              </a:rPr>
              <a:t> </a:t>
            </a:r>
            <a:r>
              <a:rPr sz="1100" spc="-4" dirty="0">
                <a:solidFill>
                  <a:srgbClr val="231F20"/>
                </a:solidFill>
                <a:latin typeface="Calibri"/>
                <a:cs typeface="Calibri"/>
              </a:rPr>
              <a:t>(ETL)</a:t>
            </a:r>
            <a:endParaRPr sz="1100">
              <a:latin typeface="Calibri"/>
              <a:cs typeface="Calibri"/>
            </a:endParaRPr>
          </a:p>
          <a:p>
            <a:pPr marL="12677" marR="1252578">
              <a:lnSpc>
                <a:spcPct val="114900"/>
              </a:lnSpc>
            </a:pPr>
            <a:r>
              <a:rPr sz="1100" spc="-10" dirty="0">
                <a:solidFill>
                  <a:srgbClr val="231F20"/>
                </a:solidFill>
                <a:latin typeface="Calibri"/>
                <a:cs typeface="Calibri"/>
              </a:rPr>
              <a:t>data</a:t>
            </a:r>
            <a:r>
              <a:rPr sz="1100" spc="-85" dirty="0">
                <a:solidFill>
                  <a:srgbClr val="231F20"/>
                </a:solidFill>
                <a:latin typeface="Calibri"/>
                <a:cs typeface="Calibri"/>
              </a:rPr>
              <a:t> </a:t>
            </a:r>
            <a:r>
              <a:rPr sz="1100" spc="-4" dirty="0">
                <a:solidFill>
                  <a:srgbClr val="231F20"/>
                </a:solidFill>
                <a:latin typeface="Calibri"/>
                <a:cs typeface="Calibri"/>
              </a:rPr>
              <a:t>warehouse  </a:t>
            </a:r>
            <a:r>
              <a:rPr sz="1100" spc="-10" dirty="0">
                <a:solidFill>
                  <a:srgbClr val="231F20"/>
                </a:solidFill>
                <a:latin typeface="Calibri"/>
                <a:cs typeface="Calibri"/>
              </a:rPr>
              <a:t>data </a:t>
            </a:r>
            <a:r>
              <a:rPr sz="1100" dirty="0">
                <a:solidFill>
                  <a:srgbClr val="231F20"/>
                </a:solidFill>
                <a:latin typeface="Calibri"/>
                <a:cs typeface="Calibri"/>
              </a:rPr>
              <a:t>mart  </a:t>
            </a:r>
            <a:r>
              <a:rPr sz="1100" spc="-4" dirty="0">
                <a:solidFill>
                  <a:srgbClr val="231F20"/>
                </a:solidFill>
                <a:latin typeface="Calibri"/>
                <a:cs typeface="Calibri"/>
              </a:rPr>
              <a:t>Hadoop</a:t>
            </a:r>
            <a:endParaRPr sz="1100">
              <a:latin typeface="Calibri"/>
              <a:cs typeface="Calibri"/>
            </a:endParaRPr>
          </a:p>
        </p:txBody>
      </p:sp>
      <p:sp>
        <p:nvSpPr>
          <p:cNvPr id="43" name="object 43"/>
          <p:cNvSpPr/>
          <p:nvPr/>
        </p:nvSpPr>
        <p:spPr>
          <a:xfrm>
            <a:off x="11538504" y="1827002"/>
            <a:ext cx="0" cy="1030606"/>
          </a:xfrm>
          <a:custGeom>
            <a:avLst/>
            <a:gdLst/>
            <a:ahLst/>
            <a:cxnLst/>
            <a:rect l="l" t="t" r="r" b="b"/>
            <a:pathLst>
              <a:path h="1030605">
                <a:moveTo>
                  <a:pt x="0" y="0"/>
                </a:moveTo>
                <a:lnTo>
                  <a:pt x="0" y="1030592"/>
                </a:lnTo>
              </a:path>
            </a:pathLst>
          </a:custGeom>
          <a:ln w="3479">
            <a:solidFill>
              <a:srgbClr val="231F20"/>
            </a:solidFill>
          </a:ln>
        </p:spPr>
        <p:txBody>
          <a:bodyPr wrap="square" lIns="0" tIns="0" rIns="0" bIns="0" rtlCol="0"/>
          <a:lstStyle/>
          <a:p>
            <a:endParaRPr/>
          </a:p>
        </p:txBody>
      </p:sp>
      <p:sp>
        <p:nvSpPr>
          <p:cNvPr id="44" name="object 44"/>
          <p:cNvSpPr/>
          <p:nvPr/>
        </p:nvSpPr>
        <p:spPr>
          <a:xfrm>
            <a:off x="11539167" y="1825261"/>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45" name="object 45"/>
          <p:cNvSpPr/>
          <p:nvPr/>
        </p:nvSpPr>
        <p:spPr>
          <a:xfrm>
            <a:off x="11539609" y="223692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46" name="object 46"/>
          <p:cNvSpPr/>
          <p:nvPr/>
        </p:nvSpPr>
        <p:spPr>
          <a:xfrm>
            <a:off x="11539062" y="2646772"/>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47" name="object 47"/>
          <p:cNvSpPr/>
          <p:nvPr/>
        </p:nvSpPr>
        <p:spPr>
          <a:xfrm>
            <a:off x="11540051" y="2028435"/>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48" name="object 48"/>
          <p:cNvSpPr/>
          <p:nvPr/>
        </p:nvSpPr>
        <p:spPr>
          <a:xfrm>
            <a:off x="11538511" y="244216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49" name="object 49"/>
          <p:cNvSpPr/>
          <p:nvPr/>
        </p:nvSpPr>
        <p:spPr>
          <a:xfrm>
            <a:off x="9442035" y="2161764"/>
            <a:ext cx="1944370" cy="365125"/>
          </a:xfrm>
          <a:custGeom>
            <a:avLst/>
            <a:gdLst/>
            <a:ahLst/>
            <a:cxnLst/>
            <a:rect l="l" t="t" r="r" b="b"/>
            <a:pathLst>
              <a:path w="1944370" h="365125">
                <a:moveTo>
                  <a:pt x="1920633" y="0"/>
                </a:moveTo>
                <a:lnTo>
                  <a:pt x="23520" y="0"/>
                </a:lnTo>
                <a:lnTo>
                  <a:pt x="9922" y="367"/>
                </a:lnTo>
                <a:lnTo>
                  <a:pt x="2940" y="2940"/>
                </a:lnTo>
                <a:lnTo>
                  <a:pt x="367" y="9922"/>
                </a:lnTo>
                <a:lnTo>
                  <a:pt x="0" y="23520"/>
                </a:lnTo>
                <a:lnTo>
                  <a:pt x="0" y="341439"/>
                </a:lnTo>
                <a:lnTo>
                  <a:pt x="367" y="355037"/>
                </a:lnTo>
                <a:lnTo>
                  <a:pt x="2940" y="362019"/>
                </a:lnTo>
                <a:lnTo>
                  <a:pt x="9922" y="364592"/>
                </a:lnTo>
                <a:lnTo>
                  <a:pt x="23520" y="364959"/>
                </a:lnTo>
                <a:lnTo>
                  <a:pt x="1920633" y="364959"/>
                </a:lnTo>
                <a:lnTo>
                  <a:pt x="1934231" y="364592"/>
                </a:lnTo>
                <a:lnTo>
                  <a:pt x="1941214" y="362019"/>
                </a:lnTo>
                <a:lnTo>
                  <a:pt x="1943786" y="355037"/>
                </a:lnTo>
                <a:lnTo>
                  <a:pt x="1944154" y="341439"/>
                </a:lnTo>
                <a:lnTo>
                  <a:pt x="1944154" y="23520"/>
                </a:lnTo>
                <a:lnTo>
                  <a:pt x="1943786" y="9922"/>
                </a:lnTo>
                <a:lnTo>
                  <a:pt x="1941214" y="2940"/>
                </a:lnTo>
                <a:lnTo>
                  <a:pt x="1934231" y="367"/>
                </a:lnTo>
                <a:lnTo>
                  <a:pt x="1920633" y="0"/>
                </a:lnTo>
                <a:close/>
              </a:path>
            </a:pathLst>
          </a:custGeom>
          <a:solidFill>
            <a:srgbClr val="636466"/>
          </a:solidFill>
        </p:spPr>
        <p:txBody>
          <a:bodyPr wrap="square" lIns="0" tIns="0" rIns="0" bIns="0" rtlCol="0"/>
          <a:lstStyle/>
          <a:p>
            <a:endParaRPr/>
          </a:p>
        </p:txBody>
      </p:sp>
      <p:sp>
        <p:nvSpPr>
          <p:cNvPr id="50" name="object 50"/>
          <p:cNvSpPr txBox="1"/>
          <p:nvPr/>
        </p:nvSpPr>
        <p:spPr>
          <a:xfrm>
            <a:off x="9590411" y="2219324"/>
            <a:ext cx="1618613"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Enterprise</a:t>
            </a:r>
            <a:r>
              <a:rPr sz="1300" spc="-85" dirty="0">
                <a:solidFill>
                  <a:srgbClr val="FFFFFF"/>
                </a:solidFill>
                <a:latin typeface="Calibri"/>
                <a:cs typeface="Calibri"/>
              </a:rPr>
              <a:t> </a:t>
            </a:r>
            <a:r>
              <a:rPr sz="1300" spc="-10" dirty="0">
                <a:solidFill>
                  <a:srgbClr val="FFFFFF"/>
                </a:solidFill>
                <a:latin typeface="Calibri"/>
                <a:cs typeface="Calibri"/>
              </a:rPr>
              <a:t>Technologies</a:t>
            </a:r>
            <a:endParaRPr sz="1300">
              <a:latin typeface="Calibri"/>
              <a:cs typeface="Calibri"/>
            </a:endParaRPr>
          </a:p>
        </p:txBody>
      </p:sp>
      <p:sp>
        <p:nvSpPr>
          <p:cNvPr id="51" name="object 51"/>
          <p:cNvSpPr/>
          <p:nvPr/>
        </p:nvSpPr>
        <p:spPr>
          <a:xfrm>
            <a:off x="11539614" y="2859328"/>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52" name="object 52"/>
          <p:cNvSpPr txBox="1"/>
          <p:nvPr/>
        </p:nvSpPr>
        <p:spPr>
          <a:xfrm>
            <a:off x="12527266" y="3426766"/>
            <a:ext cx="1288415" cy="592095"/>
          </a:xfrm>
          <a:prstGeom prst="rect">
            <a:avLst/>
          </a:prstGeom>
        </p:spPr>
        <p:txBody>
          <a:bodyPr vert="horz" wrap="square" lIns="0" tIns="12677" rIns="0" bIns="0" rtlCol="0">
            <a:spAutoFit/>
          </a:bodyPr>
          <a:lstStyle/>
          <a:p>
            <a:pPr marL="12677" marR="5080">
              <a:lnSpc>
                <a:spcPct val="114900"/>
              </a:lnSpc>
              <a:spcBef>
                <a:spcPts val="101"/>
              </a:spcBef>
            </a:pPr>
            <a:r>
              <a:rPr sz="1100" spc="-10" dirty="0">
                <a:solidFill>
                  <a:srgbClr val="231F20"/>
                </a:solidFill>
                <a:latin typeface="Calibri"/>
                <a:cs typeface="Calibri"/>
              </a:rPr>
              <a:t>quantitative</a:t>
            </a:r>
            <a:r>
              <a:rPr sz="1100" spc="-66" dirty="0">
                <a:solidFill>
                  <a:srgbClr val="231F20"/>
                </a:solidFill>
                <a:latin typeface="Calibri"/>
                <a:cs typeface="Calibri"/>
              </a:rPr>
              <a:t> </a:t>
            </a:r>
            <a:r>
              <a:rPr sz="1100" spc="-4" dirty="0">
                <a:solidFill>
                  <a:srgbClr val="231F20"/>
                </a:solidFill>
                <a:latin typeface="Calibri"/>
                <a:cs typeface="Calibri"/>
              </a:rPr>
              <a:t>analysis  </a:t>
            </a:r>
            <a:r>
              <a:rPr sz="1100" spc="-10" dirty="0">
                <a:solidFill>
                  <a:srgbClr val="231F20"/>
                </a:solidFill>
                <a:latin typeface="Calibri"/>
                <a:cs typeface="Calibri"/>
              </a:rPr>
              <a:t>qualitative </a:t>
            </a:r>
            <a:r>
              <a:rPr sz="1100" spc="-4" dirty="0">
                <a:solidFill>
                  <a:srgbClr val="231F20"/>
                </a:solidFill>
                <a:latin typeface="Calibri"/>
                <a:cs typeface="Calibri"/>
              </a:rPr>
              <a:t>analysis  </a:t>
            </a:r>
            <a:r>
              <a:rPr sz="1100" spc="-10" dirty="0">
                <a:solidFill>
                  <a:srgbClr val="231F20"/>
                </a:solidFill>
                <a:latin typeface="Calibri"/>
                <a:cs typeface="Calibri"/>
              </a:rPr>
              <a:t>data</a:t>
            </a:r>
            <a:r>
              <a:rPr sz="1100" spc="-101" dirty="0">
                <a:solidFill>
                  <a:srgbClr val="231F20"/>
                </a:solidFill>
                <a:latin typeface="Calibri"/>
                <a:cs typeface="Calibri"/>
              </a:rPr>
              <a:t> </a:t>
            </a:r>
            <a:r>
              <a:rPr sz="1100" dirty="0">
                <a:solidFill>
                  <a:srgbClr val="231F20"/>
                </a:solidFill>
                <a:latin typeface="Calibri"/>
                <a:cs typeface="Calibri"/>
              </a:rPr>
              <a:t>mining</a:t>
            </a:r>
            <a:endParaRPr sz="1100">
              <a:latin typeface="Calibri"/>
              <a:cs typeface="Calibri"/>
            </a:endParaRPr>
          </a:p>
        </p:txBody>
      </p:sp>
      <p:sp>
        <p:nvSpPr>
          <p:cNvPr id="53" name="object 53"/>
          <p:cNvSpPr/>
          <p:nvPr/>
        </p:nvSpPr>
        <p:spPr>
          <a:xfrm>
            <a:off x="6479637" y="1378243"/>
            <a:ext cx="1407160" cy="2673986"/>
          </a:xfrm>
          <a:custGeom>
            <a:avLst/>
            <a:gdLst/>
            <a:ahLst/>
            <a:cxnLst/>
            <a:rect l="l" t="t" r="r" b="b"/>
            <a:pathLst>
              <a:path w="1407159" h="2673985">
                <a:moveTo>
                  <a:pt x="0" y="0"/>
                </a:moveTo>
                <a:lnTo>
                  <a:pt x="1407071" y="2673565"/>
                </a:lnTo>
              </a:path>
            </a:pathLst>
          </a:custGeom>
          <a:ln w="3810">
            <a:solidFill>
              <a:srgbClr val="231F20"/>
            </a:solidFill>
          </a:ln>
        </p:spPr>
        <p:txBody>
          <a:bodyPr wrap="square" lIns="0" tIns="0" rIns="0" bIns="0" rtlCol="0"/>
          <a:lstStyle/>
          <a:p>
            <a:endParaRPr/>
          </a:p>
        </p:txBody>
      </p:sp>
      <p:sp>
        <p:nvSpPr>
          <p:cNvPr id="54" name="object 54"/>
          <p:cNvSpPr txBox="1"/>
          <p:nvPr/>
        </p:nvSpPr>
        <p:spPr>
          <a:xfrm>
            <a:off x="7506500" y="529143"/>
            <a:ext cx="2880359" cy="987519"/>
          </a:xfrm>
          <a:prstGeom prst="rect">
            <a:avLst/>
          </a:prstGeom>
        </p:spPr>
        <p:txBody>
          <a:bodyPr vert="horz" wrap="square" lIns="0" tIns="12677" rIns="0" bIns="0" rtlCol="0">
            <a:spAutoFit/>
          </a:bodyPr>
          <a:lstStyle/>
          <a:p>
            <a:pPr marL="12677" marR="1381254">
              <a:lnSpc>
                <a:spcPct val="114900"/>
              </a:lnSpc>
              <a:spcBef>
                <a:spcPts val="101"/>
              </a:spcBef>
            </a:pPr>
            <a:r>
              <a:rPr sz="1100" spc="-4" dirty="0">
                <a:solidFill>
                  <a:srgbClr val="231F20"/>
                </a:solidFill>
                <a:latin typeface="Calibri"/>
                <a:cs typeface="Calibri"/>
              </a:rPr>
              <a:t>analytics </a:t>
            </a:r>
            <a:r>
              <a:rPr sz="1100" dirty="0">
                <a:solidFill>
                  <a:srgbClr val="231F20"/>
                </a:solidFill>
                <a:latin typeface="Calibri"/>
                <a:cs typeface="Calibri"/>
              </a:rPr>
              <a:t>&amp; </a:t>
            </a:r>
            <a:r>
              <a:rPr sz="1100" spc="-10" dirty="0">
                <a:solidFill>
                  <a:srgbClr val="231F20"/>
                </a:solidFill>
                <a:latin typeface="Calibri"/>
                <a:cs typeface="Calibri"/>
              </a:rPr>
              <a:t>data </a:t>
            </a:r>
            <a:r>
              <a:rPr sz="1100" spc="-4" dirty="0">
                <a:solidFill>
                  <a:srgbClr val="231F20"/>
                </a:solidFill>
                <a:latin typeface="Calibri"/>
                <a:cs typeface="Calibri"/>
              </a:rPr>
              <a:t>science  </a:t>
            </a:r>
            <a:r>
              <a:rPr sz="1100" spc="-10" dirty="0">
                <a:solidFill>
                  <a:srgbClr val="231F20"/>
                </a:solidFill>
                <a:latin typeface="Calibri"/>
                <a:cs typeface="Calibri"/>
              </a:rPr>
              <a:t>digitization</a:t>
            </a:r>
            <a:endParaRPr sz="1100">
              <a:latin typeface="Calibri"/>
              <a:cs typeface="Calibri"/>
            </a:endParaRPr>
          </a:p>
          <a:p>
            <a:pPr marL="12677" marR="5080">
              <a:lnSpc>
                <a:spcPct val="114900"/>
              </a:lnSpc>
            </a:pPr>
            <a:r>
              <a:rPr sz="1100" spc="-14" dirty="0">
                <a:solidFill>
                  <a:srgbClr val="231F20"/>
                </a:solidFill>
                <a:latin typeface="Calibri"/>
                <a:cs typeface="Calibri"/>
              </a:rPr>
              <a:t>affordable </a:t>
            </a:r>
            <a:r>
              <a:rPr sz="1100" spc="-4" dirty="0">
                <a:solidFill>
                  <a:srgbClr val="231F20"/>
                </a:solidFill>
                <a:latin typeface="Calibri"/>
                <a:cs typeface="Calibri"/>
              </a:rPr>
              <a:t>technology </a:t>
            </a:r>
            <a:r>
              <a:rPr sz="1100" dirty="0">
                <a:solidFill>
                  <a:srgbClr val="231F20"/>
                </a:solidFill>
                <a:latin typeface="Calibri"/>
                <a:cs typeface="Calibri"/>
              </a:rPr>
              <a:t>&amp; </a:t>
            </a:r>
            <a:r>
              <a:rPr sz="1100" spc="-4" dirty="0">
                <a:solidFill>
                  <a:srgbClr val="231F20"/>
                </a:solidFill>
                <a:latin typeface="Calibri"/>
                <a:cs typeface="Calibri"/>
              </a:rPr>
              <a:t>commodity </a:t>
            </a:r>
            <a:r>
              <a:rPr sz="1100" spc="-10" dirty="0">
                <a:solidFill>
                  <a:srgbClr val="231F20"/>
                </a:solidFill>
                <a:latin typeface="Calibri"/>
                <a:cs typeface="Calibri"/>
              </a:rPr>
              <a:t>hardware  </a:t>
            </a:r>
            <a:r>
              <a:rPr sz="1100" spc="-4" dirty="0">
                <a:solidFill>
                  <a:srgbClr val="231F20"/>
                </a:solidFill>
                <a:latin typeface="Calibri"/>
                <a:cs typeface="Calibri"/>
              </a:rPr>
              <a:t>social</a:t>
            </a:r>
            <a:r>
              <a:rPr sz="1100" spc="-101" dirty="0">
                <a:solidFill>
                  <a:srgbClr val="231F20"/>
                </a:solidFill>
                <a:latin typeface="Calibri"/>
                <a:cs typeface="Calibri"/>
              </a:rPr>
              <a:t> </a:t>
            </a:r>
            <a:r>
              <a:rPr sz="1100" dirty="0">
                <a:solidFill>
                  <a:srgbClr val="231F20"/>
                </a:solidFill>
                <a:latin typeface="Calibri"/>
                <a:cs typeface="Calibri"/>
              </a:rPr>
              <a:t>media</a:t>
            </a:r>
            <a:endParaRPr sz="1100">
              <a:latin typeface="Calibri"/>
              <a:cs typeface="Calibri"/>
            </a:endParaRPr>
          </a:p>
          <a:p>
            <a:pPr marL="12677">
              <a:spcBef>
                <a:spcPts val="214"/>
              </a:spcBef>
            </a:pPr>
            <a:r>
              <a:rPr sz="1100" spc="-10" dirty="0">
                <a:solidFill>
                  <a:srgbClr val="231F20"/>
                </a:solidFill>
                <a:latin typeface="Calibri"/>
                <a:cs typeface="Calibri"/>
              </a:rPr>
              <a:t>hyper-connected communities </a:t>
            </a:r>
            <a:r>
              <a:rPr sz="1100" dirty="0">
                <a:solidFill>
                  <a:srgbClr val="231F20"/>
                </a:solidFill>
                <a:latin typeface="Calibri"/>
                <a:cs typeface="Calibri"/>
              </a:rPr>
              <a:t>&amp; </a:t>
            </a:r>
            <a:r>
              <a:rPr sz="1100" spc="-4" dirty="0">
                <a:solidFill>
                  <a:srgbClr val="231F20"/>
                </a:solidFill>
                <a:latin typeface="Calibri"/>
                <a:cs typeface="Calibri"/>
              </a:rPr>
              <a:t>devices</a:t>
            </a:r>
            <a:endParaRPr sz="1100">
              <a:latin typeface="Calibri"/>
              <a:cs typeface="Calibri"/>
            </a:endParaRPr>
          </a:p>
        </p:txBody>
      </p:sp>
      <p:sp>
        <p:nvSpPr>
          <p:cNvPr id="55" name="object 55"/>
          <p:cNvSpPr txBox="1"/>
          <p:nvPr/>
        </p:nvSpPr>
        <p:spPr>
          <a:xfrm>
            <a:off x="7506451" y="1606951"/>
            <a:ext cx="1062356" cy="182078"/>
          </a:xfrm>
          <a:prstGeom prst="rect">
            <a:avLst/>
          </a:prstGeom>
        </p:spPr>
        <p:txBody>
          <a:bodyPr vert="horz" wrap="square" lIns="0" tIns="12677" rIns="0" bIns="0" rtlCol="0">
            <a:spAutoFit/>
          </a:bodyPr>
          <a:lstStyle/>
          <a:p>
            <a:pPr marL="12677">
              <a:spcBef>
                <a:spcPts val="101"/>
              </a:spcBef>
            </a:pPr>
            <a:r>
              <a:rPr sz="1100" dirty="0">
                <a:solidFill>
                  <a:srgbClr val="231F20"/>
                </a:solidFill>
                <a:latin typeface="Calibri"/>
                <a:cs typeface="Calibri"/>
              </a:rPr>
              <a:t>cloud</a:t>
            </a:r>
            <a:r>
              <a:rPr sz="1100" spc="-70" dirty="0">
                <a:solidFill>
                  <a:srgbClr val="231F20"/>
                </a:solidFill>
                <a:latin typeface="Calibri"/>
                <a:cs typeface="Calibri"/>
              </a:rPr>
              <a:t> </a:t>
            </a:r>
            <a:r>
              <a:rPr sz="1100" spc="-10" dirty="0">
                <a:solidFill>
                  <a:srgbClr val="231F20"/>
                </a:solidFill>
                <a:latin typeface="Calibri"/>
                <a:cs typeface="Calibri"/>
              </a:rPr>
              <a:t>computing</a:t>
            </a:r>
            <a:endParaRPr sz="1100">
              <a:latin typeface="Calibri"/>
              <a:cs typeface="Calibri"/>
            </a:endParaRPr>
          </a:p>
        </p:txBody>
      </p:sp>
      <p:sp>
        <p:nvSpPr>
          <p:cNvPr id="56" name="object 56"/>
          <p:cNvSpPr/>
          <p:nvPr/>
        </p:nvSpPr>
        <p:spPr>
          <a:xfrm>
            <a:off x="5749398" y="1014473"/>
            <a:ext cx="1461135" cy="365125"/>
          </a:xfrm>
          <a:custGeom>
            <a:avLst/>
            <a:gdLst/>
            <a:ahLst/>
            <a:cxnLst/>
            <a:rect l="l" t="t" r="r" b="b"/>
            <a:pathLst>
              <a:path w="1461134" h="365125">
                <a:moveTo>
                  <a:pt x="1437068" y="0"/>
                </a:moveTo>
                <a:lnTo>
                  <a:pt x="23520" y="0"/>
                </a:lnTo>
                <a:lnTo>
                  <a:pt x="9922" y="367"/>
                </a:lnTo>
                <a:lnTo>
                  <a:pt x="2940" y="2940"/>
                </a:lnTo>
                <a:lnTo>
                  <a:pt x="367" y="9922"/>
                </a:lnTo>
                <a:lnTo>
                  <a:pt x="0" y="23520"/>
                </a:lnTo>
                <a:lnTo>
                  <a:pt x="0" y="341439"/>
                </a:lnTo>
                <a:lnTo>
                  <a:pt x="367" y="355037"/>
                </a:lnTo>
                <a:lnTo>
                  <a:pt x="2940" y="362019"/>
                </a:lnTo>
                <a:lnTo>
                  <a:pt x="9922" y="364592"/>
                </a:lnTo>
                <a:lnTo>
                  <a:pt x="23520" y="364959"/>
                </a:lnTo>
                <a:lnTo>
                  <a:pt x="1437068" y="364959"/>
                </a:lnTo>
                <a:lnTo>
                  <a:pt x="1450658" y="364592"/>
                </a:lnTo>
                <a:lnTo>
                  <a:pt x="1457637" y="362019"/>
                </a:lnTo>
                <a:lnTo>
                  <a:pt x="1460208" y="355037"/>
                </a:lnTo>
                <a:lnTo>
                  <a:pt x="1460576" y="341439"/>
                </a:lnTo>
                <a:lnTo>
                  <a:pt x="1460576" y="23520"/>
                </a:lnTo>
                <a:lnTo>
                  <a:pt x="1460208" y="9922"/>
                </a:lnTo>
                <a:lnTo>
                  <a:pt x="1457637" y="2940"/>
                </a:lnTo>
                <a:lnTo>
                  <a:pt x="1450658" y="367"/>
                </a:lnTo>
                <a:lnTo>
                  <a:pt x="1437068" y="0"/>
                </a:lnTo>
                <a:close/>
              </a:path>
            </a:pathLst>
          </a:custGeom>
          <a:solidFill>
            <a:srgbClr val="636466"/>
          </a:solidFill>
        </p:spPr>
        <p:txBody>
          <a:bodyPr wrap="square" lIns="0" tIns="0" rIns="0" bIns="0" rtlCol="0"/>
          <a:lstStyle/>
          <a:p>
            <a:endParaRPr/>
          </a:p>
        </p:txBody>
      </p:sp>
      <p:sp>
        <p:nvSpPr>
          <p:cNvPr id="57" name="object 57"/>
          <p:cNvSpPr txBox="1"/>
          <p:nvPr/>
        </p:nvSpPr>
        <p:spPr>
          <a:xfrm>
            <a:off x="5939551" y="1073611"/>
            <a:ext cx="1088389"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90" dirty="0">
                <a:solidFill>
                  <a:srgbClr val="FFFFFF"/>
                </a:solidFill>
                <a:latin typeface="Calibri"/>
                <a:cs typeface="Calibri"/>
              </a:rPr>
              <a:t> </a:t>
            </a:r>
            <a:r>
              <a:rPr sz="1300" spc="-10" dirty="0">
                <a:solidFill>
                  <a:srgbClr val="FFFFFF"/>
                </a:solidFill>
                <a:latin typeface="Calibri"/>
                <a:cs typeface="Calibri"/>
              </a:rPr>
              <a:t>Drivers</a:t>
            </a:r>
            <a:endParaRPr sz="1300">
              <a:latin typeface="Calibri"/>
              <a:cs typeface="Calibri"/>
            </a:endParaRPr>
          </a:p>
        </p:txBody>
      </p:sp>
      <p:sp>
        <p:nvSpPr>
          <p:cNvPr id="58" name="object 58"/>
          <p:cNvSpPr/>
          <p:nvPr/>
        </p:nvSpPr>
        <p:spPr>
          <a:xfrm>
            <a:off x="11386194" y="2347074"/>
            <a:ext cx="153036" cy="0"/>
          </a:xfrm>
          <a:custGeom>
            <a:avLst/>
            <a:gdLst/>
            <a:ahLst/>
            <a:cxnLst/>
            <a:rect l="l" t="t" r="r" b="b"/>
            <a:pathLst>
              <a:path w="153034">
                <a:moveTo>
                  <a:pt x="0" y="0"/>
                </a:moveTo>
                <a:lnTo>
                  <a:pt x="152971" y="0"/>
                </a:lnTo>
              </a:path>
            </a:pathLst>
          </a:custGeom>
          <a:ln w="3479">
            <a:solidFill>
              <a:srgbClr val="231F20"/>
            </a:solidFill>
          </a:ln>
        </p:spPr>
        <p:txBody>
          <a:bodyPr wrap="square" lIns="0" tIns="0" rIns="0" bIns="0" rtlCol="0"/>
          <a:lstStyle/>
          <a:p>
            <a:endParaRPr/>
          </a:p>
        </p:txBody>
      </p:sp>
      <p:sp>
        <p:nvSpPr>
          <p:cNvPr id="59" name="object 59"/>
          <p:cNvSpPr/>
          <p:nvPr/>
        </p:nvSpPr>
        <p:spPr>
          <a:xfrm>
            <a:off x="6614418" y="4032759"/>
            <a:ext cx="2449828" cy="730250"/>
          </a:xfrm>
          <a:custGeom>
            <a:avLst/>
            <a:gdLst/>
            <a:ahLst/>
            <a:cxnLst/>
            <a:rect l="l" t="t" r="r" b="b"/>
            <a:pathLst>
              <a:path w="2449829" h="730250">
                <a:moveTo>
                  <a:pt x="2338146" y="0"/>
                </a:moveTo>
                <a:lnTo>
                  <a:pt x="111099" y="0"/>
                </a:ln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2338146" y="729996"/>
                </a:lnTo>
                <a:lnTo>
                  <a:pt x="2402375" y="728260"/>
                </a:lnTo>
                <a:lnTo>
                  <a:pt x="2435358" y="716108"/>
                </a:lnTo>
                <a:lnTo>
                  <a:pt x="2447509" y="683125"/>
                </a:lnTo>
                <a:lnTo>
                  <a:pt x="2449245" y="618896"/>
                </a:lnTo>
                <a:lnTo>
                  <a:pt x="2449245" y="111099"/>
                </a:lnTo>
                <a:lnTo>
                  <a:pt x="2447509" y="46870"/>
                </a:lnTo>
                <a:lnTo>
                  <a:pt x="2435358" y="13887"/>
                </a:lnTo>
                <a:lnTo>
                  <a:pt x="2402375" y="1735"/>
                </a:lnTo>
                <a:lnTo>
                  <a:pt x="2338146" y="0"/>
                </a:lnTo>
                <a:close/>
              </a:path>
            </a:pathLst>
          </a:custGeom>
          <a:solidFill>
            <a:srgbClr val="27A7DF"/>
          </a:solidFill>
        </p:spPr>
        <p:txBody>
          <a:bodyPr wrap="square" lIns="0" tIns="0" rIns="0" bIns="0" rtlCol="0"/>
          <a:lstStyle/>
          <a:p>
            <a:endParaRPr/>
          </a:p>
        </p:txBody>
      </p:sp>
      <p:sp>
        <p:nvSpPr>
          <p:cNvPr id="60" name="object 60"/>
          <p:cNvSpPr txBox="1"/>
          <p:nvPr/>
        </p:nvSpPr>
        <p:spPr>
          <a:xfrm>
            <a:off x="7064702" y="4157863"/>
            <a:ext cx="1538605" cy="412910"/>
          </a:xfrm>
          <a:prstGeom prst="rect">
            <a:avLst/>
          </a:prstGeom>
        </p:spPr>
        <p:txBody>
          <a:bodyPr vert="horz" wrap="square" lIns="0" tIns="12677" rIns="0" bIns="0" rtlCol="0">
            <a:spAutoFit/>
          </a:bodyPr>
          <a:lstStyle/>
          <a:p>
            <a:pPr marL="12677" marR="5080" indent="427887">
              <a:spcBef>
                <a:spcPts val="101"/>
              </a:spcBef>
            </a:pPr>
            <a:r>
              <a:rPr lang="en-US" sz="1300" b="1" spc="-4" dirty="0" smtClean="0">
                <a:solidFill>
                  <a:srgbClr val="FFFFFF"/>
                </a:solidFill>
                <a:latin typeface="Calibri"/>
                <a:cs typeface="Calibri"/>
              </a:rPr>
              <a:t>Outcome </a:t>
            </a:r>
            <a:r>
              <a:rPr sz="1300" b="1" dirty="0" smtClean="0">
                <a:solidFill>
                  <a:srgbClr val="FFFFFF"/>
                </a:solidFill>
                <a:latin typeface="Calibri"/>
                <a:cs typeface="Calibri"/>
              </a:rPr>
              <a:t>1</a:t>
            </a:r>
            <a:r>
              <a:rPr lang="en-US" sz="1300" b="1" dirty="0" smtClean="0">
                <a:solidFill>
                  <a:srgbClr val="FFFFFF"/>
                </a:solidFill>
                <a:latin typeface="Calibri"/>
                <a:cs typeface="Calibri"/>
              </a:rPr>
              <a:t>:</a:t>
            </a:r>
            <a:r>
              <a:rPr sz="1300" b="1" dirty="0" smtClean="0">
                <a:solidFill>
                  <a:srgbClr val="FFFFFF"/>
                </a:solidFill>
                <a:latin typeface="Calibri"/>
                <a:cs typeface="Calibri"/>
              </a:rPr>
              <a:t>  </a:t>
            </a:r>
            <a:r>
              <a:rPr sz="1300" b="1" spc="-4" dirty="0">
                <a:solidFill>
                  <a:srgbClr val="FFFFFF"/>
                </a:solidFill>
                <a:latin typeface="Calibri"/>
                <a:cs typeface="Calibri"/>
              </a:rPr>
              <a:t>Fundamental </a:t>
            </a:r>
            <a:r>
              <a:rPr sz="1300" b="1" dirty="0">
                <a:solidFill>
                  <a:srgbClr val="FFFFFF"/>
                </a:solidFill>
                <a:latin typeface="Calibri"/>
                <a:cs typeface="Calibri"/>
              </a:rPr>
              <a:t>Big</a:t>
            </a:r>
            <a:r>
              <a:rPr sz="1300" b="1" spc="-66" dirty="0">
                <a:solidFill>
                  <a:srgbClr val="FFFFFF"/>
                </a:solidFill>
                <a:latin typeface="Calibri"/>
                <a:cs typeface="Calibri"/>
              </a:rPr>
              <a:t> </a:t>
            </a:r>
            <a:r>
              <a:rPr sz="1300" b="1" spc="-10" dirty="0">
                <a:solidFill>
                  <a:srgbClr val="FFFFFF"/>
                </a:solidFill>
                <a:latin typeface="Calibri"/>
                <a:cs typeface="Calibri"/>
              </a:rPr>
              <a:t>Data</a:t>
            </a:r>
            <a:endParaRPr sz="1300" dirty="0">
              <a:latin typeface="Calibri"/>
              <a:cs typeface="Calibri"/>
            </a:endParaRPr>
          </a:p>
        </p:txBody>
      </p:sp>
      <p:sp>
        <p:nvSpPr>
          <p:cNvPr id="61" name="object 61"/>
          <p:cNvSpPr/>
          <p:nvPr/>
        </p:nvSpPr>
        <p:spPr>
          <a:xfrm>
            <a:off x="6614418" y="4032759"/>
            <a:ext cx="2449828" cy="730250"/>
          </a:xfrm>
          <a:custGeom>
            <a:avLst/>
            <a:gdLst/>
            <a:ahLst/>
            <a:cxnLst/>
            <a:rect l="l" t="t" r="r" b="b"/>
            <a:pathLst>
              <a:path w="2449829" h="730250">
                <a:moveTo>
                  <a:pt x="111099" y="0"/>
                </a:move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2338146" y="729996"/>
                </a:lnTo>
                <a:lnTo>
                  <a:pt x="2402375" y="728260"/>
                </a:lnTo>
                <a:lnTo>
                  <a:pt x="2435358" y="716108"/>
                </a:lnTo>
                <a:lnTo>
                  <a:pt x="2447509" y="683125"/>
                </a:lnTo>
                <a:lnTo>
                  <a:pt x="2449245" y="618896"/>
                </a:lnTo>
                <a:lnTo>
                  <a:pt x="2449245" y="111099"/>
                </a:lnTo>
                <a:lnTo>
                  <a:pt x="2447509" y="46870"/>
                </a:lnTo>
                <a:lnTo>
                  <a:pt x="2435358" y="13887"/>
                </a:lnTo>
                <a:lnTo>
                  <a:pt x="2402375" y="1735"/>
                </a:lnTo>
                <a:lnTo>
                  <a:pt x="2338146" y="0"/>
                </a:lnTo>
                <a:lnTo>
                  <a:pt x="111099" y="0"/>
                </a:lnTo>
                <a:close/>
              </a:path>
            </a:pathLst>
          </a:custGeom>
          <a:ln w="38099">
            <a:solidFill>
              <a:srgbClr val="27A7DF"/>
            </a:solidFill>
          </a:ln>
        </p:spPr>
        <p:txBody>
          <a:bodyPr wrap="square" lIns="0" tIns="0" rIns="0" bIns="0" rtlCol="0"/>
          <a:lstStyle/>
          <a:p>
            <a:endParaRPr/>
          </a:p>
        </p:txBody>
      </p:sp>
      <p:sp>
        <p:nvSpPr>
          <p:cNvPr id="62" name="object 62"/>
          <p:cNvSpPr/>
          <p:nvPr/>
        </p:nvSpPr>
        <p:spPr>
          <a:xfrm>
            <a:off x="2930404" y="3193704"/>
            <a:ext cx="2763520" cy="364490"/>
          </a:xfrm>
          <a:custGeom>
            <a:avLst/>
            <a:gdLst/>
            <a:ahLst/>
            <a:cxnLst/>
            <a:rect l="l" t="t" r="r" b="b"/>
            <a:pathLst>
              <a:path w="2763520" h="364489">
                <a:moveTo>
                  <a:pt x="2739847" y="0"/>
                </a:moveTo>
                <a:lnTo>
                  <a:pt x="23520" y="0"/>
                </a:lnTo>
                <a:lnTo>
                  <a:pt x="9922" y="367"/>
                </a:lnTo>
                <a:lnTo>
                  <a:pt x="2940" y="2940"/>
                </a:lnTo>
                <a:lnTo>
                  <a:pt x="367" y="9922"/>
                </a:lnTo>
                <a:lnTo>
                  <a:pt x="0" y="23520"/>
                </a:lnTo>
                <a:lnTo>
                  <a:pt x="0" y="340715"/>
                </a:lnTo>
                <a:lnTo>
                  <a:pt x="367" y="354313"/>
                </a:lnTo>
                <a:lnTo>
                  <a:pt x="2940" y="361295"/>
                </a:lnTo>
                <a:lnTo>
                  <a:pt x="9922" y="363868"/>
                </a:lnTo>
                <a:lnTo>
                  <a:pt x="23520" y="364236"/>
                </a:lnTo>
                <a:lnTo>
                  <a:pt x="2739847" y="364236"/>
                </a:lnTo>
                <a:lnTo>
                  <a:pt x="2753444" y="363868"/>
                </a:lnTo>
                <a:lnTo>
                  <a:pt x="2760427" y="361295"/>
                </a:lnTo>
                <a:lnTo>
                  <a:pt x="2763000" y="354313"/>
                </a:lnTo>
                <a:lnTo>
                  <a:pt x="2763367" y="340715"/>
                </a:lnTo>
                <a:lnTo>
                  <a:pt x="2763367" y="23520"/>
                </a:lnTo>
                <a:lnTo>
                  <a:pt x="2763000" y="9922"/>
                </a:lnTo>
                <a:lnTo>
                  <a:pt x="2760427" y="2940"/>
                </a:lnTo>
                <a:lnTo>
                  <a:pt x="2753444" y="367"/>
                </a:lnTo>
                <a:lnTo>
                  <a:pt x="2739847" y="0"/>
                </a:lnTo>
                <a:close/>
              </a:path>
            </a:pathLst>
          </a:custGeom>
          <a:solidFill>
            <a:srgbClr val="636466"/>
          </a:solidFill>
        </p:spPr>
        <p:txBody>
          <a:bodyPr wrap="square" lIns="0" tIns="0" rIns="0" bIns="0" rtlCol="0"/>
          <a:lstStyle/>
          <a:p>
            <a:endParaRPr/>
          </a:p>
        </p:txBody>
      </p:sp>
      <p:sp>
        <p:nvSpPr>
          <p:cNvPr id="63" name="object 63"/>
          <p:cNvSpPr txBox="1"/>
          <p:nvPr/>
        </p:nvSpPr>
        <p:spPr>
          <a:xfrm>
            <a:off x="3096957" y="3237974"/>
            <a:ext cx="2446020"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Adoption </a:t>
            </a:r>
            <a:r>
              <a:rPr sz="1300" dirty="0">
                <a:solidFill>
                  <a:srgbClr val="FFFFFF"/>
                </a:solidFill>
                <a:latin typeface="Calibri"/>
                <a:cs typeface="Calibri"/>
              </a:rPr>
              <a:t>&amp; Planning</a:t>
            </a:r>
            <a:r>
              <a:rPr sz="1300" spc="-66" dirty="0">
                <a:solidFill>
                  <a:srgbClr val="FFFFFF"/>
                </a:solidFill>
                <a:latin typeface="Calibri"/>
                <a:cs typeface="Calibri"/>
              </a:rPr>
              <a:t> </a:t>
            </a:r>
            <a:r>
              <a:rPr sz="1300" spc="-10" dirty="0">
                <a:solidFill>
                  <a:srgbClr val="FFFFFF"/>
                </a:solidFill>
                <a:latin typeface="Calibri"/>
                <a:cs typeface="Calibri"/>
              </a:rPr>
              <a:t>Considerations</a:t>
            </a:r>
            <a:endParaRPr sz="1300">
              <a:latin typeface="Calibri"/>
              <a:cs typeface="Calibri"/>
            </a:endParaRPr>
          </a:p>
        </p:txBody>
      </p:sp>
      <p:sp>
        <p:nvSpPr>
          <p:cNvPr id="64" name="object 64"/>
          <p:cNvSpPr/>
          <p:nvPr/>
        </p:nvSpPr>
        <p:spPr>
          <a:xfrm>
            <a:off x="7362236" y="687160"/>
            <a:ext cx="0" cy="1030606"/>
          </a:xfrm>
          <a:custGeom>
            <a:avLst/>
            <a:gdLst/>
            <a:ahLst/>
            <a:cxnLst/>
            <a:rect l="l" t="t" r="r" b="b"/>
            <a:pathLst>
              <a:path h="1030605">
                <a:moveTo>
                  <a:pt x="0" y="0"/>
                </a:moveTo>
                <a:lnTo>
                  <a:pt x="0" y="1030592"/>
                </a:lnTo>
              </a:path>
            </a:pathLst>
          </a:custGeom>
          <a:ln w="3479">
            <a:solidFill>
              <a:srgbClr val="231F20"/>
            </a:solidFill>
          </a:ln>
        </p:spPr>
        <p:txBody>
          <a:bodyPr wrap="square" lIns="0" tIns="0" rIns="0" bIns="0" rtlCol="0"/>
          <a:lstStyle/>
          <a:p>
            <a:endParaRPr/>
          </a:p>
        </p:txBody>
      </p:sp>
      <p:sp>
        <p:nvSpPr>
          <p:cNvPr id="65" name="object 65"/>
          <p:cNvSpPr/>
          <p:nvPr/>
        </p:nvSpPr>
        <p:spPr>
          <a:xfrm>
            <a:off x="7362896" y="685422"/>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66" name="object 66"/>
          <p:cNvSpPr/>
          <p:nvPr/>
        </p:nvSpPr>
        <p:spPr>
          <a:xfrm>
            <a:off x="7363338" y="1097086"/>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67" name="object 67"/>
          <p:cNvSpPr/>
          <p:nvPr/>
        </p:nvSpPr>
        <p:spPr>
          <a:xfrm>
            <a:off x="7362791" y="1506931"/>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68" name="object 68"/>
          <p:cNvSpPr/>
          <p:nvPr/>
        </p:nvSpPr>
        <p:spPr>
          <a:xfrm>
            <a:off x="7363780" y="888593"/>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69" name="object 69"/>
          <p:cNvSpPr/>
          <p:nvPr/>
        </p:nvSpPr>
        <p:spPr>
          <a:xfrm>
            <a:off x="7362240" y="1302318"/>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70" name="object 70"/>
          <p:cNvSpPr/>
          <p:nvPr/>
        </p:nvSpPr>
        <p:spPr>
          <a:xfrm>
            <a:off x="7363347" y="1719488"/>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71" name="object 71"/>
          <p:cNvSpPr/>
          <p:nvPr/>
        </p:nvSpPr>
        <p:spPr>
          <a:xfrm>
            <a:off x="3452867" y="1067385"/>
            <a:ext cx="0" cy="617220"/>
          </a:xfrm>
          <a:custGeom>
            <a:avLst/>
            <a:gdLst/>
            <a:ahLst/>
            <a:cxnLst/>
            <a:rect l="l" t="t" r="r" b="b"/>
            <a:pathLst>
              <a:path h="617219">
                <a:moveTo>
                  <a:pt x="0" y="0"/>
                </a:moveTo>
                <a:lnTo>
                  <a:pt x="0" y="616902"/>
                </a:lnTo>
              </a:path>
            </a:pathLst>
          </a:custGeom>
          <a:ln w="3479">
            <a:solidFill>
              <a:srgbClr val="231F20"/>
            </a:solidFill>
          </a:ln>
        </p:spPr>
        <p:txBody>
          <a:bodyPr wrap="square" lIns="0" tIns="0" rIns="0" bIns="0" rtlCol="0"/>
          <a:lstStyle/>
          <a:p>
            <a:endParaRPr/>
          </a:p>
        </p:txBody>
      </p:sp>
      <p:sp>
        <p:nvSpPr>
          <p:cNvPr id="72" name="object 72"/>
          <p:cNvSpPr/>
          <p:nvPr/>
        </p:nvSpPr>
        <p:spPr>
          <a:xfrm>
            <a:off x="3339228" y="1065645"/>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73" name="object 73"/>
          <p:cNvSpPr/>
          <p:nvPr/>
        </p:nvSpPr>
        <p:spPr>
          <a:xfrm>
            <a:off x="3339670" y="1477306"/>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74" name="object 74"/>
          <p:cNvSpPr/>
          <p:nvPr/>
        </p:nvSpPr>
        <p:spPr>
          <a:xfrm>
            <a:off x="3340112" y="1268818"/>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sp>
        <p:nvSpPr>
          <p:cNvPr id="75" name="object 75"/>
          <p:cNvSpPr/>
          <p:nvPr/>
        </p:nvSpPr>
        <p:spPr>
          <a:xfrm>
            <a:off x="3339227" y="168428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76" name="object 76"/>
          <p:cNvSpPr/>
          <p:nvPr/>
        </p:nvSpPr>
        <p:spPr>
          <a:xfrm>
            <a:off x="3455537" y="1379875"/>
            <a:ext cx="140335" cy="0"/>
          </a:xfrm>
          <a:custGeom>
            <a:avLst/>
            <a:gdLst/>
            <a:ahLst/>
            <a:cxnLst/>
            <a:rect l="l" t="t" r="r" b="b"/>
            <a:pathLst>
              <a:path w="140335">
                <a:moveTo>
                  <a:pt x="0" y="0"/>
                </a:moveTo>
                <a:lnTo>
                  <a:pt x="140271" y="0"/>
                </a:lnTo>
              </a:path>
            </a:pathLst>
          </a:custGeom>
          <a:ln w="3479">
            <a:solidFill>
              <a:srgbClr val="231F20"/>
            </a:solidFill>
          </a:ln>
        </p:spPr>
        <p:txBody>
          <a:bodyPr wrap="square" lIns="0" tIns="0" rIns="0" bIns="0" rtlCol="0"/>
          <a:lstStyle/>
          <a:p>
            <a:endParaRPr/>
          </a:p>
        </p:txBody>
      </p:sp>
      <p:sp>
        <p:nvSpPr>
          <p:cNvPr id="77" name="object 77"/>
          <p:cNvSpPr/>
          <p:nvPr/>
        </p:nvSpPr>
        <p:spPr>
          <a:xfrm>
            <a:off x="2780512" y="2578671"/>
            <a:ext cx="0" cy="2068195"/>
          </a:xfrm>
          <a:custGeom>
            <a:avLst/>
            <a:gdLst/>
            <a:ahLst/>
            <a:cxnLst/>
            <a:rect l="l" t="t" r="r" b="b"/>
            <a:pathLst>
              <a:path h="2068195">
                <a:moveTo>
                  <a:pt x="0" y="0"/>
                </a:moveTo>
                <a:lnTo>
                  <a:pt x="0" y="2068144"/>
                </a:lnTo>
              </a:path>
            </a:pathLst>
          </a:custGeom>
          <a:ln w="3479">
            <a:solidFill>
              <a:srgbClr val="231F20"/>
            </a:solidFill>
          </a:ln>
        </p:spPr>
        <p:txBody>
          <a:bodyPr wrap="square" lIns="0" tIns="0" rIns="0" bIns="0" rtlCol="0"/>
          <a:lstStyle/>
          <a:p>
            <a:endParaRPr/>
          </a:p>
        </p:txBody>
      </p:sp>
      <p:sp>
        <p:nvSpPr>
          <p:cNvPr id="78" name="object 78"/>
          <p:cNvSpPr/>
          <p:nvPr/>
        </p:nvSpPr>
        <p:spPr>
          <a:xfrm>
            <a:off x="2670410" y="257854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79" name="object 79"/>
          <p:cNvSpPr/>
          <p:nvPr/>
        </p:nvSpPr>
        <p:spPr>
          <a:xfrm>
            <a:off x="2670856" y="299020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0" name="object 80"/>
          <p:cNvSpPr/>
          <p:nvPr/>
        </p:nvSpPr>
        <p:spPr>
          <a:xfrm>
            <a:off x="2670301" y="3400052"/>
            <a:ext cx="260350" cy="0"/>
          </a:xfrm>
          <a:custGeom>
            <a:avLst/>
            <a:gdLst/>
            <a:ahLst/>
            <a:cxnLst/>
            <a:rect l="l" t="t" r="r" b="b"/>
            <a:pathLst>
              <a:path w="260350">
                <a:moveTo>
                  <a:pt x="0" y="0"/>
                </a:moveTo>
                <a:lnTo>
                  <a:pt x="260108" y="0"/>
                </a:lnTo>
              </a:path>
            </a:pathLst>
          </a:custGeom>
          <a:ln w="3479">
            <a:solidFill>
              <a:srgbClr val="231F20"/>
            </a:solidFill>
          </a:ln>
        </p:spPr>
        <p:txBody>
          <a:bodyPr wrap="square" lIns="0" tIns="0" rIns="0" bIns="0" rtlCol="0"/>
          <a:lstStyle/>
          <a:p>
            <a:endParaRPr/>
          </a:p>
        </p:txBody>
      </p:sp>
      <p:sp>
        <p:nvSpPr>
          <p:cNvPr id="81" name="object 81"/>
          <p:cNvSpPr/>
          <p:nvPr/>
        </p:nvSpPr>
        <p:spPr>
          <a:xfrm>
            <a:off x="2671292" y="2781715"/>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sp>
        <p:nvSpPr>
          <p:cNvPr id="82" name="object 82"/>
          <p:cNvSpPr/>
          <p:nvPr/>
        </p:nvSpPr>
        <p:spPr>
          <a:xfrm>
            <a:off x="2669750" y="319544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83" name="object 83"/>
          <p:cNvSpPr/>
          <p:nvPr/>
        </p:nvSpPr>
        <p:spPr>
          <a:xfrm>
            <a:off x="2670859" y="3612608"/>
            <a:ext cx="110491" cy="0"/>
          </a:xfrm>
          <a:custGeom>
            <a:avLst/>
            <a:gdLst/>
            <a:ahLst/>
            <a:cxnLst/>
            <a:rect l="l" t="t" r="r" b="b"/>
            <a:pathLst>
              <a:path w="110489">
                <a:moveTo>
                  <a:pt x="0" y="0"/>
                </a:moveTo>
                <a:lnTo>
                  <a:pt x="110210" y="0"/>
                </a:lnTo>
              </a:path>
            </a:pathLst>
          </a:custGeom>
          <a:ln w="3479">
            <a:solidFill>
              <a:srgbClr val="231F20"/>
            </a:solidFill>
          </a:ln>
        </p:spPr>
        <p:txBody>
          <a:bodyPr wrap="square" lIns="0" tIns="0" rIns="0" bIns="0" rtlCol="0"/>
          <a:lstStyle/>
          <a:p>
            <a:endParaRPr/>
          </a:p>
        </p:txBody>
      </p:sp>
      <p:sp>
        <p:nvSpPr>
          <p:cNvPr id="84" name="object 84"/>
          <p:cNvSpPr/>
          <p:nvPr/>
        </p:nvSpPr>
        <p:spPr>
          <a:xfrm>
            <a:off x="2669343" y="3825165"/>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5" name="object 85"/>
          <p:cNvSpPr/>
          <p:nvPr/>
        </p:nvSpPr>
        <p:spPr>
          <a:xfrm>
            <a:off x="2669791" y="4236829"/>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6" name="object 86"/>
          <p:cNvSpPr/>
          <p:nvPr/>
        </p:nvSpPr>
        <p:spPr>
          <a:xfrm>
            <a:off x="2670227" y="4028336"/>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sp>
        <p:nvSpPr>
          <p:cNvPr id="87" name="object 87"/>
          <p:cNvSpPr/>
          <p:nvPr/>
        </p:nvSpPr>
        <p:spPr>
          <a:xfrm>
            <a:off x="2993379" y="5508189"/>
            <a:ext cx="0" cy="838835"/>
          </a:xfrm>
          <a:custGeom>
            <a:avLst/>
            <a:gdLst/>
            <a:ahLst/>
            <a:cxnLst/>
            <a:rect l="l" t="t" r="r" b="b"/>
            <a:pathLst>
              <a:path h="838835">
                <a:moveTo>
                  <a:pt x="0" y="0"/>
                </a:moveTo>
                <a:lnTo>
                  <a:pt x="0" y="838428"/>
                </a:lnTo>
              </a:path>
            </a:pathLst>
          </a:custGeom>
          <a:ln w="3479">
            <a:solidFill>
              <a:srgbClr val="231F20"/>
            </a:solidFill>
          </a:ln>
        </p:spPr>
        <p:txBody>
          <a:bodyPr wrap="square" lIns="0" tIns="0" rIns="0" bIns="0" rtlCol="0"/>
          <a:lstStyle/>
          <a:p>
            <a:endParaRPr/>
          </a:p>
        </p:txBody>
      </p:sp>
      <p:sp>
        <p:nvSpPr>
          <p:cNvPr id="88" name="object 88"/>
          <p:cNvSpPr/>
          <p:nvPr/>
        </p:nvSpPr>
        <p:spPr>
          <a:xfrm>
            <a:off x="2883724" y="5509862"/>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9" name="object 89"/>
          <p:cNvSpPr/>
          <p:nvPr/>
        </p:nvSpPr>
        <p:spPr>
          <a:xfrm>
            <a:off x="2883169" y="5919707"/>
            <a:ext cx="260350" cy="0"/>
          </a:xfrm>
          <a:custGeom>
            <a:avLst/>
            <a:gdLst/>
            <a:ahLst/>
            <a:cxnLst/>
            <a:rect l="l" t="t" r="r" b="b"/>
            <a:pathLst>
              <a:path w="260350">
                <a:moveTo>
                  <a:pt x="0" y="0"/>
                </a:moveTo>
                <a:lnTo>
                  <a:pt x="260108" y="0"/>
                </a:lnTo>
              </a:path>
            </a:pathLst>
          </a:custGeom>
          <a:ln w="3479">
            <a:solidFill>
              <a:srgbClr val="231F20"/>
            </a:solidFill>
          </a:ln>
        </p:spPr>
        <p:txBody>
          <a:bodyPr wrap="square" lIns="0" tIns="0" rIns="0" bIns="0" rtlCol="0"/>
          <a:lstStyle/>
          <a:p>
            <a:endParaRPr/>
          </a:p>
        </p:txBody>
      </p:sp>
      <p:sp>
        <p:nvSpPr>
          <p:cNvPr id="90" name="object 90"/>
          <p:cNvSpPr/>
          <p:nvPr/>
        </p:nvSpPr>
        <p:spPr>
          <a:xfrm>
            <a:off x="2882621" y="5715093"/>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91" name="object 91"/>
          <p:cNvSpPr/>
          <p:nvPr/>
        </p:nvSpPr>
        <p:spPr>
          <a:xfrm>
            <a:off x="2883728" y="6132262"/>
            <a:ext cx="110491" cy="0"/>
          </a:xfrm>
          <a:custGeom>
            <a:avLst/>
            <a:gdLst/>
            <a:ahLst/>
            <a:cxnLst/>
            <a:rect l="l" t="t" r="r" b="b"/>
            <a:pathLst>
              <a:path w="110489">
                <a:moveTo>
                  <a:pt x="0" y="0"/>
                </a:moveTo>
                <a:lnTo>
                  <a:pt x="110210" y="0"/>
                </a:lnTo>
              </a:path>
            </a:pathLst>
          </a:custGeom>
          <a:ln w="3479">
            <a:solidFill>
              <a:srgbClr val="231F20"/>
            </a:solidFill>
          </a:ln>
        </p:spPr>
        <p:txBody>
          <a:bodyPr wrap="square" lIns="0" tIns="0" rIns="0" bIns="0" rtlCol="0"/>
          <a:lstStyle/>
          <a:p>
            <a:endParaRPr/>
          </a:p>
        </p:txBody>
      </p:sp>
      <p:sp>
        <p:nvSpPr>
          <p:cNvPr id="92" name="object 92"/>
          <p:cNvSpPr/>
          <p:nvPr/>
        </p:nvSpPr>
        <p:spPr>
          <a:xfrm>
            <a:off x="2882211" y="634481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93" name="object 93"/>
          <p:cNvSpPr/>
          <p:nvPr/>
        </p:nvSpPr>
        <p:spPr>
          <a:xfrm>
            <a:off x="3376739" y="7138402"/>
            <a:ext cx="0" cy="838835"/>
          </a:xfrm>
          <a:custGeom>
            <a:avLst/>
            <a:gdLst/>
            <a:ahLst/>
            <a:cxnLst/>
            <a:rect l="l" t="t" r="r" b="b"/>
            <a:pathLst>
              <a:path h="838834">
                <a:moveTo>
                  <a:pt x="0" y="0"/>
                </a:moveTo>
                <a:lnTo>
                  <a:pt x="0" y="838428"/>
                </a:lnTo>
              </a:path>
            </a:pathLst>
          </a:custGeom>
          <a:ln w="3479">
            <a:solidFill>
              <a:srgbClr val="231F20"/>
            </a:solidFill>
          </a:ln>
        </p:spPr>
        <p:txBody>
          <a:bodyPr wrap="square" lIns="0" tIns="0" rIns="0" bIns="0" rtlCol="0"/>
          <a:lstStyle/>
          <a:p>
            <a:endParaRPr/>
          </a:p>
        </p:txBody>
      </p:sp>
      <p:sp>
        <p:nvSpPr>
          <p:cNvPr id="94" name="object 94"/>
          <p:cNvSpPr/>
          <p:nvPr/>
        </p:nvSpPr>
        <p:spPr>
          <a:xfrm>
            <a:off x="3267086" y="714007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95" name="object 95"/>
          <p:cNvSpPr/>
          <p:nvPr/>
        </p:nvSpPr>
        <p:spPr>
          <a:xfrm>
            <a:off x="3266529" y="7549919"/>
            <a:ext cx="247648" cy="0"/>
          </a:xfrm>
          <a:custGeom>
            <a:avLst/>
            <a:gdLst/>
            <a:ahLst/>
            <a:cxnLst/>
            <a:rect l="l" t="t" r="r" b="b"/>
            <a:pathLst>
              <a:path w="247650">
                <a:moveTo>
                  <a:pt x="0" y="0"/>
                </a:moveTo>
                <a:lnTo>
                  <a:pt x="247408" y="0"/>
                </a:lnTo>
              </a:path>
            </a:pathLst>
          </a:custGeom>
          <a:ln w="3479">
            <a:solidFill>
              <a:srgbClr val="231F20"/>
            </a:solidFill>
          </a:ln>
        </p:spPr>
        <p:txBody>
          <a:bodyPr wrap="square" lIns="0" tIns="0" rIns="0" bIns="0" rtlCol="0"/>
          <a:lstStyle/>
          <a:p>
            <a:endParaRPr/>
          </a:p>
        </p:txBody>
      </p:sp>
      <p:sp>
        <p:nvSpPr>
          <p:cNvPr id="96" name="object 96"/>
          <p:cNvSpPr/>
          <p:nvPr/>
        </p:nvSpPr>
        <p:spPr>
          <a:xfrm>
            <a:off x="3265979" y="734531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97" name="object 97"/>
          <p:cNvSpPr/>
          <p:nvPr/>
        </p:nvSpPr>
        <p:spPr>
          <a:xfrm>
            <a:off x="3267089" y="7762476"/>
            <a:ext cx="110491" cy="0"/>
          </a:xfrm>
          <a:custGeom>
            <a:avLst/>
            <a:gdLst/>
            <a:ahLst/>
            <a:cxnLst/>
            <a:rect l="l" t="t" r="r" b="b"/>
            <a:pathLst>
              <a:path w="110489">
                <a:moveTo>
                  <a:pt x="0" y="0"/>
                </a:moveTo>
                <a:lnTo>
                  <a:pt x="110210" y="0"/>
                </a:lnTo>
              </a:path>
            </a:pathLst>
          </a:custGeom>
          <a:ln w="3479">
            <a:solidFill>
              <a:srgbClr val="231F20"/>
            </a:solidFill>
          </a:ln>
        </p:spPr>
        <p:txBody>
          <a:bodyPr wrap="square" lIns="0" tIns="0" rIns="0" bIns="0" rtlCol="0"/>
          <a:lstStyle/>
          <a:p>
            <a:endParaRPr/>
          </a:p>
        </p:txBody>
      </p:sp>
      <p:sp>
        <p:nvSpPr>
          <p:cNvPr id="98" name="object 98"/>
          <p:cNvSpPr/>
          <p:nvPr/>
        </p:nvSpPr>
        <p:spPr>
          <a:xfrm>
            <a:off x="3265573" y="7975031"/>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99" name="object 99"/>
          <p:cNvSpPr/>
          <p:nvPr/>
        </p:nvSpPr>
        <p:spPr>
          <a:xfrm>
            <a:off x="8121041" y="8218897"/>
            <a:ext cx="0" cy="827404"/>
          </a:xfrm>
          <a:custGeom>
            <a:avLst/>
            <a:gdLst/>
            <a:ahLst/>
            <a:cxnLst/>
            <a:rect l="l" t="t" r="r" b="b"/>
            <a:pathLst>
              <a:path h="827404">
                <a:moveTo>
                  <a:pt x="0" y="0"/>
                </a:moveTo>
                <a:lnTo>
                  <a:pt x="0" y="827392"/>
                </a:lnTo>
              </a:path>
            </a:pathLst>
          </a:custGeom>
          <a:ln w="3479">
            <a:solidFill>
              <a:srgbClr val="231F20"/>
            </a:solidFill>
          </a:ln>
        </p:spPr>
        <p:txBody>
          <a:bodyPr wrap="square" lIns="0" tIns="0" rIns="0" bIns="0" rtlCol="0"/>
          <a:lstStyle/>
          <a:p>
            <a:endParaRPr/>
          </a:p>
        </p:txBody>
      </p:sp>
      <p:sp>
        <p:nvSpPr>
          <p:cNvPr id="100" name="object 100"/>
          <p:cNvSpPr/>
          <p:nvPr/>
        </p:nvSpPr>
        <p:spPr>
          <a:xfrm>
            <a:off x="8121702" y="8217157"/>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01" name="object 101"/>
          <p:cNvSpPr/>
          <p:nvPr/>
        </p:nvSpPr>
        <p:spPr>
          <a:xfrm>
            <a:off x="7918947" y="8628822"/>
            <a:ext cx="312418" cy="0"/>
          </a:xfrm>
          <a:custGeom>
            <a:avLst/>
            <a:gdLst/>
            <a:ahLst/>
            <a:cxnLst/>
            <a:rect l="l" t="t" r="r" b="b"/>
            <a:pathLst>
              <a:path w="312420">
                <a:moveTo>
                  <a:pt x="0" y="0"/>
                </a:moveTo>
                <a:lnTo>
                  <a:pt x="311950" y="0"/>
                </a:lnTo>
              </a:path>
            </a:pathLst>
          </a:custGeom>
          <a:ln w="3479">
            <a:solidFill>
              <a:srgbClr val="231F20"/>
            </a:solidFill>
          </a:ln>
        </p:spPr>
        <p:txBody>
          <a:bodyPr wrap="square" lIns="0" tIns="0" rIns="0" bIns="0" rtlCol="0"/>
          <a:lstStyle/>
          <a:p>
            <a:endParaRPr/>
          </a:p>
        </p:txBody>
      </p:sp>
      <p:sp>
        <p:nvSpPr>
          <p:cNvPr id="102" name="object 102"/>
          <p:cNvSpPr/>
          <p:nvPr/>
        </p:nvSpPr>
        <p:spPr>
          <a:xfrm>
            <a:off x="8124841" y="9044546"/>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103" name="object 103"/>
          <p:cNvSpPr/>
          <p:nvPr/>
        </p:nvSpPr>
        <p:spPr>
          <a:xfrm>
            <a:off x="8122584" y="8420330"/>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104" name="object 104"/>
          <p:cNvSpPr/>
          <p:nvPr/>
        </p:nvSpPr>
        <p:spPr>
          <a:xfrm>
            <a:off x="8121043" y="8834055"/>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05" name="object 105"/>
          <p:cNvSpPr/>
          <p:nvPr/>
        </p:nvSpPr>
        <p:spPr>
          <a:xfrm>
            <a:off x="13591951" y="5840242"/>
            <a:ext cx="0" cy="617220"/>
          </a:xfrm>
          <a:custGeom>
            <a:avLst/>
            <a:gdLst/>
            <a:ahLst/>
            <a:cxnLst/>
            <a:rect l="l" t="t" r="r" b="b"/>
            <a:pathLst>
              <a:path h="617220">
                <a:moveTo>
                  <a:pt x="0" y="0"/>
                </a:moveTo>
                <a:lnTo>
                  <a:pt x="0" y="616902"/>
                </a:lnTo>
              </a:path>
            </a:pathLst>
          </a:custGeom>
          <a:ln w="3479">
            <a:solidFill>
              <a:srgbClr val="231F20"/>
            </a:solidFill>
          </a:ln>
        </p:spPr>
        <p:txBody>
          <a:bodyPr wrap="square" lIns="0" tIns="0" rIns="0" bIns="0" rtlCol="0"/>
          <a:lstStyle/>
          <a:p>
            <a:endParaRPr/>
          </a:p>
        </p:txBody>
      </p:sp>
      <p:sp>
        <p:nvSpPr>
          <p:cNvPr id="106" name="object 106"/>
          <p:cNvSpPr/>
          <p:nvPr/>
        </p:nvSpPr>
        <p:spPr>
          <a:xfrm>
            <a:off x="13592614" y="583850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07" name="object 107"/>
          <p:cNvSpPr/>
          <p:nvPr/>
        </p:nvSpPr>
        <p:spPr>
          <a:xfrm>
            <a:off x="13593056" y="6250169"/>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08" name="object 108"/>
          <p:cNvSpPr/>
          <p:nvPr/>
        </p:nvSpPr>
        <p:spPr>
          <a:xfrm>
            <a:off x="13593492" y="6041678"/>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109" name="object 109"/>
          <p:cNvSpPr/>
          <p:nvPr/>
        </p:nvSpPr>
        <p:spPr>
          <a:xfrm>
            <a:off x="13591958" y="645540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10" name="object 110"/>
          <p:cNvSpPr/>
          <p:nvPr/>
        </p:nvSpPr>
        <p:spPr>
          <a:xfrm>
            <a:off x="13495068" y="4802784"/>
            <a:ext cx="0" cy="201932"/>
          </a:xfrm>
          <a:custGeom>
            <a:avLst/>
            <a:gdLst/>
            <a:ahLst/>
            <a:cxnLst/>
            <a:rect l="l" t="t" r="r" b="b"/>
            <a:pathLst>
              <a:path h="201929">
                <a:moveTo>
                  <a:pt x="0" y="0"/>
                </a:moveTo>
                <a:lnTo>
                  <a:pt x="0" y="201752"/>
                </a:lnTo>
              </a:path>
            </a:pathLst>
          </a:custGeom>
          <a:ln w="3479">
            <a:solidFill>
              <a:srgbClr val="231F20"/>
            </a:solidFill>
          </a:ln>
        </p:spPr>
        <p:txBody>
          <a:bodyPr wrap="square" lIns="0" tIns="0" rIns="0" bIns="0" rtlCol="0"/>
          <a:lstStyle/>
          <a:p>
            <a:endParaRPr/>
          </a:p>
        </p:txBody>
      </p:sp>
      <p:sp>
        <p:nvSpPr>
          <p:cNvPr id="111" name="object 111"/>
          <p:cNvSpPr/>
          <p:nvPr/>
        </p:nvSpPr>
        <p:spPr>
          <a:xfrm>
            <a:off x="13496807" y="480104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12" name="object 112"/>
          <p:cNvSpPr/>
          <p:nvPr/>
        </p:nvSpPr>
        <p:spPr>
          <a:xfrm>
            <a:off x="13495075" y="5006279"/>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13" name="object 113"/>
          <p:cNvSpPr/>
          <p:nvPr/>
        </p:nvSpPr>
        <p:spPr>
          <a:xfrm>
            <a:off x="12348426" y="3572489"/>
            <a:ext cx="0" cy="410846"/>
          </a:xfrm>
          <a:custGeom>
            <a:avLst/>
            <a:gdLst/>
            <a:ahLst/>
            <a:cxnLst/>
            <a:rect l="l" t="t" r="r" b="b"/>
            <a:pathLst>
              <a:path h="410845">
                <a:moveTo>
                  <a:pt x="0" y="0"/>
                </a:moveTo>
                <a:lnTo>
                  <a:pt x="0" y="410248"/>
                </a:lnTo>
              </a:path>
            </a:pathLst>
          </a:custGeom>
          <a:ln w="3479">
            <a:solidFill>
              <a:srgbClr val="231F20"/>
            </a:solidFill>
          </a:ln>
        </p:spPr>
        <p:txBody>
          <a:bodyPr wrap="square" lIns="0" tIns="0" rIns="0" bIns="0" rtlCol="0"/>
          <a:lstStyle/>
          <a:p>
            <a:endParaRPr/>
          </a:p>
        </p:txBody>
      </p:sp>
      <p:sp>
        <p:nvSpPr>
          <p:cNvPr id="114" name="object 114"/>
          <p:cNvSpPr/>
          <p:nvPr/>
        </p:nvSpPr>
        <p:spPr>
          <a:xfrm>
            <a:off x="12349970" y="3570745"/>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115" name="object 115"/>
          <p:cNvSpPr/>
          <p:nvPr/>
        </p:nvSpPr>
        <p:spPr>
          <a:xfrm>
            <a:off x="12348428" y="398447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16" name="object 116"/>
          <p:cNvSpPr/>
          <p:nvPr/>
        </p:nvSpPr>
        <p:spPr>
          <a:xfrm>
            <a:off x="12221518" y="3775086"/>
            <a:ext cx="241300" cy="0"/>
          </a:xfrm>
          <a:custGeom>
            <a:avLst/>
            <a:gdLst/>
            <a:ahLst/>
            <a:cxnLst/>
            <a:rect l="l" t="t" r="r" b="b"/>
            <a:pathLst>
              <a:path w="241300">
                <a:moveTo>
                  <a:pt x="0" y="0"/>
                </a:moveTo>
                <a:lnTo>
                  <a:pt x="240919" y="0"/>
                </a:lnTo>
              </a:path>
            </a:pathLst>
          </a:custGeom>
          <a:ln w="3479">
            <a:solidFill>
              <a:srgbClr val="231F20"/>
            </a:solidFill>
          </a:ln>
        </p:spPr>
        <p:txBody>
          <a:bodyPr wrap="square" lIns="0" tIns="0" rIns="0" bIns="0" rtlCol="0"/>
          <a:lstStyle/>
          <a:p>
            <a:endParaRPr/>
          </a:p>
        </p:txBody>
      </p:sp>
      <p:sp>
        <p:nvSpPr>
          <p:cNvPr id="117" name="object 117"/>
          <p:cNvSpPr/>
          <p:nvPr/>
        </p:nvSpPr>
        <p:spPr>
          <a:xfrm>
            <a:off x="12103580" y="7321094"/>
            <a:ext cx="113030" cy="0"/>
          </a:xfrm>
          <a:custGeom>
            <a:avLst/>
            <a:gdLst/>
            <a:ahLst/>
            <a:cxnLst/>
            <a:rect l="l" t="t" r="r" b="b"/>
            <a:pathLst>
              <a:path w="113029">
                <a:moveTo>
                  <a:pt x="0" y="0"/>
                </a:moveTo>
                <a:lnTo>
                  <a:pt x="112471" y="0"/>
                </a:lnTo>
              </a:path>
            </a:pathLst>
          </a:custGeom>
          <a:ln w="3479">
            <a:solidFill>
              <a:srgbClr val="231F20"/>
            </a:solidFill>
          </a:ln>
        </p:spPr>
        <p:txBody>
          <a:bodyPr wrap="square" lIns="0" tIns="0" rIns="0" bIns="0" rtlCol="0"/>
          <a:lstStyle/>
          <a:p>
            <a:endParaRPr/>
          </a:p>
        </p:txBody>
      </p:sp>
      <p:sp>
        <p:nvSpPr>
          <p:cNvPr id="118" name="object 118"/>
          <p:cNvSpPr/>
          <p:nvPr/>
        </p:nvSpPr>
        <p:spPr>
          <a:xfrm>
            <a:off x="12217790" y="7215727"/>
            <a:ext cx="0" cy="201932"/>
          </a:xfrm>
          <a:custGeom>
            <a:avLst/>
            <a:gdLst/>
            <a:ahLst/>
            <a:cxnLst/>
            <a:rect l="l" t="t" r="r" b="b"/>
            <a:pathLst>
              <a:path h="201929">
                <a:moveTo>
                  <a:pt x="0" y="0"/>
                </a:moveTo>
                <a:lnTo>
                  <a:pt x="0" y="201752"/>
                </a:lnTo>
              </a:path>
            </a:pathLst>
          </a:custGeom>
          <a:ln w="3479">
            <a:solidFill>
              <a:srgbClr val="231F20"/>
            </a:solidFill>
          </a:ln>
        </p:spPr>
        <p:txBody>
          <a:bodyPr wrap="square" lIns="0" tIns="0" rIns="0" bIns="0" rtlCol="0"/>
          <a:lstStyle/>
          <a:p>
            <a:endParaRPr/>
          </a:p>
        </p:txBody>
      </p:sp>
      <p:sp>
        <p:nvSpPr>
          <p:cNvPr id="119" name="object 119"/>
          <p:cNvSpPr/>
          <p:nvPr/>
        </p:nvSpPr>
        <p:spPr>
          <a:xfrm>
            <a:off x="12219531" y="721398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20" name="object 120"/>
          <p:cNvSpPr/>
          <p:nvPr/>
        </p:nvSpPr>
        <p:spPr>
          <a:xfrm>
            <a:off x="12217797" y="741922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21" name="object 121"/>
          <p:cNvSpPr/>
          <p:nvPr/>
        </p:nvSpPr>
        <p:spPr>
          <a:xfrm>
            <a:off x="11436738" y="7319519"/>
            <a:ext cx="232410" cy="0"/>
          </a:xfrm>
          <a:custGeom>
            <a:avLst/>
            <a:gdLst/>
            <a:ahLst/>
            <a:cxnLst/>
            <a:rect l="l" t="t" r="r" b="b"/>
            <a:pathLst>
              <a:path w="232409">
                <a:moveTo>
                  <a:pt x="0" y="0"/>
                </a:moveTo>
                <a:lnTo>
                  <a:pt x="232143" y="0"/>
                </a:lnTo>
              </a:path>
            </a:pathLst>
          </a:custGeom>
          <a:ln w="3479">
            <a:solidFill>
              <a:srgbClr val="231F20"/>
            </a:solidFill>
          </a:ln>
        </p:spPr>
        <p:txBody>
          <a:bodyPr wrap="square" lIns="0" tIns="0" rIns="0" bIns="0" rtlCol="0"/>
          <a:lstStyle/>
          <a:p>
            <a:endParaRPr/>
          </a:p>
        </p:txBody>
      </p:sp>
      <p:sp>
        <p:nvSpPr>
          <p:cNvPr id="122" name="object 122"/>
          <p:cNvSpPr txBox="1"/>
          <p:nvPr/>
        </p:nvSpPr>
        <p:spPr>
          <a:xfrm>
            <a:off x="11704444" y="7184864"/>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latin typeface="Calibri"/>
              <a:cs typeface="Calibri"/>
            </a:endParaRPr>
          </a:p>
        </p:txBody>
      </p:sp>
      <p:sp>
        <p:nvSpPr>
          <p:cNvPr id="123" name="object 123"/>
          <p:cNvSpPr/>
          <p:nvPr/>
        </p:nvSpPr>
        <p:spPr>
          <a:xfrm>
            <a:off x="9657386" y="7127868"/>
            <a:ext cx="1786255" cy="377825"/>
          </a:xfrm>
          <a:custGeom>
            <a:avLst/>
            <a:gdLst/>
            <a:ahLst/>
            <a:cxnLst/>
            <a:rect l="l" t="t" r="r" b="b"/>
            <a:pathLst>
              <a:path w="1786254" h="377825">
                <a:moveTo>
                  <a:pt x="1762277" y="0"/>
                </a:moveTo>
                <a:lnTo>
                  <a:pt x="23520" y="0"/>
                </a:lnTo>
                <a:lnTo>
                  <a:pt x="9922" y="367"/>
                </a:lnTo>
                <a:lnTo>
                  <a:pt x="2940" y="2940"/>
                </a:lnTo>
                <a:lnTo>
                  <a:pt x="367" y="9922"/>
                </a:lnTo>
                <a:lnTo>
                  <a:pt x="0" y="23520"/>
                </a:lnTo>
                <a:lnTo>
                  <a:pt x="0" y="353961"/>
                </a:lnTo>
                <a:lnTo>
                  <a:pt x="367" y="367559"/>
                </a:lnTo>
                <a:lnTo>
                  <a:pt x="2940" y="374542"/>
                </a:lnTo>
                <a:lnTo>
                  <a:pt x="9922" y="377114"/>
                </a:lnTo>
                <a:lnTo>
                  <a:pt x="23520" y="377482"/>
                </a:lnTo>
                <a:lnTo>
                  <a:pt x="1762277" y="377482"/>
                </a:lnTo>
                <a:lnTo>
                  <a:pt x="1775875" y="377114"/>
                </a:lnTo>
                <a:lnTo>
                  <a:pt x="1782857" y="374542"/>
                </a:lnTo>
                <a:lnTo>
                  <a:pt x="1785430" y="367559"/>
                </a:lnTo>
                <a:lnTo>
                  <a:pt x="1785797" y="353961"/>
                </a:lnTo>
                <a:lnTo>
                  <a:pt x="1785797" y="23520"/>
                </a:lnTo>
                <a:lnTo>
                  <a:pt x="1785430" y="9922"/>
                </a:lnTo>
                <a:lnTo>
                  <a:pt x="1782857" y="2940"/>
                </a:lnTo>
                <a:lnTo>
                  <a:pt x="1775875" y="367"/>
                </a:lnTo>
                <a:lnTo>
                  <a:pt x="1762277" y="0"/>
                </a:lnTo>
                <a:close/>
              </a:path>
            </a:pathLst>
          </a:custGeom>
          <a:solidFill>
            <a:srgbClr val="636466"/>
          </a:solidFill>
        </p:spPr>
        <p:txBody>
          <a:bodyPr wrap="square" lIns="0" tIns="0" rIns="0" bIns="0" rtlCol="0"/>
          <a:lstStyle/>
          <a:p>
            <a:endParaRPr/>
          </a:p>
        </p:txBody>
      </p:sp>
      <p:sp>
        <p:nvSpPr>
          <p:cNvPr id="124" name="object 124"/>
          <p:cNvSpPr txBox="1"/>
          <p:nvPr/>
        </p:nvSpPr>
        <p:spPr>
          <a:xfrm>
            <a:off x="9849414" y="7181691"/>
            <a:ext cx="1414782"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Business</a:t>
            </a:r>
            <a:r>
              <a:rPr sz="1300" spc="-75" dirty="0">
                <a:solidFill>
                  <a:srgbClr val="FFFFFF"/>
                </a:solidFill>
                <a:latin typeface="Calibri"/>
                <a:cs typeface="Calibri"/>
              </a:rPr>
              <a:t> </a:t>
            </a:r>
            <a:r>
              <a:rPr sz="1300" spc="-4" dirty="0">
                <a:solidFill>
                  <a:srgbClr val="FFFFFF"/>
                </a:solidFill>
                <a:latin typeface="Calibri"/>
                <a:cs typeface="Calibri"/>
              </a:rPr>
              <a:t>Intelligence</a:t>
            </a:r>
            <a:endParaRPr sz="1300">
              <a:latin typeface="Calibri"/>
              <a:cs typeface="Calibri"/>
            </a:endParaRPr>
          </a:p>
        </p:txBody>
      </p:sp>
      <p:sp>
        <p:nvSpPr>
          <p:cNvPr id="125" name="object 125"/>
          <p:cNvSpPr/>
          <p:nvPr/>
        </p:nvSpPr>
        <p:spPr>
          <a:xfrm>
            <a:off x="2671700" y="4648493"/>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26" name="object 126"/>
          <p:cNvSpPr/>
          <p:nvPr/>
        </p:nvSpPr>
        <p:spPr>
          <a:xfrm>
            <a:off x="2672142" y="4440000"/>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pic>
        <p:nvPicPr>
          <p:cNvPr id="127" name="Picture 126"/>
          <p:cNvPicPr>
            <a:picLocks noChangeAspect="1"/>
          </p:cNvPicPr>
          <p:nvPr/>
        </p:nvPicPr>
        <p:blipFill>
          <a:blip r:embed="rId2"/>
          <a:stretch>
            <a:fillRect/>
          </a:stretch>
        </p:blipFill>
        <p:spPr>
          <a:xfrm>
            <a:off x="13716000" y="304800"/>
            <a:ext cx="1270000" cy="952500"/>
          </a:xfrm>
          <a:prstGeom prst="rect">
            <a:avLst/>
          </a:prstGeom>
        </p:spPr>
      </p:pic>
      <p:cxnSp>
        <p:nvCxnSpPr>
          <p:cNvPr id="128" name="Straight Connector 127"/>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130" name="Rectangle 129"/>
          <p:cNvSpPr/>
          <p:nvPr/>
        </p:nvSpPr>
        <p:spPr>
          <a:xfrm>
            <a:off x="12192000" y="8915400"/>
            <a:ext cx="2826221" cy="384721"/>
          </a:xfrm>
          <a:prstGeom prst="rect">
            <a:avLst/>
          </a:prstGeom>
        </p:spPr>
        <p:txBody>
          <a:bodyPr wrap="none">
            <a:spAutoFit/>
          </a:bodyPr>
          <a:lstStyle/>
          <a:p>
            <a:r>
              <a:rPr lang="en-US" dirty="0" smtClean="0"/>
              <a:t>Source: </a:t>
            </a:r>
            <a:r>
              <a:rPr lang="en-US" dirty="0" err="1" smtClean="0"/>
              <a:t>www.arcitura.com</a:t>
            </a:r>
            <a:endParaRPr lang="en-US" dirty="0"/>
          </a:p>
        </p:txBody>
      </p:sp>
    </p:spTree>
    <p:extLst>
      <p:ext uri="{BB962C8B-B14F-4D97-AF65-F5344CB8AC3E}">
        <p14:creationId xmlns:p14="http://schemas.microsoft.com/office/powerpoint/2010/main" val="424594592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13990320" cy="1676400"/>
          </a:xfrm>
        </p:spPr>
        <p:txBody>
          <a:bodyPr>
            <a:normAutofit/>
          </a:bodyPr>
          <a:lstStyle/>
          <a:p>
            <a:r>
              <a:rPr lang="en-US" dirty="0" smtClean="0">
                <a:solidFill>
                  <a:srgbClr val="17375E"/>
                </a:solidFill>
              </a:rPr>
              <a:t>H</a:t>
            </a:r>
            <a:r>
              <a:rPr lang="en-US" baseline="-25000" dirty="0" smtClean="0">
                <a:solidFill>
                  <a:srgbClr val="17375E"/>
                </a:solidFill>
              </a:rPr>
              <a:t>2</a:t>
            </a:r>
            <a:r>
              <a:rPr lang="en-US" dirty="0" smtClean="0">
                <a:solidFill>
                  <a:srgbClr val="17375E"/>
                </a:solidFill>
              </a:rPr>
              <a:t>O </a:t>
            </a:r>
            <a:r>
              <a:rPr lang="en-US" dirty="0" err="1" smtClean="0">
                <a:solidFill>
                  <a:srgbClr val="17375E"/>
                </a:solidFill>
              </a:rPr>
              <a:t>ai</a:t>
            </a:r>
            <a:r>
              <a:rPr lang="en-US" dirty="0" smtClean="0">
                <a:solidFill>
                  <a:srgbClr val="17375E"/>
                </a:solidFill>
              </a:rPr>
              <a:t> and Crime Prediction</a:t>
            </a:r>
            <a:endParaRPr lang="en-US" baseline="-25000" dirty="0">
              <a:solidFill>
                <a:srgbClr val="17375E"/>
              </a:solidFill>
            </a:endParaRPr>
          </a:p>
        </p:txBody>
      </p:sp>
      <p:pic>
        <p:nvPicPr>
          <p:cNvPr id="6" name="Picture 5"/>
          <p:cNvPicPr>
            <a:picLocks noChangeAspect="1"/>
          </p:cNvPicPr>
          <p:nvPr/>
        </p:nvPicPr>
        <p:blipFill rotWithShape="1">
          <a:blip r:embed="rId2"/>
          <a:srcRect l="-3105" t="39608" r="-816" b="33464"/>
          <a:stretch/>
        </p:blipFill>
        <p:spPr>
          <a:xfrm>
            <a:off x="-609600" y="7442200"/>
            <a:ext cx="16154400" cy="2616200"/>
          </a:xfrm>
          <a:prstGeom prst="rect">
            <a:avLst/>
          </a:prstGeom>
        </p:spPr>
      </p:pic>
      <p:pic>
        <p:nvPicPr>
          <p:cNvPr id="4" name="Picture 3"/>
          <p:cNvPicPr>
            <a:picLocks noChangeAspect="1"/>
          </p:cNvPicPr>
          <p:nvPr/>
        </p:nvPicPr>
        <p:blipFill rotWithShape="1">
          <a:blip r:embed="rId3"/>
          <a:srcRect l="18391"/>
          <a:stretch/>
        </p:blipFill>
        <p:spPr>
          <a:xfrm>
            <a:off x="-50800" y="1371600"/>
            <a:ext cx="7213600" cy="6629400"/>
          </a:xfrm>
          <a:prstGeom prst="rect">
            <a:avLst/>
          </a:prstGeom>
        </p:spPr>
      </p:pic>
      <p:pic>
        <p:nvPicPr>
          <p:cNvPr id="5" name="Picture 4"/>
          <p:cNvPicPr>
            <a:picLocks noChangeAspect="1"/>
          </p:cNvPicPr>
          <p:nvPr/>
        </p:nvPicPr>
        <p:blipFill>
          <a:blip r:embed="rId4"/>
          <a:stretch>
            <a:fillRect/>
          </a:stretch>
        </p:blipFill>
        <p:spPr>
          <a:xfrm>
            <a:off x="7086600" y="1371600"/>
            <a:ext cx="8829973" cy="6629400"/>
          </a:xfrm>
          <a:prstGeom prst="rect">
            <a:avLst/>
          </a:prstGeom>
        </p:spPr>
      </p:pic>
      <p:pic>
        <p:nvPicPr>
          <p:cNvPr id="9" name="Picture 8"/>
          <p:cNvPicPr>
            <a:picLocks noChangeAspect="1"/>
          </p:cNvPicPr>
          <p:nvPr/>
        </p:nvPicPr>
        <p:blipFill>
          <a:blip r:embed="rId5"/>
          <a:stretch>
            <a:fillRect/>
          </a:stretch>
        </p:blipFill>
        <p:spPr>
          <a:xfrm>
            <a:off x="13716000" y="304800"/>
            <a:ext cx="1270000" cy="952500"/>
          </a:xfrm>
          <a:prstGeom prst="rect">
            <a:avLst/>
          </a:prstGeom>
        </p:spPr>
      </p:pic>
      <p:cxnSp>
        <p:nvCxnSpPr>
          <p:cNvPr id="10" name="Straight Connector 9"/>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178455321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title"/>
          </p:nvPr>
        </p:nvSpPr>
        <p:spPr>
          <a:xfrm>
            <a:off x="4944244" y="3782962"/>
            <a:ext cx="5667375" cy="1034034"/>
          </a:xfrm>
          <a:prstGeom prst="rect">
            <a:avLst/>
          </a:prstGeom>
        </p:spPr>
        <p:txBody>
          <a:bodyPr vert="horz" wrap="square" lIns="0" tIns="18194" rIns="0" bIns="0" rtlCol="0">
            <a:spAutoFit/>
          </a:bodyPr>
          <a:lstStyle/>
          <a:p>
            <a:pPr marL="18194">
              <a:spcBef>
                <a:spcPts val="144"/>
              </a:spcBef>
            </a:pPr>
            <a:r>
              <a:rPr sz="6600" b="1" dirty="0">
                <a:solidFill>
                  <a:srgbClr val="17375E"/>
                </a:solidFill>
              </a:rPr>
              <a:t>I.</a:t>
            </a:r>
            <a:r>
              <a:rPr sz="6600" b="1" spc="-93" dirty="0">
                <a:solidFill>
                  <a:srgbClr val="17375E"/>
                </a:solidFill>
              </a:rPr>
              <a:t> </a:t>
            </a:r>
            <a:r>
              <a:rPr sz="6600" b="1" spc="-6" dirty="0">
                <a:solidFill>
                  <a:srgbClr val="17375E"/>
                </a:solidFill>
              </a:rPr>
              <a:t>Introductions</a:t>
            </a:r>
            <a:endParaRPr sz="6600" b="1" dirty="0">
              <a:solidFill>
                <a:srgbClr val="17375E"/>
              </a:solidFill>
            </a:endParaRPr>
          </a:p>
        </p:txBody>
      </p:sp>
      <p:pic>
        <p:nvPicPr>
          <p:cNvPr id="3" name="Picture 2"/>
          <p:cNvPicPr>
            <a:picLocks noChangeAspect="1"/>
          </p:cNvPicPr>
          <p:nvPr/>
        </p:nvPicPr>
        <p:blipFill>
          <a:blip r:embed="rId2"/>
          <a:stretch>
            <a:fillRect/>
          </a:stretch>
        </p:blipFill>
        <p:spPr>
          <a:xfrm>
            <a:off x="13716000" y="304800"/>
            <a:ext cx="1270000" cy="952500"/>
          </a:xfrm>
          <a:prstGeom prst="rect">
            <a:avLst/>
          </a:prstGeom>
        </p:spPr>
      </p:pic>
      <p:cxnSp>
        <p:nvCxnSpPr>
          <p:cNvPr id="4" name="Straight Connector 3"/>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352607886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3027699" y="4204943"/>
            <a:ext cx="9535910" cy="1618833"/>
          </a:xfrm>
          <a:prstGeom prst="rect">
            <a:avLst/>
          </a:prstGeom>
        </p:spPr>
        <p:txBody>
          <a:bodyPr vert="horz" wrap="square" lIns="0" tIns="18217" rIns="0" bIns="0" rtlCol="0">
            <a:spAutoFit/>
          </a:bodyPr>
          <a:lstStyle/>
          <a:p>
            <a:pPr marL="18217">
              <a:spcBef>
                <a:spcPts val="144"/>
              </a:spcBef>
            </a:pPr>
            <a:r>
              <a:rPr sz="5200" b="1" dirty="0">
                <a:solidFill>
                  <a:srgbClr val="17375E"/>
                </a:solidFill>
              </a:rPr>
              <a:t>I</a:t>
            </a:r>
            <a:r>
              <a:rPr lang="en-US" sz="5200" b="1" dirty="0">
                <a:solidFill>
                  <a:srgbClr val="17375E"/>
                </a:solidFill>
              </a:rPr>
              <a:t>V</a:t>
            </a:r>
            <a:r>
              <a:rPr sz="5200" b="1" dirty="0">
                <a:solidFill>
                  <a:srgbClr val="17375E"/>
                </a:solidFill>
              </a:rPr>
              <a:t>. </a:t>
            </a:r>
            <a:r>
              <a:rPr lang="en-US" sz="5200" b="1" spc="-6" dirty="0" smtClean="0">
                <a:solidFill>
                  <a:srgbClr val="17375E"/>
                </a:solidFill>
                <a:latin typeface="Tahoma"/>
                <a:cs typeface="Tahoma"/>
              </a:rPr>
              <a:t>What is Big Data?</a:t>
            </a:r>
            <a:r>
              <a:rPr lang="en-US" sz="5200" b="1" dirty="0">
                <a:solidFill>
                  <a:srgbClr val="17375E"/>
                </a:solidFill>
                <a:latin typeface="Tahoma"/>
                <a:cs typeface="Tahoma"/>
              </a:rPr>
              <a:t/>
            </a:r>
            <a:br>
              <a:rPr lang="en-US" sz="5200" b="1" dirty="0">
                <a:solidFill>
                  <a:srgbClr val="17375E"/>
                </a:solidFill>
                <a:latin typeface="Tahoma"/>
                <a:cs typeface="Tahoma"/>
              </a:rPr>
            </a:br>
            <a:endParaRPr sz="5200" b="1" dirty="0">
              <a:solidFill>
                <a:srgbClr val="17375E"/>
              </a:solidFill>
            </a:endParaRPr>
          </a:p>
        </p:txBody>
      </p:sp>
      <p:pic>
        <p:nvPicPr>
          <p:cNvPr id="14" name="Picture 13"/>
          <p:cNvPicPr>
            <a:picLocks noChangeAspect="1"/>
          </p:cNvPicPr>
          <p:nvPr/>
        </p:nvPicPr>
        <p:blipFill>
          <a:blip r:embed="rId2"/>
          <a:stretch>
            <a:fillRect/>
          </a:stretch>
        </p:blipFill>
        <p:spPr>
          <a:xfrm>
            <a:off x="13716000" y="304800"/>
            <a:ext cx="1270000" cy="952500"/>
          </a:xfrm>
          <a:prstGeom prst="rect">
            <a:avLst/>
          </a:prstGeom>
        </p:spPr>
      </p:pic>
      <p:cxnSp>
        <p:nvCxnSpPr>
          <p:cNvPr id="15" name="Straight Connector 1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251126661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0243" y="2404131"/>
            <a:ext cx="2105025" cy="2150311"/>
          </a:xfrm>
          <a:prstGeom prst="rect">
            <a:avLst/>
          </a:prstGeom>
        </p:spPr>
        <p:txBody>
          <a:bodyPr vert="horz" wrap="square" lIns="0" tIns="12677" rIns="0" bIns="0" rtlCol="0">
            <a:spAutoFit/>
          </a:bodyPr>
          <a:lstStyle/>
          <a:p>
            <a:pPr marL="375902" marR="5080" indent="428519" algn="r">
              <a:lnSpc>
                <a:spcPct val="114900"/>
              </a:lnSpc>
              <a:spcBef>
                <a:spcPts val="101"/>
              </a:spcBef>
            </a:pPr>
            <a:r>
              <a:rPr sz="1100" spc="-4" dirty="0">
                <a:solidFill>
                  <a:srgbClr val="231F20"/>
                </a:solidFill>
                <a:latin typeface="Calibri"/>
                <a:cs typeface="Calibri"/>
              </a:rPr>
              <a:t>business</a:t>
            </a:r>
            <a:r>
              <a:rPr sz="1100" spc="-85" dirty="0">
                <a:solidFill>
                  <a:srgbClr val="231F20"/>
                </a:solidFill>
                <a:latin typeface="Calibri"/>
                <a:cs typeface="Calibri"/>
              </a:rPr>
              <a:t> </a:t>
            </a:r>
            <a:r>
              <a:rPr sz="1100" spc="-10" dirty="0">
                <a:solidFill>
                  <a:srgbClr val="231F20"/>
                </a:solidFill>
                <a:latin typeface="Calibri"/>
                <a:cs typeface="Calibri"/>
              </a:rPr>
              <a:t>justification  data</a:t>
            </a:r>
            <a:r>
              <a:rPr sz="1100" spc="-66" dirty="0">
                <a:solidFill>
                  <a:srgbClr val="231F20"/>
                </a:solidFill>
                <a:latin typeface="Calibri"/>
                <a:cs typeface="Calibri"/>
              </a:rPr>
              <a:t> </a:t>
            </a:r>
            <a:r>
              <a:rPr sz="1100" spc="-10" dirty="0">
                <a:solidFill>
                  <a:srgbClr val="231F20"/>
                </a:solidFill>
                <a:latin typeface="Calibri"/>
                <a:cs typeface="Calibri"/>
              </a:rPr>
              <a:t>procurement </a:t>
            </a:r>
            <a:r>
              <a:rPr sz="1100" dirty="0">
                <a:solidFill>
                  <a:srgbClr val="231F20"/>
                </a:solidFill>
                <a:latin typeface="Calibri"/>
                <a:cs typeface="Calibri"/>
              </a:rPr>
              <a:t> </a:t>
            </a:r>
            <a:r>
              <a:rPr sz="1100" spc="-10" dirty="0">
                <a:solidFill>
                  <a:srgbClr val="231F20"/>
                </a:solidFill>
                <a:latin typeface="Calibri"/>
                <a:cs typeface="Calibri"/>
              </a:rPr>
              <a:t>organizational</a:t>
            </a:r>
            <a:r>
              <a:rPr sz="1100" spc="-75" dirty="0">
                <a:solidFill>
                  <a:srgbClr val="231F20"/>
                </a:solidFill>
                <a:latin typeface="Calibri"/>
                <a:cs typeface="Calibri"/>
              </a:rPr>
              <a:t> </a:t>
            </a:r>
            <a:r>
              <a:rPr sz="1100" spc="-4" dirty="0">
                <a:solidFill>
                  <a:srgbClr val="231F20"/>
                </a:solidFill>
                <a:latin typeface="Calibri"/>
                <a:cs typeface="Calibri"/>
              </a:rPr>
              <a:t>prerequisites</a:t>
            </a:r>
            <a:endParaRPr sz="1100">
              <a:latin typeface="Calibri"/>
              <a:cs typeface="Calibri"/>
            </a:endParaRPr>
          </a:p>
          <a:p>
            <a:pPr marL="1361609" marR="5713" indent="285252" algn="r">
              <a:lnSpc>
                <a:spcPct val="114900"/>
              </a:lnSpc>
            </a:pPr>
            <a:r>
              <a:rPr sz="1100" spc="-4" dirty="0">
                <a:solidFill>
                  <a:srgbClr val="231F20"/>
                </a:solidFill>
                <a:latin typeface="Calibri"/>
                <a:cs typeface="Calibri"/>
              </a:rPr>
              <a:t>pri</a:t>
            </a:r>
            <a:r>
              <a:rPr sz="1100" spc="-22" dirty="0">
                <a:solidFill>
                  <a:srgbClr val="231F20"/>
                </a:solidFill>
                <a:latin typeface="Calibri"/>
                <a:cs typeface="Calibri"/>
              </a:rPr>
              <a:t>v</a:t>
            </a:r>
            <a:r>
              <a:rPr sz="1100" dirty="0">
                <a:solidFill>
                  <a:srgbClr val="231F20"/>
                </a:solidFill>
                <a:latin typeface="Calibri"/>
                <a:cs typeface="Calibri"/>
              </a:rPr>
              <a:t>acy  </a:t>
            </a:r>
            <a:r>
              <a:rPr sz="1100" spc="-4" dirty="0">
                <a:solidFill>
                  <a:srgbClr val="231F20"/>
                </a:solidFill>
                <a:latin typeface="Calibri"/>
                <a:cs typeface="Calibri"/>
              </a:rPr>
              <a:t>p</a:t>
            </a:r>
            <a:r>
              <a:rPr sz="1100" spc="-22" dirty="0">
                <a:solidFill>
                  <a:srgbClr val="231F20"/>
                </a:solidFill>
                <a:latin typeface="Calibri"/>
                <a:cs typeface="Calibri"/>
              </a:rPr>
              <a:t>r</a:t>
            </a:r>
            <a:r>
              <a:rPr sz="1100" spc="-10" dirty="0">
                <a:solidFill>
                  <a:srgbClr val="231F20"/>
                </a:solidFill>
                <a:latin typeface="Calibri"/>
                <a:cs typeface="Calibri"/>
              </a:rPr>
              <a:t>o</a:t>
            </a:r>
            <a:r>
              <a:rPr sz="1100" spc="-14" dirty="0">
                <a:solidFill>
                  <a:srgbClr val="231F20"/>
                </a:solidFill>
                <a:latin typeface="Calibri"/>
                <a:cs typeface="Calibri"/>
              </a:rPr>
              <a:t>v</a:t>
            </a:r>
            <a:r>
              <a:rPr sz="1100" dirty="0">
                <a:solidFill>
                  <a:srgbClr val="231F20"/>
                </a:solidFill>
                <a:latin typeface="Calibri"/>
                <a:cs typeface="Calibri"/>
              </a:rPr>
              <a:t>enance</a:t>
            </a:r>
            <a:endParaRPr sz="1100">
              <a:latin typeface="Calibri"/>
              <a:cs typeface="Calibri"/>
            </a:endParaRPr>
          </a:p>
          <a:p>
            <a:pPr marL="117904" marR="5080" indent="1481411" algn="r">
              <a:lnSpc>
                <a:spcPct val="114900"/>
              </a:lnSpc>
            </a:pPr>
            <a:r>
              <a:rPr sz="1100" spc="-4" dirty="0">
                <a:solidFill>
                  <a:srgbClr val="231F20"/>
                </a:solidFill>
                <a:latin typeface="Calibri"/>
                <a:cs typeface="Calibri"/>
              </a:rPr>
              <a:t>security  limited</a:t>
            </a:r>
            <a:r>
              <a:rPr sz="1100" spc="-45" dirty="0">
                <a:solidFill>
                  <a:srgbClr val="231F20"/>
                </a:solidFill>
                <a:latin typeface="Calibri"/>
                <a:cs typeface="Calibri"/>
              </a:rPr>
              <a:t> </a:t>
            </a:r>
            <a:r>
              <a:rPr sz="1100" spc="-4" dirty="0">
                <a:solidFill>
                  <a:srgbClr val="231F20"/>
                </a:solidFill>
                <a:latin typeface="Calibri"/>
                <a:cs typeface="Calibri"/>
              </a:rPr>
              <a:t>realtime</a:t>
            </a:r>
            <a:r>
              <a:rPr sz="1100" spc="-45" dirty="0">
                <a:solidFill>
                  <a:srgbClr val="231F20"/>
                </a:solidFill>
                <a:latin typeface="Calibri"/>
                <a:cs typeface="Calibri"/>
              </a:rPr>
              <a:t> </a:t>
            </a:r>
            <a:r>
              <a:rPr sz="1100" spc="-4" dirty="0">
                <a:solidFill>
                  <a:srgbClr val="231F20"/>
                </a:solidFill>
                <a:latin typeface="Calibri"/>
                <a:cs typeface="Calibri"/>
              </a:rPr>
              <a:t>support  </a:t>
            </a:r>
            <a:r>
              <a:rPr sz="1100" spc="-10" dirty="0">
                <a:solidFill>
                  <a:srgbClr val="231F20"/>
                </a:solidFill>
                <a:latin typeface="Calibri"/>
                <a:cs typeface="Calibri"/>
              </a:rPr>
              <a:t>distinct performance</a:t>
            </a:r>
            <a:r>
              <a:rPr sz="1100" dirty="0">
                <a:solidFill>
                  <a:srgbClr val="231F20"/>
                </a:solidFill>
                <a:latin typeface="Calibri"/>
                <a:cs typeface="Calibri"/>
              </a:rPr>
              <a:t> </a:t>
            </a:r>
            <a:r>
              <a:rPr sz="1100" spc="-4" dirty="0">
                <a:solidFill>
                  <a:srgbClr val="231F20"/>
                </a:solidFill>
                <a:latin typeface="Calibri"/>
                <a:cs typeface="Calibri"/>
              </a:rPr>
              <a:t>challenges</a:t>
            </a:r>
            <a:endParaRPr sz="1100">
              <a:latin typeface="Calibri"/>
              <a:cs typeface="Calibri"/>
            </a:endParaRPr>
          </a:p>
          <a:p>
            <a:pPr marR="5080" algn="r">
              <a:spcBef>
                <a:spcPts val="214"/>
              </a:spcBef>
            </a:pPr>
            <a:r>
              <a:rPr sz="1100" spc="-10" dirty="0">
                <a:solidFill>
                  <a:srgbClr val="231F20"/>
                </a:solidFill>
                <a:latin typeface="Calibri"/>
                <a:cs typeface="Calibri"/>
              </a:rPr>
              <a:t>distinct </a:t>
            </a:r>
            <a:r>
              <a:rPr sz="1100" spc="-4" dirty="0">
                <a:solidFill>
                  <a:srgbClr val="231F20"/>
                </a:solidFill>
                <a:latin typeface="Calibri"/>
                <a:cs typeface="Calibri"/>
              </a:rPr>
              <a:t>governance</a:t>
            </a:r>
            <a:r>
              <a:rPr sz="1100" spc="-45" dirty="0">
                <a:solidFill>
                  <a:srgbClr val="231F20"/>
                </a:solidFill>
                <a:latin typeface="Calibri"/>
                <a:cs typeface="Calibri"/>
              </a:rPr>
              <a:t> </a:t>
            </a:r>
            <a:r>
              <a:rPr sz="1100" spc="-4" dirty="0">
                <a:solidFill>
                  <a:srgbClr val="231F20"/>
                </a:solidFill>
                <a:latin typeface="Calibri"/>
                <a:cs typeface="Calibri"/>
              </a:rPr>
              <a:t>requirements</a:t>
            </a:r>
            <a:endParaRPr sz="1100">
              <a:latin typeface="Calibri"/>
              <a:cs typeface="Calibri"/>
            </a:endParaRPr>
          </a:p>
          <a:p>
            <a:pPr marL="1052263" marR="5713" indent="-275743" algn="r">
              <a:lnSpc>
                <a:spcPct val="114900"/>
              </a:lnSpc>
            </a:pPr>
            <a:r>
              <a:rPr sz="1100" spc="-10" dirty="0">
                <a:solidFill>
                  <a:srgbClr val="231F20"/>
                </a:solidFill>
                <a:latin typeface="Calibri"/>
                <a:cs typeface="Calibri"/>
              </a:rPr>
              <a:t>distinct</a:t>
            </a:r>
            <a:r>
              <a:rPr sz="1100" spc="-34" dirty="0">
                <a:solidFill>
                  <a:srgbClr val="231F20"/>
                </a:solidFill>
                <a:latin typeface="Calibri"/>
                <a:cs typeface="Calibri"/>
              </a:rPr>
              <a:t> </a:t>
            </a:r>
            <a:r>
              <a:rPr sz="1100" spc="-4" dirty="0">
                <a:solidFill>
                  <a:srgbClr val="231F20"/>
                </a:solidFill>
                <a:latin typeface="Calibri"/>
                <a:cs typeface="Calibri"/>
              </a:rPr>
              <a:t>methodology </a:t>
            </a:r>
            <a:r>
              <a:rPr sz="1100" dirty="0">
                <a:solidFill>
                  <a:srgbClr val="231F20"/>
                </a:solidFill>
                <a:latin typeface="Calibri"/>
                <a:cs typeface="Calibri"/>
              </a:rPr>
              <a:t> cloud</a:t>
            </a:r>
            <a:r>
              <a:rPr sz="1100" spc="-70" dirty="0">
                <a:solidFill>
                  <a:srgbClr val="231F20"/>
                </a:solidFill>
                <a:latin typeface="Calibri"/>
                <a:cs typeface="Calibri"/>
              </a:rPr>
              <a:t> </a:t>
            </a:r>
            <a:r>
              <a:rPr sz="1100" spc="-10" dirty="0">
                <a:solidFill>
                  <a:srgbClr val="231F20"/>
                </a:solidFill>
                <a:latin typeface="Calibri"/>
                <a:cs typeface="Calibri"/>
              </a:rPr>
              <a:t>computing</a:t>
            </a:r>
            <a:endParaRPr sz="1100">
              <a:latin typeface="Calibri"/>
              <a:cs typeface="Calibri"/>
            </a:endParaRPr>
          </a:p>
        </p:txBody>
      </p:sp>
      <p:sp>
        <p:nvSpPr>
          <p:cNvPr id="3" name="object 3"/>
          <p:cNvSpPr txBox="1"/>
          <p:nvPr/>
        </p:nvSpPr>
        <p:spPr>
          <a:xfrm>
            <a:off x="8297935" y="8059907"/>
            <a:ext cx="756287" cy="793019"/>
          </a:xfrm>
          <a:prstGeom prst="rect">
            <a:avLst/>
          </a:prstGeom>
        </p:spPr>
        <p:txBody>
          <a:bodyPr vert="horz" wrap="square" lIns="0" tIns="12677" rIns="0" bIns="0" rtlCol="0">
            <a:spAutoFit/>
          </a:bodyPr>
          <a:lstStyle/>
          <a:p>
            <a:pPr marL="12677" marR="5080">
              <a:lnSpc>
                <a:spcPct val="114900"/>
              </a:lnSpc>
              <a:spcBef>
                <a:spcPts val="101"/>
              </a:spcBef>
            </a:pPr>
            <a:r>
              <a:rPr sz="1100" dirty="0">
                <a:solidFill>
                  <a:srgbClr val="231F20"/>
                </a:solidFill>
                <a:latin typeface="Calibri"/>
                <a:cs typeface="Calibri"/>
              </a:rPr>
              <a:t>a</a:t>
            </a:r>
            <a:r>
              <a:rPr sz="1100" spc="4" dirty="0">
                <a:solidFill>
                  <a:srgbClr val="231F20"/>
                </a:solidFill>
                <a:latin typeface="Calibri"/>
                <a:cs typeface="Calibri"/>
              </a:rPr>
              <a:t>g</a:t>
            </a:r>
            <a:r>
              <a:rPr sz="1100" dirty="0">
                <a:solidFill>
                  <a:srgbClr val="231F20"/>
                </a:solidFill>
                <a:latin typeface="Calibri"/>
                <a:cs typeface="Calibri"/>
              </a:rPr>
              <a:t>g</a:t>
            </a:r>
            <a:r>
              <a:rPr sz="1100" spc="-22" dirty="0">
                <a:solidFill>
                  <a:srgbClr val="231F20"/>
                </a:solidFill>
                <a:latin typeface="Calibri"/>
                <a:cs typeface="Calibri"/>
              </a:rPr>
              <a:t>r</a:t>
            </a:r>
            <a:r>
              <a:rPr sz="1100" dirty="0">
                <a:solidFill>
                  <a:srgbClr val="231F20"/>
                </a:solidFill>
                <a:latin typeface="Calibri"/>
                <a:cs typeface="Calibri"/>
              </a:rPr>
              <a:t>e</a:t>
            </a:r>
            <a:r>
              <a:rPr sz="1100" spc="-24" dirty="0">
                <a:solidFill>
                  <a:srgbClr val="231F20"/>
                </a:solidFill>
                <a:latin typeface="Calibri"/>
                <a:cs typeface="Calibri"/>
              </a:rPr>
              <a:t>g</a:t>
            </a:r>
            <a:r>
              <a:rPr sz="1100" spc="-14" dirty="0">
                <a:solidFill>
                  <a:srgbClr val="231F20"/>
                </a:solidFill>
                <a:latin typeface="Calibri"/>
                <a:cs typeface="Calibri"/>
              </a:rPr>
              <a:t>a</a:t>
            </a:r>
            <a:r>
              <a:rPr sz="1100" spc="-10" dirty="0">
                <a:solidFill>
                  <a:srgbClr val="231F20"/>
                </a:solidFill>
                <a:latin typeface="Calibri"/>
                <a:cs typeface="Calibri"/>
              </a:rPr>
              <a:t>tion  </a:t>
            </a:r>
            <a:r>
              <a:rPr sz="1100" spc="-4" dirty="0">
                <a:solidFill>
                  <a:srgbClr val="231F20"/>
                </a:solidFill>
                <a:latin typeface="Calibri"/>
                <a:cs typeface="Calibri"/>
              </a:rPr>
              <a:t>drill-down  </a:t>
            </a:r>
            <a:r>
              <a:rPr sz="1100" spc="-10" dirty="0">
                <a:solidFill>
                  <a:srgbClr val="231F20"/>
                </a:solidFill>
                <a:latin typeface="Calibri"/>
                <a:cs typeface="Calibri"/>
              </a:rPr>
              <a:t>filter</a:t>
            </a:r>
            <a:endParaRPr sz="1100">
              <a:latin typeface="Calibri"/>
              <a:cs typeface="Calibri"/>
            </a:endParaRPr>
          </a:p>
          <a:p>
            <a:pPr marL="12677">
              <a:spcBef>
                <a:spcPts val="214"/>
              </a:spcBef>
            </a:pPr>
            <a:r>
              <a:rPr sz="1100" spc="-10" dirty="0">
                <a:solidFill>
                  <a:srgbClr val="231F20"/>
                </a:solidFill>
                <a:latin typeface="Calibri"/>
                <a:cs typeface="Calibri"/>
              </a:rPr>
              <a:t>roll-up</a:t>
            </a:r>
            <a:endParaRPr sz="1100">
              <a:latin typeface="Calibri"/>
              <a:cs typeface="Calibri"/>
            </a:endParaRPr>
          </a:p>
        </p:txBody>
      </p:sp>
      <p:sp>
        <p:nvSpPr>
          <p:cNvPr id="4" name="object 4"/>
          <p:cNvSpPr txBox="1"/>
          <p:nvPr/>
        </p:nvSpPr>
        <p:spPr>
          <a:xfrm>
            <a:off x="8297928" y="8927613"/>
            <a:ext cx="977900" cy="182078"/>
          </a:xfrm>
          <a:prstGeom prst="rect">
            <a:avLst/>
          </a:prstGeom>
        </p:spPr>
        <p:txBody>
          <a:bodyPr vert="horz" wrap="square" lIns="0" tIns="12677" rIns="0" bIns="0" rtlCol="0">
            <a:spAutoFit/>
          </a:bodyPr>
          <a:lstStyle/>
          <a:p>
            <a:pPr marL="12677">
              <a:spcBef>
                <a:spcPts val="101"/>
              </a:spcBef>
            </a:pPr>
            <a:r>
              <a:rPr sz="1100" spc="-10" dirty="0">
                <a:solidFill>
                  <a:srgbClr val="231F20"/>
                </a:solidFill>
                <a:latin typeface="Calibri"/>
                <a:cs typeface="Calibri"/>
              </a:rPr>
              <a:t>what-if</a:t>
            </a:r>
            <a:r>
              <a:rPr sz="1100" spc="-85" dirty="0">
                <a:solidFill>
                  <a:srgbClr val="231F20"/>
                </a:solidFill>
                <a:latin typeface="Calibri"/>
                <a:cs typeface="Calibri"/>
              </a:rPr>
              <a:t> </a:t>
            </a:r>
            <a:r>
              <a:rPr sz="1100" spc="-4" dirty="0">
                <a:solidFill>
                  <a:srgbClr val="231F20"/>
                </a:solidFill>
                <a:latin typeface="Calibri"/>
                <a:cs typeface="Calibri"/>
              </a:rPr>
              <a:t>analysis</a:t>
            </a:r>
            <a:endParaRPr sz="1100">
              <a:latin typeface="Calibri"/>
              <a:cs typeface="Calibri"/>
            </a:endParaRPr>
          </a:p>
        </p:txBody>
      </p:sp>
      <p:sp>
        <p:nvSpPr>
          <p:cNvPr id="5" name="object 5"/>
          <p:cNvSpPr/>
          <p:nvPr/>
        </p:nvSpPr>
        <p:spPr>
          <a:xfrm>
            <a:off x="6768974" y="8636508"/>
            <a:ext cx="257174" cy="0"/>
          </a:xfrm>
          <a:custGeom>
            <a:avLst/>
            <a:gdLst/>
            <a:ahLst/>
            <a:cxnLst/>
            <a:rect l="l" t="t" r="r" b="b"/>
            <a:pathLst>
              <a:path w="257175">
                <a:moveTo>
                  <a:pt x="0" y="0"/>
                </a:moveTo>
                <a:lnTo>
                  <a:pt x="256590" y="0"/>
                </a:lnTo>
              </a:path>
            </a:pathLst>
          </a:custGeom>
          <a:ln w="3479">
            <a:solidFill>
              <a:srgbClr val="231F20"/>
            </a:solidFill>
          </a:ln>
        </p:spPr>
        <p:txBody>
          <a:bodyPr wrap="square" lIns="0" tIns="0" rIns="0" bIns="0" rtlCol="0"/>
          <a:lstStyle/>
          <a:p>
            <a:endParaRPr/>
          </a:p>
        </p:txBody>
      </p:sp>
      <p:sp>
        <p:nvSpPr>
          <p:cNvPr id="6" name="object 6"/>
          <p:cNvSpPr/>
          <p:nvPr/>
        </p:nvSpPr>
        <p:spPr>
          <a:xfrm>
            <a:off x="5256456" y="8448185"/>
            <a:ext cx="1564005" cy="365125"/>
          </a:xfrm>
          <a:custGeom>
            <a:avLst/>
            <a:gdLst/>
            <a:ahLst/>
            <a:cxnLst/>
            <a:rect l="l" t="t" r="r" b="b"/>
            <a:pathLst>
              <a:path w="1564004" h="365125">
                <a:moveTo>
                  <a:pt x="1534477" y="0"/>
                </a:moveTo>
                <a:lnTo>
                  <a:pt x="28917" y="0"/>
                </a:lnTo>
                <a:lnTo>
                  <a:pt x="12199" y="509"/>
                </a:lnTo>
                <a:lnTo>
                  <a:pt x="3614" y="4073"/>
                </a:lnTo>
                <a:lnTo>
                  <a:pt x="451" y="13748"/>
                </a:lnTo>
                <a:lnTo>
                  <a:pt x="0" y="32588"/>
                </a:lnTo>
                <a:lnTo>
                  <a:pt x="0" y="332371"/>
                </a:lnTo>
                <a:lnTo>
                  <a:pt x="451" y="351211"/>
                </a:lnTo>
                <a:lnTo>
                  <a:pt x="3614" y="360886"/>
                </a:lnTo>
                <a:lnTo>
                  <a:pt x="12199" y="364450"/>
                </a:lnTo>
                <a:lnTo>
                  <a:pt x="28917" y="364959"/>
                </a:lnTo>
                <a:lnTo>
                  <a:pt x="1534477" y="364959"/>
                </a:lnTo>
                <a:lnTo>
                  <a:pt x="1551195" y="364450"/>
                </a:lnTo>
                <a:lnTo>
                  <a:pt x="1559780" y="360886"/>
                </a:lnTo>
                <a:lnTo>
                  <a:pt x="1562943" y="351211"/>
                </a:lnTo>
                <a:lnTo>
                  <a:pt x="1563395" y="332371"/>
                </a:lnTo>
                <a:lnTo>
                  <a:pt x="1563395" y="32588"/>
                </a:lnTo>
                <a:lnTo>
                  <a:pt x="1562943" y="13748"/>
                </a:lnTo>
                <a:lnTo>
                  <a:pt x="1559780" y="4073"/>
                </a:lnTo>
                <a:lnTo>
                  <a:pt x="1551195" y="509"/>
                </a:lnTo>
                <a:lnTo>
                  <a:pt x="1534477" y="0"/>
                </a:lnTo>
                <a:close/>
              </a:path>
            </a:pathLst>
          </a:custGeom>
          <a:solidFill>
            <a:srgbClr val="636466"/>
          </a:solidFill>
        </p:spPr>
        <p:txBody>
          <a:bodyPr wrap="square" lIns="0" tIns="0" rIns="0" bIns="0" rtlCol="0"/>
          <a:lstStyle/>
          <a:p>
            <a:endParaRPr/>
          </a:p>
        </p:txBody>
      </p:sp>
      <p:sp>
        <p:nvSpPr>
          <p:cNvPr id="7" name="object 7"/>
          <p:cNvSpPr txBox="1"/>
          <p:nvPr/>
        </p:nvSpPr>
        <p:spPr>
          <a:xfrm>
            <a:off x="5429241" y="8500396"/>
            <a:ext cx="1217929"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Data</a:t>
            </a:r>
            <a:r>
              <a:rPr sz="1300" spc="-75" dirty="0">
                <a:solidFill>
                  <a:srgbClr val="FFFFFF"/>
                </a:solidFill>
                <a:latin typeface="Calibri"/>
                <a:cs typeface="Calibri"/>
              </a:rPr>
              <a:t> </a:t>
            </a:r>
            <a:r>
              <a:rPr sz="1300" spc="-10" dirty="0">
                <a:solidFill>
                  <a:srgbClr val="FFFFFF"/>
                </a:solidFill>
                <a:latin typeface="Calibri"/>
                <a:cs typeface="Calibri"/>
              </a:rPr>
              <a:t>Visualization</a:t>
            </a:r>
            <a:endParaRPr sz="1300">
              <a:latin typeface="Calibri"/>
              <a:cs typeface="Calibri"/>
            </a:endParaRPr>
          </a:p>
        </p:txBody>
      </p:sp>
      <p:sp>
        <p:nvSpPr>
          <p:cNvPr id="8" name="object 8"/>
          <p:cNvSpPr txBox="1"/>
          <p:nvPr/>
        </p:nvSpPr>
        <p:spPr>
          <a:xfrm>
            <a:off x="7063721" y="8507014"/>
            <a:ext cx="813435" cy="182078"/>
          </a:xfrm>
          <a:prstGeom prst="rect">
            <a:avLst/>
          </a:prstGeom>
        </p:spPr>
        <p:txBody>
          <a:bodyPr vert="horz" wrap="square" lIns="0" tIns="12677" rIns="0" bIns="0" rtlCol="0">
            <a:spAutoFit/>
          </a:bodyPr>
          <a:lstStyle/>
          <a:p>
            <a:pPr marL="12677">
              <a:spcBef>
                <a:spcPts val="101"/>
              </a:spcBef>
            </a:pPr>
            <a:r>
              <a:rPr sz="1100" spc="-10" dirty="0">
                <a:solidFill>
                  <a:srgbClr val="808285"/>
                </a:solidFill>
                <a:latin typeface="Calibri"/>
                <a:cs typeface="Calibri"/>
              </a:rPr>
              <a:t>tool</a:t>
            </a:r>
            <a:r>
              <a:rPr sz="1100" spc="-75" dirty="0">
                <a:solidFill>
                  <a:srgbClr val="808285"/>
                </a:solidFill>
                <a:latin typeface="Calibri"/>
                <a:cs typeface="Calibri"/>
              </a:rPr>
              <a:t> </a:t>
            </a:r>
            <a:r>
              <a:rPr sz="1100" spc="-10" dirty="0">
                <a:solidFill>
                  <a:srgbClr val="808285"/>
                </a:solidFill>
                <a:latin typeface="Calibri"/>
                <a:cs typeface="Calibri"/>
              </a:rPr>
              <a:t>features</a:t>
            </a:r>
            <a:endParaRPr sz="1100">
              <a:latin typeface="Calibri"/>
              <a:cs typeface="Calibri"/>
            </a:endParaRPr>
          </a:p>
        </p:txBody>
      </p:sp>
      <p:sp>
        <p:nvSpPr>
          <p:cNvPr id="9" name="object 9"/>
          <p:cNvSpPr/>
          <p:nvPr/>
        </p:nvSpPr>
        <p:spPr>
          <a:xfrm>
            <a:off x="3143337" y="5746123"/>
            <a:ext cx="2003425" cy="365125"/>
          </a:xfrm>
          <a:custGeom>
            <a:avLst/>
            <a:gdLst/>
            <a:ahLst/>
            <a:cxnLst/>
            <a:rect l="l" t="t" r="r" b="b"/>
            <a:pathLst>
              <a:path w="2003425" h="365125">
                <a:moveTo>
                  <a:pt x="1975980" y="0"/>
                </a:moveTo>
                <a:lnTo>
                  <a:pt x="27431" y="0"/>
                </a:lnTo>
                <a:lnTo>
                  <a:pt x="11572" y="428"/>
                </a:lnTo>
                <a:lnTo>
                  <a:pt x="3428" y="3429"/>
                </a:lnTo>
                <a:lnTo>
                  <a:pt x="428" y="11572"/>
                </a:lnTo>
                <a:lnTo>
                  <a:pt x="0" y="27432"/>
                </a:lnTo>
                <a:lnTo>
                  <a:pt x="0" y="337527"/>
                </a:lnTo>
                <a:lnTo>
                  <a:pt x="428" y="353387"/>
                </a:lnTo>
                <a:lnTo>
                  <a:pt x="3428" y="361530"/>
                </a:lnTo>
                <a:lnTo>
                  <a:pt x="11572" y="364531"/>
                </a:lnTo>
                <a:lnTo>
                  <a:pt x="27431" y="364959"/>
                </a:lnTo>
                <a:lnTo>
                  <a:pt x="1975980" y="364959"/>
                </a:lnTo>
                <a:lnTo>
                  <a:pt x="1991839" y="364531"/>
                </a:lnTo>
                <a:lnTo>
                  <a:pt x="1999983" y="361530"/>
                </a:lnTo>
                <a:lnTo>
                  <a:pt x="2002983" y="353387"/>
                </a:lnTo>
                <a:lnTo>
                  <a:pt x="2003412" y="337527"/>
                </a:lnTo>
                <a:lnTo>
                  <a:pt x="2003412" y="27432"/>
                </a:lnTo>
                <a:lnTo>
                  <a:pt x="2002983" y="11572"/>
                </a:lnTo>
                <a:lnTo>
                  <a:pt x="1999983" y="3429"/>
                </a:lnTo>
                <a:lnTo>
                  <a:pt x="1991839" y="428"/>
                </a:lnTo>
                <a:lnTo>
                  <a:pt x="1975980" y="0"/>
                </a:lnTo>
                <a:close/>
              </a:path>
            </a:pathLst>
          </a:custGeom>
          <a:solidFill>
            <a:srgbClr val="636466"/>
          </a:solidFill>
        </p:spPr>
        <p:txBody>
          <a:bodyPr wrap="square" lIns="0" tIns="0" rIns="0" bIns="0" rtlCol="0"/>
          <a:lstStyle/>
          <a:p>
            <a:endParaRPr/>
          </a:p>
        </p:txBody>
      </p:sp>
      <p:sp>
        <p:nvSpPr>
          <p:cNvPr id="10" name="object 10"/>
          <p:cNvSpPr txBox="1"/>
          <p:nvPr/>
        </p:nvSpPr>
        <p:spPr>
          <a:xfrm>
            <a:off x="3309338" y="5800446"/>
            <a:ext cx="1660524" cy="212856"/>
          </a:xfrm>
          <a:prstGeom prst="rect">
            <a:avLst/>
          </a:prstGeom>
        </p:spPr>
        <p:txBody>
          <a:bodyPr vert="horz" wrap="square" lIns="0" tIns="12677" rIns="0" bIns="0" rtlCol="0">
            <a:spAutoFit/>
          </a:bodyPr>
          <a:lstStyle/>
          <a:p>
            <a:pPr marL="12677">
              <a:spcBef>
                <a:spcPts val="101"/>
              </a:spcBef>
            </a:pPr>
            <a:r>
              <a:rPr sz="1300" spc="-14" dirty="0">
                <a:solidFill>
                  <a:srgbClr val="FFFFFF"/>
                </a:solidFill>
                <a:latin typeface="Calibri"/>
                <a:cs typeface="Calibri"/>
              </a:rPr>
              <a:t>Terminology </a:t>
            </a:r>
            <a:r>
              <a:rPr sz="1300" dirty="0">
                <a:solidFill>
                  <a:srgbClr val="FFFFFF"/>
                </a:solidFill>
                <a:latin typeface="Calibri"/>
                <a:cs typeface="Calibri"/>
              </a:rPr>
              <a:t>&amp;</a:t>
            </a:r>
            <a:r>
              <a:rPr sz="1300" spc="-34" dirty="0">
                <a:solidFill>
                  <a:srgbClr val="FFFFFF"/>
                </a:solidFill>
                <a:latin typeface="Calibri"/>
                <a:cs typeface="Calibri"/>
              </a:rPr>
              <a:t> </a:t>
            </a:r>
            <a:r>
              <a:rPr sz="1300" spc="-4" dirty="0">
                <a:solidFill>
                  <a:srgbClr val="FFFFFF"/>
                </a:solidFill>
                <a:latin typeface="Calibri"/>
                <a:cs typeface="Calibri"/>
              </a:rPr>
              <a:t>Concepts</a:t>
            </a:r>
            <a:endParaRPr sz="1300">
              <a:latin typeface="Calibri"/>
              <a:cs typeface="Calibri"/>
            </a:endParaRPr>
          </a:p>
        </p:txBody>
      </p:sp>
      <p:sp>
        <p:nvSpPr>
          <p:cNvPr id="11" name="object 11"/>
          <p:cNvSpPr txBox="1"/>
          <p:nvPr/>
        </p:nvSpPr>
        <p:spPr>
          <a:xfrm>
            <a:off x="843757" y="5349122"/>
            <a:ext cx="1974848" cy="987519"/>
          </a:xfrm>
          <a:prstGeom prst="rect">
            <a:avLst/>
          </a:prstGeom>
        </p:spPr>
        <p:txBody>
          <a:bodyPr vert="horz" wrap="square" lIns="0" tIns="12677" rIns="0" bIns="0" rtlCol="0">
            <a:spAutoFit/>
          </a:bodyPr>
          <a:lstStyle/>
          <a:p>
            <a:pPr marL="685876" marR="5080" indent="733427">
              <a:lnSpc>
                <a:spcPct val="114900"/>
              </a:lnSpc>
              <a:spcBef>
                <a:spcPts val="101"/>
              </a:spcBef>
            </a:pPr>
            <a:r>
              <a:rPr sz="1100" dirty="0">
                <a:solidFill>
                  <a:srgbClr val="231F20"/>
                </a:solidFill>
                <a:latin typeface="Calibri"/>
                <a:cs typeface="Calibri"/>
              </a:rPr>
              <a:t>analy</a:t>
            </a:r>
            <a:r>
              <a:rPr sz="1100" spc="-10" dirty="0">
                <a:solidFill>
                  <a:srgbClr val="231F20"/>
                </a:solidFill>
                <a:latin typeface="Calibri"/>
                <a:cs typeface="Calibri"/>
              </a:rPr>
              <a:t>tics  </a:t>
            </a:r>
            <a:r>
              <a:rPr sz="1100" spc="-4" dirty="0">
                <a:solidFill>
                  <a:srgbClr val="231F20"/>
                </a:solidFill>
                <a:latin typeface="Calibri"/>
                <a:cs typeface="Calibri"/>
              </a:rPr>
              <a:t>business</a:t>
            </a:r>
            <a:r>
              <a:rPr sz="1100" spc="-80" dirty="0">
                <a:solidFill>
                  <a:srgbClr val="231F20"/>
                </a:solidFill>
                <a:latin typeface="Calibri"/>
                <a:cs typeface="Calibri"/>
              </a:rPr>
              <a:t> </a:t>
            </a:r>
            <a:r>
              <a:rPr sz="1100" spc="-4" dirty="0">
                <a:solidFill>
                  <a:srgbClr val="231F20"/>
                </a:solidFill>
                <a:latin typeface="Calibri"/>
                <a:cs typeface="Calibri"/>
              </a:rPr>
              <a:t>intelligence</a:t>
            </a:r>
            <a:endParaRPr sz="1100">
              <a:latin typeface="Calibri"/>
              <a:cs typeface="Calibri"/>
            </a:endParaRPr>
          </a:p>
          <a:p>
            <a:pPr marL="1168267" marR="5080" indent="330896">
              <a:lnSpc>
                <a:spcPct val="114900"/>
              </a:lnSpc>
            </a:pPr>
            <a:r>
              <a:rPr sz="1100" spc="-4" dirty="0">
                <a:solidFill>
                  <a:srgbClr val="231F20"/>
                </a:solidFill>
                <a:latin typeface="Calibri"/>
                <a:cs typeface="Calibri"/>
              </a:rPr>
              <a:t>d</a:t>
            </a:r>
            <a:r>
              <a:rPr sz="1100" spc="-14" dirty="0">
                <a:solidFill>
                  <a:srgbClr val="231F20"/>
                </a:solidFill>
                <a:latin typeface="Calibri"/>
                <a:cs typeface="Calibri"/>
              </a:rPr>
              <a:t>at</a:t>
            </a:r>
            <a:r>
              <a:rPr sz="1100" dirty="0">
                <a:solidFill>
                  <a:srgbClr val="231F20"/>
                </a:solidFill>
                <a:latin typeface="Calibri"/>
                <a:cs typeface="Calibri"/>
              </a:rPr>
              <a:t>as</a:t>
            </a:r>
            <a:r>
              <a:rPr sz="1100" spc="-10" dirty="0">
                <a:solidFill>
                  <a:srgbClr val="231F20"/>
                </a:solidFill>
                <a:latin typeface="Calibri"/>
                <a:cs typeface="Calibri"/>
              </a:rPr>
              <a:t>e</a:t>
            </a:r>
            <a:r>
              <a:rPr sz="1100" dirty="0">
                <a:solidFill>
                  <a:srgbClr val="231F20"/>
                </a:solidFill>
                <a:latin typeface="Calibri"/>
                <a:cs typeface="Calibri"/>
              </a:rPr>
              <a:t>t  </a:t>
            </a:r>
            <a:r>
              <a:rPr sz="1100" spc="-10" dirty="0">
                <a:solidFill>
                  <a:srgbClr val="231F20"/>
                </a:solidFill>
                <a:latin typeface="Calibri"/>
                <a:cs typeface="Calibri"/>
              </a:rPr>
              <a:t>data</a:t>
            </a:r>
            <a:r>
              <a:rPr sz="1100" spc="-90" dirty="0">
                <a:solidFill>
                  <a:srgbClr val="231F20"/>
                </a:solidFill>
                <a:latin typeface="Calibri"/>
                <a:cs typeface="Calibri"/>
              </a:rPr>
              <a:t> </a:t>
            </a:r>
            <a:r>
              <a:rPr sz="1100" spc="-4" dirty="0">
                <a:solidFill>
                  <a:srgbClr val="231F20"/>
                </a:solidFill>
                <a:latin typeface="Calibri"/>
                <a:cs typeface="Calibri"/>
              </a:rPr>
              <a:t>analysis</a:t>
            </a:r>
            <a:endParaRPr sz="1100">
              <a:latin typeface="Calibri"/>
              <a:cs typeface="Calibri"/>
            </a:endParaRPr>
          </a:p>
          <a:p>
            <a:pPr marL="12677">
              <a:spcBef>
                <a:spcPts val="214"/>
              </a:spcBef>
            </a:pPr>
            <a:r>
              <a:rPr sz="1100" spc="-22" dirty="0">
                <a:solidFill>
                  <a:srgbClr val="231F20"/>
                </a:solidFill>
                <a:latin typeface="Calibri"/>
                <a:cs typeface="Calibri"/>
              </a:rPr>
              <a:t>key </a:t>
            </a:r>
            <a:r>
              <a:rPr sz="1100" spc="-10" dirty="0">
                <a:solidFill>
                  <a:srgbClr val="231F20"/>
                </a:solidFill>
                <a:latin typeface="Calibri"/>
                <a:cs typeface="Calibri"/>
              </a:rPr>
              <a:t>performance indicator </a:t>
            </a:r>
            <a:r>
              <a:rPr sz="1100" spc="-4" dirty="0">
                <a:solidFill>
                  <a:srgbClr val="231F20"/>
                </a:solidFill>
                <a:latin typeface="Calibri"/>
                <a:cs typeface="Calibri"/>
              </a:rPr>
              <a:t>(KPI)</a:t>
            </a:r>
            <a:endParaRPr sz="1100">
              <a:latin typeface="Calibri"/>
              <a:cs typeface="Calibri"/>
            </a:endParaRPr>
          </a:p>
        </p:txBody>
      </p:sp>
      <p:sp>
        <p:nvSpPr>
          <p:cNvPr id="12" name="object 12"/>
          <p:cNvSpPr/>
          <p:nvPr/>
        </p:nvSpPr>
        <p:spPr>
          <a:xfrm>
            <a:off x="8487865" y="4750752"/>
            <a:ext cx="3732529" cy="1209674"/>
          </a:xfrm>
          <a:custGeom>
            <a:avLst/>
            <a:gdLst/>
            <a:ahLst/>
            <a:cxnLst/>
            <a:rect l="l" t="t" r="r" b="b"/>
            <a:pathLst>
              <a:path w="3732529" h="1209675">
                <a:moveTo>
                  <a:pt x="3732326" y="1209179"/>
                </a:moveTo>
                <a:lnTo>
                  <a:pt x="0" y="0"/>
                </a:lnTo>
              </a:path>
            </a:pathLst>
          </a:custGeom>
          <a:ln w="3810">
            <a:solidFill>
              <a:srgbClr val="231F20"/>
            </a:solidFill>
          </a:ln>
        </p:spPr>
        <p:txBody>
          <a:bodyPr wrap="square" lIns="0" tIns="0" rIns="0" bIns="0" rtlCol="0"/>
          <a:lstStyle/>
          <a:p>
            <a:endParaRPr/>
          </a:p>
        </p:txBody>
      </p:sp>
      <p:sp>
        <p:nvSpPr>
          <p:cNvPr id="13" name="object 13"/>
          <p:cNvSpPr/>
          <p:nvPr/>
        </p:nvSpPr>
        <p:spPr>
          <a:xfrm>
            <a:off x="8412557" y="2441172"/>
            <a:ext cx="2123441" cy="1610995"/>
          </a:xfrm>
          <a:custGeom>
            <a:avLst/>
            <a:gdLst/>
            <a:ahLst/>
            <a:cxnLst/>
            <a:rect l="l" t="t" r="r" b="b"/>
            <a:pathLst>
              <a:path w="2123440" h="1610995">
                <a:moveTo>
                  <a:pt x="2123084" y="0"/>
                </a:moveTo>
                <a:lnTo>
                  <a:pt x="0" y="1610639"/>
                </a:lnTo>
              </a:path>
            </a:pathLst>
          </a:custGeom>
          <a:ln w="3810">
            <a:solidFill>
              <a:srgbClr val="231F20"/>
            </a:solidFill>
          </a:ln>
        </p:spPr>
        <p:txBody>
          <a:bodyPr wrap="square" lIns="0" tIns="0" rIns="0" bIns="0" rtlCol="0"/>
          <a:lstStyle/>
          <a:p>
            <a:endParaRPr/>
          </a:p>
        </p:txBody>
      </p:sp>
      <p:sp>
        <p:nvSpPr>
          <p:cNvPr id="14" name="object 14"/>
          <p:cNvSpPr/>
          <p:nvPr/>
        </p:nvSpPr>
        <p:spPr>
          <a:xfrm>
            <a:off x="9044614" y="3735537"/>
            <a:ext cx="1295400" cy="368936"/>
          </a:xfrm>
          <a:custGeom>
            <a:avLst/>
            <a:gdLst/>
            <a:ahLst/>
            <a:cxnLst/>
            <a:rect l="l" t="t" r="r" b="b"/>
            <a:pathLst>
              <a:path w="1295400" h="368935">
                <a:moveTo>
                  <a:pt x="1295387" y="0"/>
                </a:moveTo>
                <a:lnTo>
                  <a:pt x="0" y="368604"/>
                </a:lnTo>
              </a:path>
            </a:pathLst>
          </a:custGeom>
          <a:ln w="3810">
            <a:solidFill>
              <a:srgbClr val="231F20"/>
            </a:solidFill>
          </a:ln>
        </p:spPr>
        <p:txBody>
          <a:bodyPr wrap="square" lIns="0" tIns="0" rIns="0" bIns="0" rtlCol="0"/>
          <a:lstStyle/>
          <a:p>
            <a:endParaRPr/>
          </a:p>
        </p:txBody>
      </p:sp>
      <p:sp>
        <p:nvSpPr>
          <p:cNvPr id="15" name="object 15"/>
          <p:cNvSpPr/>
          <p:nvPr/>
        </p:nvSpPr>
        <p:spPr>
          <a:xfrm>
            <a:off x="8884449" y="4539151"/>
            <a:ext cx="2973071" cy="376555"/>
          </a:xfrm>
          <a:custGeom>
            <a:avLst/>
            <a:gdLst/>
            <a:ahLst/>
            <a:cxnLst/>
            <a:rect l="l" t="t" r="r" b="b"/>
            <a:pathLst>
              <a:path w="2973070" h="376554">
                <a:moveTo>
                  <a:pt x="2972943" y="376135"/>
                </a:moveTo>
                <a:lnTo>
                  <a:pt x="0" y="0"/>
                </a:lnTo>
              </a:path>
            </a:pathLst>
          </a:custGeom>
          <a:ln w="3810">
            <a:solidFill>
              <a:srgbClr val="231F20"/>
            </a:solidFill>
          </a:ln>
        </p:spPr>
        <p:txBody>
          <a:bodyPr wrap="square" lIns="0" tIns="0" rIns="0" bIns="0" rtlCol="0"/>
          <a:lstStyle/>
          <a:p>
            <a:endParaRPr/>
          </a:p>
        </p:txBody>
      </p:sp>
      <p:sp>
        <p:nvSpPr>
          <p:cNvPr id="16" name="object 16"/>
          <p:cNvSpPr/>
          <p:nvPr/>
        </p:nvSpPr>
        <p:spPr>
          <a:xfrm>
            <a:off x="8010156" y="4737546"/>
            <a:ext cx="2443480" cy="2417445"/>
          </a:xfrm>
          <a:custGeom>
            <a:avLst/>
            <a:gdLst/>
            <a:ahLst/>
            <a:cxnLst/>
            <a:rect l="l" t="t" r="r" b="b"/>
            <a:pathLst>
              <a:path w="2443479" h="2417445">
                <a:moveTo>
                  <a:pt x="2443429" y="2417127"/>
                </a:moveTo>
                <a:lnTo>
                  <a:pt x="0" y="0"/>
                </a:lnTo>
              </a:path>
            </a:pathLst>
          </a:custGeom>
          <a:ln w="3810">
            <a:solidFill>
              <a:srgbClr val="231F20"/>
            </a:solidFill>
          </a:ln>
        </p:spPr>
        <p:txBody>
          <a:bodyPr wrap="square" lIns="0" tIns="0" rIns="0" bIns="0" rtlCol="0"/>
          <a:lstStyle/>
          <a:p>
            <a:endParaRPr/>
          </a:p>
        </p:txBody>
      </p:sp>
      <p:sp>
        <p:nvSpPr>
          <p:cNvPr id="17" name="object 17"/>
          <p:cNvSpPr/>
          <p:nvPr/>
        </p:nvSpPr>
        <p:spPr>
          <a:xfrm>
            <a:off x="4437512" y="4718315"/>
            <a:ext cx="2838448" cy="2691765"/>
          </a:xfrm>
          <a:custGeom>
            <a:avLst/>
            <a:gdLst/>
            <a:ahLst/>
            <a:cxnLst/>
            <a:rect l="l" t="t" r="r" b="b"/>
            <a:pathLst>
              <a:path w="2838450" h="2691765">
                <a:moveTo>
                  <a:pt x="2837916" y="0"/>
                </a:moveTo>
                <a:lnTo>
                  <a:pt x="0" y="2691447"/>
                </a:lnTo>
              </a:path>
            </a:pathLst>
          </a:custGeom>
          <a:ln w="3810">
            <a:solidFill>
              <a:srgbClr val="231F20"/>
            </a:solidFill>
          </a:ln>
        </p:spPr>
        <p:txBody>
          <a:bodyPr wrap="square" lIns="0" tIns="0" rIns="0" bIns="0" rtlCol="0"/>
          <a:lstStyle/>
          <a:p>
            <a:endParaRPr/>
          </a:p>
        </p:txBody>
      </p:sp>
      <p:sp>
        <p:nvSpPr>
          <p:cNvPr id="18" name="object 18"/>
          <p:cNvSpPr/>
          <p:nvPr/>
        </p:nvSpPr>
        <p:spPr>
          <a:xfrm>
            <a:off x="4183540" y="1468619"/>
            <a:ext cx="3113406" cy="2616835"/>
          </a:xfrm>
          <a:custGeom>
            <a:avLst/>
            <a:gdLst/>
            <a:ahLst/>
            <a:cxnLst/>
            <a:rect l="l" t="t" r="r" b="b"/>
            <a:pathLst>
              <a:path w="3113404" h="2616835">
                <a:moveTo>
                  <a:pt x="0" y="0"/>
                </a:moveTo>
                <a:lnTo>
                  <a:pt x="3113366" y="2616263"/>
                </a:lnTo>
              </a:path>
            </a:pathLst>
          </a:custGeom>
          <a:ln w="3810">
            <a:solidFill>
              <a:srgbClr val="231F20"/>
            </a:solidFill>
          </a:ln>
        </p:spPr>
        <p:txBody>
          <a:bodyPr wrap="square" lIns="0" tIns="0" rIns="0" bIns="0" rtlCol="0"/>
          <a:lstStyle/>
          <a:p>
            <a:endParaRPr/>
          </a:p>
        </p:txBody>
      </p:sp>
      <p:sp>
        <p:nvSpPr>
          <p:cNvPr id="19" name="object 19"/>
          <p:cNvSpPr/>
          <p:nvPr/>
        </p:nvSpPr>
        <p:spPr>
          <a:xfrm>
            <a:off x="4139299" y="3530953"/>
            <a:ext cx="2498725" cy="638810"/>
          </a:xfrm>
          <a:custGeom>
            <a:avLst/>
            <a:gdLst/>
            <a:ahLst/>
            <a:cxnLst/>
            <a:rect l="l" t="t" r="r" b="b"/>
            <a:pathLst>
              <a:path w="2498725" h="638810">
                <a:moveTo>
                  <a:pt x="2498191" y="638708"/>
                </a:moveTo>
                <a:lnTo>
                  <a:pt x="0" y="0"/>
                </a:lnTo>
              </a:path>
            </a:pathLst>
          </a:custGeom>
          <a:ln w="3810">
            <a:solidFill>
              <a:srgbClr val="231F20"/>
            </a:solidFill>
          </a:ln>
        </p:spPr>
        <p:txBody>
          <a:bodyPr wrap="square" lIns="0" tIns="0" rIns="0" bIns="0" rtlCol="0"/>
          <a:lstStyle/>
          <a:p>
            <a:endParaRPr/>
          </a:p>
        </p:txBody>
      </p:sp>
      <p:sp>
        <p:nvSpPr>
          <p:cNvPr id="21" name="object 21"/>
          <p:cNvSpPr/>
          <p:nvPr/>
        </p:nvSpPr>
        <p:spPr>
          <a:xfrm>
            <a:off x="3513933" y="7380024"/>
            <a:ext cx="1916430" cy="365125"/>
          </a:xfrm>
          <a:custGeom>
            <a:avLst/>
            <a:gdLst/>
            <a:ahLst/>
            <a:cxnLst/>
            <a:rect l="l" t="t" r="r" b="b"/>
            <a:pathLst>
              <a:path w="1916429" h="365125">
                <a:moveTo>
                  <a:pt x="1878698" y="0"/>
                </a:moveTo>
                <a:lnTo>
                  <a:pt x="37350" y="0"/>
                </a:lnTo>
                <a:lnTo>
                  <a:pt x="15757" y="537"/>
                </a:lnTo>
                <a:lnTo>
                  <a:pt x="4668" y="4302"/>
                </a:lnTo>
                <a:lnTo>
                  <a:pt x="583" y="14519"/>
                </a:lnTo>
                <a:lnTo>
                  <a:pt x="0" y="34417"/>
                </a:lnTo>
                <a:lnTo>
                  <a:pt x="0" y="330542"/>
                </a:lnTo>
                <a:lnTo>
                  <a:pt x="583" y="350440"/>
                </a:lnTo>
                <a:lnTo>
                  <a:pt x="4668" y="360657"/>
                </a:lnTo>
                <a:lnTo>
                  <a:pt x="15757" y="364422"/>
                </a:lnTo>
                <a:lnTo>
                  <a:pt x="37350" y="364959"/>
                </a:lnTo>
                <a:lnTo>
                  <a:pt x="1878698" y="364959"/>
                </a:lnTo>
                <a:lnTo>
                  <a:pt x="1900291" y="364422"/>
                </a:lnTo>
                <a:lnTo>
                  <a:pt x="1911380" y="360657"/>
                </a:lnTo>
                <a:lnTo>
                  <a:pt x="1915465" y="350440"/>
                </a:lnTo>
                <a:lnTo>
                  <a:pt x="1916048" y="330542"/>
                </a:lnTo>
                <a:lnTo>
                  <a:pt x="1916048" y="34417"/>
                </a:lnTo>
                <a:lnTo>
                  <a:pt x="1915465" y="14519"/>
                </a:lnTo>
                <a:lnTo>
                  <a:pt x="1911380" y="4302"/>
                </a:lnTo>
                <a:lnTo>
                  <a:pt x="1900291" y="537"/>
                </a:lnTo>
                <a:lnTo>
                  <a:pt x="1878698" y="0"/>
                </a:lnTo>
                <a:close/>
              </a:path>
            </a:pathLst>
          </a:custGeom>
          <a:solidFill>
            <a:srgbClr val="636466"/>
          </a:solidFill>
          <a:ln w="76200" cmpd="sng">
            <a:solidFill>
              <a:srgbClr val="FFFF00"/>
            </a:solidFill>
          </a:ln>
        </p:spPr>
        <p:txBody>
          <a:bodyPr wrap="square" lIns="0" tIns="0" rIns="0" bIns="0" rtlCol="0"/>
          <a:lstStyle/>
          <a:p>
            <a:endParaRPr/>
          </a:p>
        </p:txBody>
      </p:sp>
      <p:sp>
        <p:nvSpPr>
          <p:cNvPr id="22" name="object 22"/>
          <p:cNvSpPr txBox="1"/>
          <p:nvPr/>
        </p:nvSpPr>
        <p:spPr>
          <a:xfrm>
            <a:off x="3674265" y="7431935"/>
            <a:ext cx="1594486"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60" dirty="0">
                <a:solidFill>
                  <a:srgbClr val="FFFFFF"/>
                </a:solidFill>
                <a:latin typeface="Calibri"/>
                <a:cs typeface="Calibri"/>
              </a:rPr>
              <a:t> </a:t>
            </a:r>
            <a:r>
              <a:rPr sz="1300" spc="-10" dirty="0">
                <a:solidFill>
                  <a:srgbClr val="FFFFFF"/>
                </a:solidFill>
                <a:latin typeface="Calibri"/>
                <a:cs typeface="Calibri"/>
              </a:rPr>
              <a:t>Characteristics</a:t>
            </a:r>
            <a:endParaRPr sz="1300">
              <a:latin typeface="Calibri"/>
              <a:cs typeface="Calibri"/>
            </a:endParaRPr>
          </a:p>
        </p:txBody>
      </p:sp>
      <p:sp>
        <p:nvSpPr>
          <p:cNvPr id="23" name="object 23"/>
          <p:cNvSpPr txBox="1"/>
          <p:nvPr/>
        </p:nvSpPr>
        <p:spPr>
          <a:xfrm>
            <a:off x="2687702" y="6985631"/>
            <a:ext cx="523240" cy="981094"/>
          </a:xfrm>
          <a:prstGeom prst="rect">
            <a:avLst/>
          </a:prstGeom>
        </p:spPr>
        <p:txBody>
          <a:bodyPr vert="horz" wrap="square" lIns="0" tIns="12677" rIns="0" bIns="0" rtlCol="0">
            <a:spAutoFit/>
          </a:bodyPr>
          <a:lstStyle/>
          <a:p>
            <a:pPr marL="12677" marR="5080" indent="154672" algn="just">
              <a:lnSpc>
                <a:spcPct val="114900"/>
              </a:lnSpc>
              <a:spcBef>
                <a:spcPts val="101"/>
              </a:spcBef>
            </a:pPr>
            <a:r>
              <a:rPr sz="1100" spc="-70" dirty="0">
                <a:solidFill>
                  <a:srgbClr val="231F20"/>
                </a:solidFill>
                <a:latin typeface="Calibri"/>
                <a:cs typeface="Calibri"/>
              </a:rPr>
              <a:t>V</a:t>
            </a:r>
            <a:r>
              <a:rPr sz="1100" dirty="0">
                <a:solidFill>
                  <a:srgbClr val="231F20"/>
                </a:solidFill>
                <a:latin typeface="Calibri"/>
                <a:cs typeface="Calibri"/>
              </a:rPr>
              <a:t>alue  </a:t>
            </a:r>
            <a:r>
              <a:rPr sz="1100" spc="-14" dirty="0">
                <a:solidFill>
                  <a:srgbClr val="231F20"/>
                </a:solidFill>
                <a:latin typeface="Calibri"/>
                <a:cs typeface="Calibri"/>
              </a:rPr>
              <a:t>Variety  </a:t>
            </a:r>
            <a:r>
              <a:rPr sz="1100" spc="-60" dirty="0">
                <a:solidFill>
                  <a:srgbClr val="231F20"/>
                </a:solidFill>
                <a:latin typeface="Calibri"/>
                <a:cs typeface="Calibri"/>
              </a:rPr>
              <a:t>V</a:t>
            </a:r>
            <a:r>
              <a:rPr sz="1100" dirty="0">
                <a:solidFill>
                  <a:srgbClr val="231F20"/>
                </a:solidFill>
                <a:latin typeface="Calibri"/>
                <a:cs typeface="Calibri"/>
              </a:rPr>
              <a:t>elocity  </a:t>
            </a:r>
            <a:r>
              <a:rPr sz="1100" spc="-60" dirty="0">
                <a:solidFill>
                  <a:srgbClr val="231F20"/>
                </a:solidFill>
                <a:latin typeface="Calibri"/>
                <a:cs typeface="Calibri"/>
              </a:rPr>
              <a:t>V</a:t>
            </a:r>
            <a:r>
              <a:rPr sz="1100" dirty="0">
                <a:solidFill>
                  <a:srgbClr val="231F20"/>
                </a:solidFill>
                <a:latin typeface="Calibri"/>
                <a:cs typeface="Calibri"/>
              </a:rPr>
              <a:t>e</a:t>
            </a:r>
            <a:r>
              <a:rPr sz="1100" spc="-30" dirty="0">
                <a:solidFill>
                  <a:srgbClr val="231F20"/>
                </a:solidFill>
                <a:latin typeface="Calibri"/>
                <a:cs typeface="Calibri"/>
              </a:rPr>
              <a:t>r</a:t>
            </a:r>
            <a:r>
              <a:rPr sz="1100" dirty="0">
                <a:solidFill>
                  <a:srgbClr val="231F20"/>
                </a:solidFill>
                <a:latin typeface="Calibri"/>
                <a:cs typeface="Calibri"/>
              </a:rPr>
              <a:t>acity  </a:t>
            </a:r>
            <a:r>
              <a:rPr sz="1100" spc="-14" dirty="0">
                <a:solidFill>
                  <a:srgbClr val="231F20"/>
                </a:solidFill>
                <a:latin typeface="Calibri"/>
                <a:cs typeface="Calibri"/>
              </a:rPr>
              <a:t>Volume</a:t>
            </a:r>
            <a:endParaRPr sz="1100">
              <a:latin typeface="Calibri"/>
              <a:cs typeface="Calibri"/>
            </a:endParaRPr>
          </a:p>
        </p:txBody>
      </p:sp>
      <p:sp>
        <p:nvSpPr>
          <p:cNvPr id="24" name="object 24"/>
          <p:cNvSpPr/>
          <p:nvPr/>
        </p:nvSpPr>
        <p:spPr>
          <a:xfrm>
            <a:off x="13375730" y="6146953"/>
            <a:ext cx="222885" cy="0"/>
          </a:xfrm>
          <a:custGeom>
            <a:avLst/>
            <a:gdLst/>
            <a:ahLst/>
            <a:cxnLst/>
            <a:rect l="l" t="t" r="r" b="b"/>
            <a:pathLst>
              <a:path w="222884">
                <a:moveTo>
                  <a:pt x="0" y="0"/>
                </a:moveTo>
                <a:lnTo>
                  <a:pt x="222516" y="0"/>
                </a:lnTo>
              </a:path>
            </a:pathLst>
          </a:custGeom>
          <a:ln w="3479">
            <a:solidFill>
              <a:srgbClr val="231F20"/>
            </a:solidFill>
          </a:ln>
        </p:spPr>
        <p:txBody>
          <a:bodyPr wrap="square" lIns="0" tIns="0" rIns="0" bIns="0" rtlCol="0"/>
          <a:lstStyle/>
          <a:p>
            <a:endParaRPr/>
          </a:p>
        </p:txBody>
      </p:sp>
      <p:sp>
        <p:nvSpPr>
          <p:cNvPr id="25" name="object 25"/>
          <p:cNvSpPr/>
          <p:nvPr/>
        </p:nvSpPr>
        <p:spPr>
          <a:xfrm>
            <a:off x="12701379" y="6148689"/>
            <a:ext cx="218442" cy="0"/>
          </a:xfrm>
          <a:custGeom>
            <a:avLst/>
            <a:gdLst/>
            <a:ahLst/>
            <a:cxnLst/>
            <a:rect l="l" t="t" r="r" b="b"/>
            <a:pathLst>
              <a:path w="218440">
                <a:moveTo>
                  <a:pt x="0" y="0"/>
                </a:moveTo>
                <a:lnTo>
                  <a:pt x="218160" y="0"/>
                </a:lnTo>
              </a:path>
            </a:pathLst>
          </a:custGeom>
          <a:ln w="3479">
            <a:solidFill>
              <a:srgbClr val="231F20"/>
            </a:solidFill>
          </a:ln>
        </p:spPr>
        <p:txBody>
          <a:bodyPr wrap="square" lIns="0" tIns="0" rIns="0" bIns="0" rtlCol="0"/>
          <a:lstStyle/>
          <a:p>
            <a:endParaRPr/>
          </a:p>
        </p:txBody>
      </p:sp>
      <p:sp>
        <p:nvSpPr>
          <p:cNvPr id="26" name="object 26"/>
          <p:cNvSpPr/>
          <p:nvPr/>
        </p:nvSpPr>
        <p:spPr>
          <a:xfrm>
            <a:off x="11738957" y="5959931"/>
            <a:ext cx="962661" cy="364490"/>
          </a:xfrm>
          <a:custGeom>
            <a:avLst/>
            <a:gdLst/>
            <a:ahLst/>
            <a:cxnLst/>
            <a:rect l="l" t="t" r="r" b="b"/>
            <a:pathLst>
              <a:path w="962659" h="364489">
                <a:moveTo>
                  <a:pt x="937780" y="0"/>
                </a:moveTo>
                <a:lnTo>
                  <a:pt x="24688" y="0"/>
                </a:lnTo>
                <a:lnTo>
                  <a:pt x="10415" y="385"/>
                </a:lnTo>
                <a:lnTo>
                  <a:pt x="3086" y="3086"/>
                </a:lnTo>
                <a:lnTo>
                  <a:pt x="385" y="10415"/>
                </a:lnTo>
                <a:lnTo>
                  <a:pt x="0" y="24688"/>
                </a:lnTo>
                <a:lnTo>
                  <a:pt x="0" y="339547"/>
                </a:lnTo>
                <a:lnTo>
                  <a:pt x="385" y="353820"/>
                </a:lnTo>
                <a:lnTo>
                  <a:pt x="3086" y="361149"/>
                </a:lnTo>
                <a:lnTo>
                  <a:pt x="10415" y="363850"/>
                </a:lnTo>
                <a:lnTo>
                  <a:pt x="24688" y="364236"/>
                </a:lnTo>
                <a:lnTo>
                  <a:pt x="937780" y="364236"/>
                </a:lnTo>
                <a:lnTo>
                  <a:pt x="952053" y="363850"/>
                </a:lnTo>
                <a:lnTo>
                  <a:pt x="959383" y="361149"/>
                </a:lnTo>
                <a:lnTo>
                  <a:pt x="962083" y="353820"/>
                </a:lnTo>
                <a:lnTo>
                  <a:pt x="962469" y="339547"/>
                </a:lnTo>
                <a:lnTo>
                  <a:pt x="962469" y="24688"/>
                </a:lnTo>
                <a:lnTo>
                  <a:pt x="962083" y="10415"/>
                </a:lnTo>
                <a:lnTo>
                  <a:pt x="959383" y="3086"/>
                </a:lnTo>
                <a:lnTo>
                  <a:pt x="952053" y="385"/>
                </a:lnTo>
                <a:lnTo>
                  <a:pt x="937780" y="0"/>
                </a:lnTo>
                <a:close/>
              </a:path>
            </a:pathLst>
          </a:custGeom>
          <a:solidFill>
            <a:srgbClr val="636466"/>
          </a:solidFill>
        </p:spPr>
        <p:txBody>
          <a:bodyPr wrap="square" lIns="0" tIns="0" rIns="0" bIns="0" rtlCol="0"/>
          <a:lstStyle/>
          <a:p>
            <a:endParaRPr/>
          </a:p>
        </p:txBody>
      </p:sp>
      <p:sp>
        <p:nvSpPr>
          <p:cNvPr id="27" name="object 27"/>
          <p:cNvSpPr txBox="1"/>
          <p:nvPr/>
        </p:nvSpPr>
        <p:spPr>
          <a:xfrm>
            <a:off x="11908577" y="6009085"/>
            <a:ext cx="627380"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Analytics</a:t>
            </a:r>
            <a:endParaRPr sz="1300">
              <a:latin typeface="Calibri"/>
              <a:cs typeface="Calibri"/>
            </a:endParaRPr>
          </a:p>
        </p:txBody>
      </p:sp>
      <p:sp>
        <p:nvSpPr>
          <p:cNvPr id="28" name="object 28"/>
          <p:cNvSpPr txBox="1"/>
          <p:nvPr/>
        </p:nvSpPr>
        <p:spPr>
          <a:xfrm>
            <a:off x="13756064" y="5671447"/>
            <a:ext cx="752476" cy="786595"/>
          </a:xfrm>
          <a:prstGeom prst="rect">
            <a:avLst/>
          </a:prstGeom>
        </p:spPr>
        <p:txBody>
          <a:bodyPr vert="horz" wrap="square" lIns="0" tIns="12677" rIns="0" bIns="0" rtlCol="0">
            <a:spAutoFit/>
          </a:bodyPr>
          <a:lstStyle/>
          <a:p>
            <a:pPr marL="12677" marR="5080">
              <a:lnSpc>
                <a:spcPct val="114900"/>
              </a:lnSpc>
              <a:spcBef>
                <a:spcPts val="101"/>
              </a:spcBef>
            </a:pPr>
            <a:r>
              <a:rPr sz="1100" spc="-10" dirty="0">
                <a:solidFill>
                  <a:srgbClr val="231F20"/>
                </a:solidFill>
                <a:latin typeface="Calibri"/>
                <a:cs typeface="Calibri"/>
              </a:rPr>
              <a:t>descriptive  diagnostic  </a:t>
            </a:r>
            <a:r>
              <a:rPr sz="1100" spc="-4" dirty="0">
                <a:solidFill>
                  <a:srgbClr val="231F20"/>
                </a:solidFill>
                <a:latin typeface="Calibri"/>
                <a:cs typeface="Calibri"/>
              </a:rPr>
              <a:t>predictive  p</a:t>
            </a:r>
            <a:r>
              <a:rPr sz="1100" spc="-22" dirty="0">
                <a:solidFill>
                  <a:srgbClr val="231F20"/>
                </a:solidFill>
                <a:latin typeface="Calibri"/>
                <a:cs typeface="Calibri"/>
              </a:rPr>
              <a:t>r</a:t>
            </a:r>
            <a:r>
              <a:rPr sz="1100" dirty="0">
                <a:solidFill>
                  <a:srgbClr val="231F20"/>
                </a:solidFill>
                <a:latin typeface="Calibri"/>
                <a:cs typeface="Calibri"/>
              </a:rPr>
              <a:t>escri</a:t>
            </a:r>
            <a:r>
              <a:rPr sz="1100" spc="-4" dirty="0">
                <a:solidFill>
                  <a:srgbClr val="231F20"/>
                </a:solidFill>
                <a:latin typeface="Calibri"/>
                <a:cs typeface="Calibri"/>
              </a:rPr>
              <a:t>p</a:t>
            </a:r>
            <a:r>
              <a:rPr sz="1100" spc="-10" dirty="0">
                <a:solidFill>
                  <a:srgbClr val="231F20"/>
                </a:solidFill>
                <a:latin typeface="Calibri"/>
                <a:cs typeface="Calibri"/>
              </a:rPr>
              <a:t>ti</a:t>
            </a:r>
            <a:r>
              <a:rPr sz="1100" spc="-22" dirty="0">
                <a:solidFill>
                  <a:srgbClr val="231F20"/>
                </a:solidFill>
                <a:latin typeface="Calibri"/>
                <a:cs typeface="Calibri"/>
              </a:rPr>
              <a:t>v</a:t>
            </a:r>
            <a:r>
              <a:rPr sz="1100" dirty="0">
                <a:solidFill>
                  <a:srgbClr val="231F20"/>
                </a:solidFill>
                <a:latin typeface="Calibri"/>
                <a:cs typeface="Calibri"/>
              </a:rPr>
              <a:t>e</a:t>
            </a:r>
            <a:endParaRPr sz="1100">
              <a:latin typeface="Calibri"/>
              <a:cs typeface="Calibri"/>
            </a:endParaRPr>
          </a:p>
        </p:txBody>
      </p:sp>
      <p:sp>
        <p:nvSpPr>
          <p:cNvPr id="30" name="object 30"/>
          <p:cNvSpPr/>
          <p:nvPr/>
        </p:nvSpPr>
        <p:spPr>
          <a:xfrm>
            <a:off x="3595780" y="1177032"/>
            <a:ext cx="1343660" cy="344171"/>
          </a:xfrm>
          <a:custGeom>
            <a:avLst/>
            <a:gdLst/>
            <a:ahLst/>
            <a:cxnLst/>
            <a:rect l="l" t="t" r="r" b="b"/>
            <a:pathLst>
              <a:path w="1343660" h="344169">
                <a:moveTo>
                  <a:pt x="1307846" y="0"/>
                </a:moveTo>
                <a:lnTo>
                  <a:pt x="35217" y="0"/>
                </a:lnTo>
                <a:lnTo>
                  <a:pt x="14857" y="496"/>
                </a:lnTo>
                <a:lnTo>
                  <a:pt x="4402" y="3973"/>
                </a:lnTo>
                <a:lnTo>
                  <a:pt x="550" y="13410"/>
                </a:lnTo>
                <a:lnTo>
                  <a:pt x="0" y="31788"/>
                </a:lnTo>
                <a:lnTo>
                  <a:pt x="0" y="311924"/>
                </a:lnTo>
                <a:lnTo>
                  <a:pt x="550" y="330294"/>
                </a:lnTo>
                <a:lnTo>
                  <a:pt x="4402" y="339728"/>
                </a:lnTo>
                <a:lnTo>
                  <a:pt x="14857" y="343203"/>
                </a:lnTo>
                <a:lnTo>
                  <a:pt x="35217" y="343700"/>
                </a:lnTo>
                <a:lnTo>
                  <a:pt x="1307846" y="343700"/>
                </a:lnTo>
                <a:lnTo>
                  <a:pt x="1328198" y="343203"/>
                </a:lnTo>
                <a:lnTo>
                  <a:pt x="1338649" y="339728"/>
                </a:lnTo>
                <a:lnTo>
                  <a:pt x="1342500" y="330294"/>
                </a:lnTo>
                <a:lnTo>
                  <a:pt x="1343050" y="311924"/>
                </a:lnTo>
                <a:lnTo>
                  <a:pt x="1343050" y="31788"/>
                </a:lnTo>
                <a:lnTo>
                  <a:pt x="1342500" y="13410"/>
                </a:lnTo>
                <a:lnTo>
                  <a:pt x="1338649" y="3973"/>
                </a:lnTo>
                <a:lnTo>
                  <a:pt x="1328198" y="496"/>
                </a:lnTo>
                <a:lnTo>
                  <a:pt x="1307846" y="0"/>
                </a:lnTo>
                <a:close/>
              </a:path>
            </a:pathLst>
          </a:custGeom>
          <a:solidFill>
            <a:srgbClr val="636466"/>
          </a:solidFill>
        </p:spPr>
        <p:txBody>
          <a:bodyPr wrap="square" lIns="0" tIns="0" rIns="0" bIns="0" rtlCol="0"/>
          <a:lstStyle/>
          <a:p>
            <a:endParaRPr/>
          </a:p>
        </p:txBody>
      </p:sp>
      <p:sp>
        <p:nvSpPr>
          <p:cNvPr id="31" name="object 31"/>
          <p:cNvSpPr txBox="1"/>
          <p:nvPr/>
        </p:nvSpPr>
        <p:spPr>
          <a:xfrm>
            <a:off x="3767110" y="1226542"/>
            <a:ext cx="998855"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90" dirty="0">
                <a:solidFill>
                  <a:srgbClr val="FFFFFF"/>
                </a:solidFill>
                <a:latin typeface="Calibri"/>
                <a:cs typeface="Calibri"/>
              </a:rPr>
              <a:t> </a:t>
            </a:r>
            <a:r>
              <a:rPr sz="1300" spc="-14" dirty="0">
                <a:solidFill>
                  <a:srgbClr val="FFFFFF"/>
                </a:solidFill>
                <a:latin typeface="Calibri"/>
                <a:cs typeface="Calibri"/>
              </a:rPr>
              <a:t>Types</a:t>
            </a:r>
            <a:endParaRPr sz="1300">
              <a:latin typeface="Calibri"/>
              <a:cs typeface="Calibri"/>
            </a:endParaRPr>
          </a:p>
        </p:txBody>
      </p:sp>
      <p:sp>
        <p:nvSpPr>
          <p:cNvPr id="32" name="object 32"/>
          <p:cNvSpPr txBox="1"/>
          <p:nvPr/>
        </p:nvSpPr>
        <p:spPr>
          <a:xfrm>
            <a:off x="2275817" y="905761"/>
            <a:ext cx="1009650" cy="786595"/>
          </a:xfrm>
          <a:prstGeom prst="rect">
            <a:avLst/>
          </a:prstGeom>
        </p:spPr>
        <p:txBody>
          <a:bodyPr vert="horz" wrap="square" lIns="0" tIns="12677" rIns="0" bIns="0" rtlCol="0">
            <a:spAutoFit/>
          </a:bodyPr>
          <a:lstStyle/>
          <a:p>
            <a:pPr marL="12677" marR="5080" indent="389841">
              <a:lnSpc>
                <a:spcPct val="114900"/>
              </a:lnSpc>
              <a:spcBef>
                <a:spcPts val="101"/>
              </a:spcBef>
            </a:pPr>
            <a:r>
              <a:rPr sz="1100" dirty="0">
                <a:solidFill>
                  <a:srgbClr val="231F20"/>
                </a:solidFill>
                <a:latin typeface="Calibri"/>
                <a:cs typeface="Calibri"/>
              </a:rPr>
              <a:t>m</a:t>
            </a:r>
            <a:r>
              <a:rPr sz="1100" spc="-10" dirty="0">
                <a:solidFill>
                  <a:srgbClr val="231F20"/>
                </a:solidFill>
                <a:latin typeface="Calibri"/>
                <a:cs typeface="Calibri"/>
              </a:rPr>
              <a:t>e</a:t>
            </a:r>
            <a:r>
              <a:rPr sz="1100" spc="-14" dirty="0">
                <a:solidFill>
                  <a:srgbClr val="231F20"/>
                </a:solidFill>
                <a:latin typeface="Calibri"/>
                <a:cs typeface="Calibri"/>
              </a:rPr>
              <a:t>t</a:t>
            </a:r>
            <a:r>
              <a:rPr sz="1100" dirty="0">
                <a:solidFill>
                  <a:srgbClr val="231F20"/>
                </a:solidFill>
                <a:latin typeface="Calibri"/>
                <a:cs typeface="Calibri"/>
              </a:rPr>
              <a:t>ad</a:t>
            </a:r>
            <a:r>
              <a:rPr sz="1100" spc="-14" dirty="0">
                <a:solidFill>
                  <a:srgbClr val="231F20"/>
                </a:solidFill>
                <a:latin typeface="Calibri"/>
                <a:cs typeface="Calibri"/>
              </a:rPr>
              <a:t>at</a:t>
            </a:r>
            <a:r>
              <a:rPr sz="1100" dirty="0">
                <a:solidFill>
                  <a:srgbClr val="231F20"/>
                </a:solidFill>
                <a:latin typeface="Calibri"/>
                <a:cs typeface="Calibri"/>
              </a:rPr>
              <a:t>a  </a:t>
            </a:r>
            <a:r>
              <a:rPr sz="1100" spc="-4" dirty="0">
                <a:solidFill>
                  <a:srgbClr val="231F20"/>
                </a:solidFill>
                <a:latin typeface="Calibri"/>
                <a:cs typeface="Calibri"/>
              </a:rPr>
              <a:t>semi-</a:t>
            </a:r>
            <a:r>
              <a:rPr sz="1100" spc="-14" dirty="0">
                <a:solidFill>
                  <a:srgbClr val="231F20"/>
                </a:solidFill>
                <a:latin typeface="Calibri"/>
                <a:cs typeface="Calibri"/>
              </a:rPr>
              <a:t>s</a:t>
            </a:r>
            <a:r>
              <a:rPr sz="1100" dirty="0">
                <a:solidFill>
                  <a:srgbClr val="231F20"/>
                </a:solidFill>
                <a:latin typeface="Calibri"/>
                <a:cs typeface="Calibri"/>
              </a:rPr>
              <a:t>tructu</a:t>
            </a:r>
            <a:r>
              <a:rPr sz="1100" spc="-22" dirty="0">
                <a:solidFill>
                  <a:srgbClr val="231F20"/>
                </a:solidFill>
                <a:latin typeface="Calibri"/>
                <a:cs typeface="Calibri"/>
              </a:rPr>
              <a:t>r</a:t>
            </a:r>
            <a:r>
              <a:rPr sz="1100" dirty="0">
                <a:solidFill>
                  <a:srgbClr val="231F20"/>
                </a:solidFill>
                <a:latin typeface="Calibri"/>
                <a:cs typeface="Calibri"/>
              </a:rPr>
              <a:t>ed</a:t>
            </a:r>
            <a:endParaRPr sz="1100">
              <a:latin typeface="Calibri"/>
              <a:cs typeface="Calibri"/>
            </a:endParaRPr>
          </a:p>
          <a:p>
            <a:pPr marL="190808" marR="5080" indent="159744">
              <a:lnSpc>
                <a:spcPct val="114900"/>
              </a:lnSpc>
            </a:pPr>
            <a:r>
              <a:rPr sz="1100" spc="-14" dirty="0">
                <a:solidFill>
                  <a:srgbClr val="231F20"/>
                </a:solidFill>
                <a:latin typeface="Calibri"/>
                <a:cs typeface="Calibri"/>
              </a:rPr>
              <a:t>s</a:t>
            </a:r>
            <a:r>
              <a:rPr sz="1100" dirty="0">
                <a:solidFill>
                  <a:srgbClr val="231F20"/>
                </a:solidFill>
                <a:latin typeface="Calibri"/>
                <a:cs typeface="Calibri"/>
              </a:rPr>
              <a:t>tructu</a:t>
            </a:r>
            <a:r>
              <a:rPr sz="1100" spc="-22" dirty="0">
                <a:solidFill>
                  <a:srgbClr val="231F20"/>
                </a:solidFill>
                <a:latin typeface="Calibri"/>
                <a:cs typeface="Calibri"/>
              </a:rPr>
              <a:t>r</a:t>
            </a:r>
            <a:r>
              <a:rPr sz="1100" dirty="0">
                <a:solidFill>
                  <a:srgbClr val="231F20"/>
                </a:solidFill>
                <a:latin typeface="Calibri"/>
                <a:cs typeface="Calibri"/>
              </a:rPr>
              <a:t>ed  </a:t>
            </a:r>
            <a:r>
              <a:rPr sz="1100" spc="-4" dirty="0">
                <a:solidFill>
                  <a:srgbClr val="231F20"/>
                </a:solidFill>
                <a:latin typeface="Calibri"/>
                <a:cs typeface="Calibri"/>
              </a:rPr>
              <a:t>un</a:t>
            </a:r>
            <a:r>
              <a:rPr sz="1100" spc="-14" dirty="0">
                <a:solidFill>
                  <a:srgbClr val="231F20"/>
                </a:solidFill>
                <a:latin typeface="Calibri"/>
                <a:cs typeface="Calibri"/>
              </a:rPr>
              <a:t>s</a:t>
            </a:r>
            <a:r>
              <a:rPr sz="1100" dirty="0">
                <a:solidFill>
                  <a:srgbClr val="231F20"/>
                </a:solidFill>
                <a:latin typeface="Calibri"/>
                <a:cs typeface="Calibri"/>
              </a:rPr>
              <a:t>tructu</a:t>
            </a:r>
            <a:r>
              <a:rPr sz="1100" spc="-22" dirty="0">
                <a:solidFill>
                  <a:srgbClr val="231F20"/>
                </a:solidFill>
                <a:latin typeface="Calibri"/>
                <a:cs typeface="Calibri"/>
              </a:rPr>
              <a:t>r</a:t>
            </a:r>
            <a:r>
              <a:rPr sz="1100" dirty="0">
                <a:solidFill>
                  <a:srgbClr val="231F20"/>
                </a:solidFill>
                <a:latin typeface="Calibri"/>
                <a:cs typeface="Calibri"/>
              </a:rPr>
              <a:t>ed</a:t>
            </a:r>
            <a:endParaRPr sz="1100">
              <a:latin typeface="Calibri"/>
              <a:cs typeface="Calibri"/>
            </a:endParaRPr>
          </a:p>
        </p:txBody>
      </p:sp>
      <p:sp>
        <p:nvSpPr>
          <p:cNvPr id="33" name="object 33"/>
          <p:cNvSpPr/>
          <p:nvPr/>
        </p:nvSpPr>
        <p:spPr>
          <a:xfrm>
            <a:off x="11861784" y="4740294"/>
            <a:ext cx="1481457" cy="349250"/>
          </a:xfrm>
          <a:custGeom>
            <a:avLst/>
            <a:gdLst/>
            <a:ahLst/>
            <a:cxnLst/>
            <a:rect l="l" t="t" r="r" b="b"/>
            <a:pathLst>
              <a:path w="1481455" h="349250">
                <a:moveTo>
                  <a:pt x="1456334" y="0"/>
                </a:moveTo>
                <a:lnTo>
                  <a:pt x="24688" y="0"/>
                </a:lnTo>
                <a:lnTo>
                  <a:pt x="10415" y="385"/>
                </a:lnTo>
                <a:lnTo>
                  <a:pt x="3086" y="3086"/>
                </a:lnTo>
                <a:lnTo>
                  <a:pt x="385" y="10415"/>
                </a:lnTo>
                <a:lnTo>
                  <a:pt x="0" y="24688"/>
                </a:lnTo>
                <a:lnTo>
                  <a:pt x="0" y="324243"/>
                </a:lnTo>
                <a:lnTo>
                  <a:pt x="385" y="338516"/>
                </a:lnTo>
                <a:lnTo>
                  <a:pt x="3086" y="345846"/>
                </a:lnTo>
                <a:lnTo>
                  <a:pt x="10415" y="348546"/>
                </a:lnTo>
                <a:lnTo>
                  <a:pt x="24688" y="348932"/>
                </a:lnTo>
                <a:lnTo>
                  <a:pt x="1456334" y="348932"/>
                </a:lnTo>
                <a:lnTo>
                  <a:pt x="1470607" y="348546"/>
                </a:lnTo>
                <a:lnTo>
                  <a:pt x="1477937" y="345846"/>
                </a:lnTo>
                <a:lnTo>
                  <a:pt x="1480637" y="338516"/>
                </a:lnTo>
                <a:lnTo>
                  <a:pt x="1481023" y="324243"/>
                </a:lnTo>
                <a:lnTo>
                  <a:pt x="1481023" y="24688"/>
                </a:lnTo>
                <a:lnTo>
                  <a:pt x="1480637" y="10415"/>
                </a:lnTo>
                <a:lnTo>
                  <a:pt x="1477937" y="3086"/>
                </a:lnTo>
                <a:lnTo>
                  <a:pt x="1470607" y="385"/>
                </a:lnTo>
                <a:lnTo>
                  <a:pt x="1456334" y="0"/>
                </a:lnTo>
                <a:close/>
              </a:path>
            </a:pathLst>
          </a:custGeom>
          <a:solidFill>
            <a:srgbClr val="636466"/>
          </a:solidFill>
        </p:spPr>
        <p:txBody>
          <a:bodyPr wrap="square" lIns="0" tIns="0" rIns="0" bIns="0" rtlCol="0"/>
          <a:lstStyle/>
          <a:p>
            <a:endParaRPr/>
          </a:p>
        </p:txBody>
      </p:sp>
      <p:sp>
        <p:nvSpPr>
          <p:cNvPr id="34" name="object 34"/>
          <p:cNvSpPr txBox="1"/>
          <p:nvPr/>
        </p:nvSpPr>
        <p:spPr>
          <a:xfrm>
            <a:off x="12028302" y="4791337"/>
            <a:ext cx="1138555"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106" dirty="0">
                <a:solidFill>
                  <a:srgbClr val="FFFFFF"/>
                </a:solidFill>
                <a:latin typeface="Calibri"/>
                <a:cs typeface="Calibri"/>
              </a:rPr>
              <a:t> </a:t>
            </a:r>
            <a:r>
              <a:rPr sz="1300" spc="-4" dirty="0">
                <a:solidFill>
                  <a:srgbClr val="FFFFFF"/>
                </a:solidFill>
                <a:latin typeface="Calibri"/>
                <a:cs typeface="Calibri"/>
              </a:rPr>
              <a:t>Sources</a:t>
            </a:r>
            <a:endParaRPr sz="1300">
              <a:latin typeface="Calibri"/>
              <a:cs typeface="Calibri"/>
            </a:endParaRPr>
          </a:p>
        </p:txBody>
      </p:sp>
      <p:sp>
        <p:nvSpPr>
          <p:cNvPr id="35" name="object 35"/>
          <p:cNvSpPr txBox="1"/>
          <p:nvPr/>
        </p:nvSpPr>
        <p:spPr>
          <a:xfrm>
            <a:off x="13655021" y="4646241"/>
            <a:ext cx="1231900" cy="397596"/>
          </a:xfrm>
          <a:prstGeom prst="rect">
            <a:avLst/>
          </a:prstGeom>
        </p:spPr>
        <p:txBody>
          <a:bodyPr vert="horz" wrap="square" lIns="0" tIns="12677" rIns="0" bIns="0" rtlCol="0">
            <a:spAutoFit/>
          </a:bodyPr>
          <a:lstStyle/>
          <a:p>
            <a:pPr marL="12677" marR="5080">
              <a:lnSpc>
                <a:spcPct val="114900"/>
              </a:lnSpc>
              <a:spcBef>
                <a:spcPts val="101"/>
              </a:spcBef>
            </a:pPr>
            <a:r>
              <a:rPr sz="1100" spc="-10" dirty="0">
                <a:solidFill>
                  <a:srgbClr val="231F20"/>
                </a:solidFill>
                <a:latin typeface="Calibri"/>
                <a:cs typeface="Calibri"/>
              </a:rPr>
              <a:t>human-generated  </a:t>
            </a:r>
            <a:r>
              <a:rPr sz="1100" dirty="0">
                <a:solidFill>
                  <a:srgbClr val="231F20"/>
                </a:solidFill>
                <a:latin typeface="Calibri"/>
                <a:cs typeface="Calibri"/>
              </a:rPr>
              <a:t>machine-</a:t>
            </a:r>
            <a:r>
              <a:rPr sz="1100" spc="-10" dirty="0">
                <a:solidFill>
                  <a:srgbClr val="231F20"/>
                </a:solidFill>
                <a:latin typeface="Calibri"/>
                <a:cs typeface="Calibri"/>
              </a:rPr>
              <a:t>g</a:t>
            </a:r>
            <a:r>
              <a:rPr sz="1100" dirty="0">
                <a:solidFill>
                  <a:srgbClr val="231F20"/>
                </a:solidFill>
                <a:latin typeface="Calibri"/>
                <a:cs typeface="Calibri"/>
              </a:rPr>
              <a:t>ene</a:t>
            </a:r>
            <a:r>
              <a:rPr sz="1100" spc="-30" dirty="0">
                <a:solidFill>
                  <a:srgbClr val="231F20"/>
                </a:solidFill>
                <a:latin typeface="Calibri"/>
                <a:cs typeface="Calibri"/>
              </a:rPr>
              <a:t>r</a:t>
            </a:r>
            <a:r>
              <a:rPr sz="1100" spc="-14" dirty="0">
                <a:solidFill>
                  <a:srgbClr val="231F20"/>
                </a:solidFill>
                <a:latin typeface="Calibri"/>
                <a:cs typeface="Calibri"/>
              </a:rPr>
              <a:t>at</a:t>
            </a:r>
            <a:r>
              <a:rPr sz="1100" dirty="0">
                <a:solidFill>
                  <a:srgbClr val="231F20"/>
                </a:solidFill>
                <a:latin typeface="Calibri"/>
                <a:cs typeface="Calibri"/>
              </a:rPr>
              <a:t>ed</a:t>
            </a:r>
            <a:endParaRPr sz="1100">
              <a:latin typeface="Calibri"/>
              <a:cs typeface="Calibri"/>
            </a:endParaRPr>
          </a:p>
        </p:txBody>
      </p:sp>
      <p:sp>
        <p:nvSpPr>
          <p:cNvPr id="36" name="object 36"/>
          <p:cNvSpPr/>
          <p:nvPr/>
        </p:nvSpPr>
        <p:spPr>
          <a:xfrm>
            <a:off x="11552383" y="3768568"/>
            <a:ext cx="232410" cy="0"/>
          </a:xfrm>
          <a:custGeom>
            <a:avLst/>
            <a:gdLst/>
            <a:ahLst/>
            <a:cxnLst/>
            <a:rect l="l" t="t" r="r" b="b"/>
            <a:pathLst>
              <a:path w="232409">
                <a:moveTo>
                  <a:pt x="0" y="0"/>
                </a:moveTo>
                <a:lnTo>
                  <a:pt x="232143" y="0"/>
                </a:lnTo>
              </a:path>
            </a:pathLst>
          </a:custGeom>
          <a:ln w="3479">
            <a:solidFill>
              <a:srgbClr val="231F20"/>
            </a:solidFill>
          </a:ln>
        </p:spPr>
        <p:txBody>
          <a:bodyPr wrap="square" lIns="0" tIns="0" rIns="0" bIns="0" rtlCol="0"/>
          <a:lstStyle/>
          <a:p>
            <a:endParaRPr/>
          </a:p>
        </p:txBody>
      </p:sp>
      <p:sp>
        <p:nvSpPr>
          <p:cNvPr id="37" name="object 37"/>
          <p:cNvSpPr/>
          <p:nvPr/>
        </p:nvSpPr>
        <p:spPr>
          <a:xfrm>
            <a:off x="10326584" y="3596964"/>
            <a:ext cx="1256666" cy="349250"/>
          </a:xfrm>
          <a:custGeom>
            <a:avLst/>
            <a:gdLst/>
            <a:ahLst/>
            <a:cxnLst/>
            <a:rect l="l" t="t" r="r" b="b"/>
            <a:pathLst>
              <a:path w="1256665" h="349250">
                <a:moveTo>
                  <a:pt x="1231455" y="0"/>
                </a:moveTo>
                <a:lnTo>
                  <a:pt x="24688" y="0"/>
                </a:lnTo>
                <a:lnTo>
                  <a:pt x="10415" y="385"/>
                </a:lnTo>
                <a:lnTo>
                  <a:pt x="3086" y="3086"/>
                </a:lnTo>
                <a:lnTo>
                  <a:pt x="385" y="10415"/>
                </a:lnTo>
                <a:lnTo>
                  <a:pt x="0" y="24688"/>
                </a:lnTo>
                <a:lnTo>
                  <a:pt x="0" y="324243"/>
                </a:lnTo>
                <a:lnTo>
                  <a:pt x="385" y="338516"/>
                </a:lnTo>
                <a:lnTo>
                  <a:pt x="3086" y="345846"/>
                </a:lnTo>
                <a:lnTo>
                  <a:pt x="10415" y="348546"/>
                </a:lnTo>
                <a:lnTo>
                  <a:pt x="24688" y="348932"/>
                </a:lnTo>
                <a:lnTo>
                  <a:pt x="1231455" y="348932"/>
                </a:lnTo>
                <a:lnTo>
                  <a:pt x="1245728" y="348546"/>
                </a:lnTo>
                <a:lnTo>
                  <a:pt x="1253058" y="345846"/>
                </a:lnTo>
                <a:lnTo>
                  <a:pt x="1255758" y="338516"/>
                </a:lnTo>
                <a:lnTo>
                  <a:pt x="1256144" y="324243"/>
                </a:lnTo>
                <a:lnTo>
                  <a:pt x="1256144" y="24688"/>
                </a:lnTo>
                <a:lnTo>
                  <a:pt x="1255758" y="10415"/>
                </a:lnTo>
                <a:lnTo>
                  <a:pt x="1253058" y="3086"/>
                </a:lnTo>
                <a:lnTo>
                  <a:pt x="1245728" y="385"/>
                </a:lnTo>
                <a:lnTo>
                  <a:pt x="1231455" y="0"/>
                </a:lnTo>
                <a:close/>
              </a:path>
            </a:pathLst>
          </a:custGeom>
          <a:solidFill>
            <a:srgbClr val="636466"/>
          </a:solidFill>
        </p:spPr>
        <p:txBody>
          <a:bodyPr wrap="square" lIns="0" tIns="0" rIns="0" bIns="0" rtlCol="0"/>
          <a:lstStyle/>
          <a:p>
            <a:endParaRPr/>
          </a:p>
        </p:txBody>
      </p:sp>
      <p:sp>
        <p:nvSpPr>
          <p:cNvPr id="38" name="object 38"/>
          <p:cNvSpPr txBox="1"/>
          <p:nvPr/>
        </p:nvSpPr>
        <p:spPr>
          <a:xfrm>
            <a:off x="10502118" y="3647979"/>
            <a:ext cx="914401" cy="212856"/>
          </a:xfrm>
          <a:prstGeom prst="rect">
            <a:avLst/>
          </a:prstGeom>
        </p:spPr>
        <p:txBody>
          <a:bodyPr vert="horz" wrap="square" lIns="0" tIns="12677" rIns="0" bIns="0" rtlCol="0">
            <a:spAutoFit/>
          </a:bodyPr>
          <a:lstStyle/>
          <a:p>
            <a:pPr marL="12677">
              <a:spcBef>
                <a:spcPts val="101"/>
              </a:spcBef>
            </a:pPr>
            <a:r>
              <a:rPr sz="1300" spc="-10" dirty="0">
                <a:solidFill>
                  <a:srgbClr val="FFFFFF"/>
                </a:solidFill>
                <a:latin typeface="Calibri"/>
                <a:cs typeface="Calibri"/>
              </a:rPr>
              <a:t>Data</a:t>
            </a:r>
            <a:r>
              <a:rPr sz="1300" spc="-93" dirty="0">
                <a:solidFill>
                  <a:srgbClr val="FFFFFF"/>
                </a:solidFill>
                <a:latin typeface="Calibri"/>
                <a:cs typeface="Calibri"/>
              </a:rPr>
              <a:t> </a:t>
            </a:r>
            <a:r>
              <a:rPr sz="1300" spc="-4" dirty="0">
                <a:solidFill>
                  <a:srgbClr val="FFFFFF"/>
                </a:solidFill>
                <a:latin typeface="Calibri"/>
                <a:cs typeface="Calibri"/>
              </a:rPr>
              <a:t>Analysis</a:t>
            </a:r>
            <a:endParaRPr sz="1300">
              <a:latin typeface="Calibri"/>
              <a:cs typeface="Calibri"/>
            </a:endParaRPr>
          </a:p>
        </p:txBody>
      </p:sp>
      <p:sp>
        <p:nvSpPr>
          <p:cNvPr id="39" name="object 39"/>
          <p:cNvSpPr txBox="1"/>
          <p:nvPr/>
        </p:nvSpPr>
        <p:spPr>
          <a:xfrm>
            <a:off x="12370110" y="7062879"/>
            <a:ext cx="823594" cy="397596"/>
          </a:xfrm>
          <a:prstGeom prst="rect">
            <a:avLst/>
          </a:prstGeom>
        </p:spPr>
        <p:txBody>
          <a:bodyPr vert="horz" wrap="square" lIns="0" tIns="12677" rIns="0" bIns="0" rtlCol="0">
            <a:spAutoFit/>
          </a:bodyPr>
          <a:lstStyle/>
          <a:p>
            <a:pPr marL="12677" marR="5080">
              <a:lnSpc>
                <a:spcPct val="114900"/>
              </a:lnSpc>
              <a:spcBef>
                <a:spcPts val="101"/>
              </a:spcBef>
            </a:pPr>
            <a:r>
              <a:rPr sz="1100" spc="-4" dirty="0">
                <a:solidFill>
                  <a:srgbClr val="231F20"/>
                </a:solidFill>
                <a:latin typeface="Calibri"/>
                <a:cs typeface="Calibri"/>
              </a:rPr>
              <a:t>traditional</a:t>
            </a:r>
            <a:r>
              <a:rPr sz="1100" spc="-85" dirty="0">
                <a:solidFill>
                  <a:srgbClr val="231F20"/>
                </a:solidFill>
                <a:latin typeface="Calibri"/>
                <a:cs typeface="Calibri"/>
              </a:rPr>
              <a:t> </a:t>
            </a:r>
            <a:r>
              <a:rPr sz="1100" dirty="0">
                <a:solidFill>
                  <a:srgbClr val="231F20"/>
                </a:solidFill>
                <a:latin typeface="Calibri"/>
                <a:cs typeface="Calibri"/>
              </a:rPr>
              <a:t>BI  Big </a:t>
            </a:r>
            <a:r>
              <a:rPr sz="1100" spc="-10" dirty="0">
                <a:solidFill>
                  <a:srgbClr val="231F20"/>
                </a:solidFill>
                <a:latin typeface="Calibri"/>
                <a:cs typeface="Calibri"/>
              </a:rPr>
              <a:t>Data</a:t>
            </a:r>
            <a:r>
              <a:rPr sz="1100" spc="-101" dirty="0">
                <a:solidFill>
                  <a:srgbClr val="231F20"/>
                </a:solidFill>
                <a:latin typeface="Calibri"/>
                <a:cs typeface="Calibri"/>
              </a:rPr>
              <a:t> </a:t>
            </a:r>
            <a:r>
              <a:rPr sz="1100" dirty="0">
                <a:solidFill>
                  <a:srgbClr val="231F20"/>
                </a:solidFill>
                <a:latin typeface="Calibri"/>
                <a:cs typeface="Calibri"/>
              </a:rPr>
              <a:t>BI</a:t>
            </a:r>
            <a:endParaRPr sz="1100">
              <a:latin typeface="Calibri"/>
              <a:cs typeface="Calibri"/>
            </a:endParaRPr>
          </a:p>
        </p:txBody>
      </p:sp>
      <p:sp>
        <p:nvSpPr>
          <p:cNvPr id="40" name="object 40"/>
          <p:cNvSpPr txBox="1"/>
          <p:nvPr/>
        </p:nvSpPr>
        <p:spPr>
          <a:xfrm>
            <a:off x="11820092" y="3633917"/>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latin typeface="Calibri"/>
              <a:cs typeface="Calibri"/>
            </a:endParaRPr>
          </a:p>
        </p:txBody>
      </p:sp>
      <p:sp>
        <p:nvSpPr>
          <p:cNvPr id="41" name="object 41"/>
          <p:cNvSpPr txBox="1"/>
          <p:nvPr/>
        </p:nvSpPr>
        <p:spPr>
          <a:xfrm>
            <a:off x="12965875" y="6024958"/>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latin typeface="Calibri"/>
              <a:cs typeface="Calibri"/>
            </a:endParaRPr>
          </a:p>
        </p:txBody>
      </p:sp>
      <p:sp>
        <p:nvSpPr>
          <p:cNvPr id="42" name="object 42"/>
          <p:cNvSpPr txBox="1"/>
          <p:nvPr/>
        </p:nvSpPr>
        <p:spPr>
          <a:xfrm>
            <a:off x="11704202" y="1656273"/>
            <a:ext cx="2266950" cy="1175593"/>
          </a:xfrm>
          <a:prstGeom prst="rect">
            <a:avLst/>
          </a:prstGeom>
        </p:spPr>
        <p:txBody>
          <a:bodyPr vert="horz" wrap="square" lIns="0" tIns="12677" rIns="0" bIns="0" rtlCol="0">
            <a:spAutoFit/>
          </a:bodyPr>
          <a:lstStyle/>
          <a:p>
            <a:pPr marL="12677" marR="5080">
              <a:lnSpc>
                <a:spcPct val="114900"/>
              </a:lnSpc>
              <a:spcBef>
                <a:spcPts val="101"/>
              </a:spcBef>
            </a:pPr>
            <a:r>
              <a:rPr sz="1100" spc="-4" dirty="0">
                <a:solidFill>
                  <a:srgbClr val="231F20"/>
                </a:solidFill>
                <a:latin typeface="Calibri"/>
                <a:cs typeface="Calibri"/>
              </a:rPr>
              <a:t>online transaction </a:t>
            </a:r>
            <a:r>
              <a:rPr sz="1100" spc="-10" dirty="0">
                <a:solidFill>
                  <a:srgbClr val="231F20"/>
                </a:solidFill>
                <a:latin typeface="Calibri"/>
                <a:cs typeface="Calibri"/>
              </a:rPr>
              <a:t>processing </a:t>
            </a:r>
            <a:r>
              <a:rPr sz="1100" spc="-22" dirty="0">
                <a:solidFill>
                  <a:srgbClr val="231F20"/>
                </a:solidFill>
                <a:latin typeface="Calibri"/>
                <a:cs typeface="Calibri"/>
              </a:rPr>
              <a:t>(OLTP)  </a:t>
            </a:r>
            <a:r>
              <a:rPr sz="1100" spc="-4" dirty="0">
                <a:solidFill>
                  <a:srgbClr val="231F20"/>
                </a:solidFill>
                <a:latin typeface="Calibri"/>
                <a:cs typeface="Calibri"/>
              </a:rPr>
              <a:t>online analytical </a:t>
            </a:r>
            <a:r>
              <a:rPr sz="1100" spc="-10" dirty="0">
                <a:solidFill>
                  <a:srgbClr val="231F20"/>
                </a:solidFill>
                <a:latin typeface="Calibri"/>
                <a:cs typeface="Calibri"/>
              </a:rPr>
              <a:t>processing </a:t>
            </a:r>
            <a:r>
              <a:rPr sz="1100" spc="-4" dirty="0">
                <a:solidFill>
                  <a:srgbClr val="231F20"/>
                </a:solidFill>
                <a:latin typeface="Calibri"/>
                <a:cs typeface="Calibri"/>
              </a:rPr>
              <a:t>(OLAP)  </a:t>
            </a:r>
            <a:r>
              <a:rPr sz="1100" spc="-10" dirty="0">
                <a:solidFill>
                  <a:srgbClr val="231F20"/>
                </a:solidFill>
                <a:latin typeface="Calibri"/>
                <a:cs typeface="Calibri"/>
              </a:rPr>
              <a:t>extract-transform-load</a:t>
            </a:r>
            <a:r>
              <a:rPr sz="1100" spc="-93" dirty="0">
                <a:solidFill>
                  <a:srgbClr val="231F20"/>
                </a:solidFill>
                <a:latin typeface="Calibri"/>
                <a:cs typeface="Calibri"/>
              </a:rPr>
              <a:t> </a:t>
            </a:r>
            <a:r>
              <a:rPr sz="1100" spc="-4" dirty="0">
                <a:solidFill>
                  <a:srgbClr val="231F20"/>
                </a:solidFill>
                <a:latin typeface="Calibri"/>
                <a:cs typeface="Calibri"/>
              </a:rPr>
              <a:t>(ETL)</a:t>
            </a:r>
            <a:endParaRPr sz="1100">
              <a:latin typeface="Calibri"/>
              <a:cs typeface="Calibri"/>
            </a:endParaRPr>
          </a:p>
          <a:p>
            <a:pPr marL="12677" marR="1252578">
              <a:lnSpc>
                <a:spcPct val="114900"/>
              </a:lnSpc>
            </a:pPr>
            <a:r>
              <a:rPr sz="1100" spc="-10" dirty="0">
                <a:solidFill>
                  <a:srgbClr val="231F20"/>
                </a:solidFill>
                <a:latin typeface="Calibri"/>
                <a:cs typeface="Calibri"/>
              </a:rPr>
              <a:t>data</a:t>
            </a:r>
            <a:r>
              <a:rPr sz="1100" spc="-85" dirty="0">
                <a:solidFill>
                  <a:srgbClr val="231F20"/>
                </a:solidFill>
                <a:latin typeface="Calibri"/>
                <a:cs typeface="Calibri"/>
              </a:rPr>
              <a:t> </a:t>
            </a:r>
            <a:r>
              <a:rPr sz="1100" spc="-4" dirty="0">
                <a:solidFill>
                  <a:srgbClr val="231F20"/>
                </a:solidFill>
                <a:latin typeface="Calibri"/>
                <a:cs typeface="Calibri"/>
              </a:rPr>
              <a:t>warehouse  </a:t>
            </a:r>
            <a:r>
              <a:rPr sz="1100" spc="-10" dirty="0">
                <a:solidFill>
                  <a:srgbClr val="231F20"/>
                </a:solidFill>
                <a:latin typeface="Calibri"/>
                <a:cs typeface="Calibri"/>
              </a:rPr>
              <a:t>data </a:t>
            </a:r>
            <a:r>
              <a:rPr sz="1100" dirty="0">
                <a:solidFill>
                  <a:srgbClr val="231F20"/>
                </a:solidFill>
                <a:latin typeface="Calibri"/>
                <a:cs typeface="Calibri"/>
              </a:rPr>
              <a:t>mart  </a:t>
            </a:r>
            <a:r>
              <a:rPr sz="1100" spc="-4" dirty="0">
                <a:solidFill>
                  <a:srgbClr val="231F20"/>
                </a:solidFill>
                <a:latin typeface="Calibri"/>
                <a:cs typeface="Calibri"/>
              </a:rPr>
              <a:t>Hadoop</a:t>
            </a:r>
            <a:endParaRPr sz="1100">
              <a:latin typeface="Calibri"/>
              <a:cs typeface="Calibri"/>
            </a:endParaRPr>
          </a:p>
        </p:txBody>
      </p:sp>
      <p:sp>
        <p:nvSpPr>
          <p:cNvPr id="43" name="object 43"/>
          <p:cNvSpPr/>
          <p:nvPr/>
        </p:nvSpPr>
        <p:spPr>
          <a:xfrm>
            <a:off x="11538504" y="1827002"/>
            <a:ext cx="0" cy="1030606"/>
          </a:xfrm>
          <a:custGeom>
            <a:avLst/>
            <a:gdLst/>
            <a:ahLst/>
            <a:cxnLst/>
            <a:rect l="l" t="t" r="r" b="b"/>
            <a:pathLst>
              <a:path h="1030605">
                <a:moveTo>
                  <a:pt x="0" y="0"/>
                </a:moveTo>
                <a:lnTo>
                  <a:pt x="0" y="1030592"/>
                </a:lnTo>
              </a:path>
            </a:pathLst>
          </a:custGeom>
          <a:ln w="3479">
            <a:solidFill>
              <a:srgbClr val="231F20"/>
            </a:solidFill>
          </a:ln>
        </p:spPr>
        <p:txBody>
          <a:bodyPr wrap="square" lIns="0" tIns="0" rIns="0" bIns="0" rtlCol="0"/>
          <a:lstStyle/>
          <a:p>
            <a:endParaRPr/>
          </a:p>
        </p:txBody>
      </p:sp>
      <p:sp>
        <p:nvSpPr>
          <p:cNvPr id="44" name="object 44"/>
          <p:cNvSpPr/>
          <p:nvPr/>
        </p:nvSpPr>
        <p:spPr>
          <a:xfrm>
            <a:off x="11539167" y="1825261"/>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45" name="object 45"/>
          <p:cNvSpPr/>
          <p:nvPr/>
        </p:nvSpPr>
        <p:spPr>
          <a:xfrm>
            <a:off x="11539609" y="223692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46" name="object 46"/>
          <p:cNvSpPr/>
          <p:nvPr/>
        </p:nvSpPr>
        <p:spPr>
          <a:xfrm>
            <a:off x="11539062" y="2646772"/>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47" name="object 47"/>
          <p:cNvSpPr/>
          <p:nvPr/>
        </p:nvSpPr>
        <p:spPr>
          <a:xfrm>
            <a:off x="11540051" y="2028435"/>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48" name="object 48"/>
          <p:cNvSpPr/>
          <p:nvPr/>
        </p:nvSpPr>
        <p:spPr>
          <a:xfrm>
            <a:off x="11538511" y="244216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49" name="object 49"/>
          <p:cNvSpPr/>
          <p:nvPr/>
        </p:nvSpPr>
        <p:spPr>
          <a:xfrm>
            <a:off x="9442035" y="2161764"/>
            <a:ext cx="1944370" cy="365125"/>
          </a:xfrm>
          <a:custGeom>
            <a:avLst/>
            <a:gdLst/>
            <a:ahLst/>
            <a:cxnLst/>
            <a:rect l="l" t="t" r="r" b="b"/>
            <a:pathLst>
              <a:path w="1944370" h="365125">
                <a:moveTo>
                  <a:pt x="1920633" y="0"/>
                </a:moveTo>
                <a:lnTo>
                  <a:pt x="23520" y="0"/>
                </a:lnTo>
                <a:lnTo>
                  <a:pt x="9922" y="367"/>
                </a:lnTo>
                <a:lnTo>
                  <a:pt x="2940" y="2940"/>
                </a:lnTo>
                <a:lnTo>
                  <a:pt x="367" y="9922"/>
                </a:lnTo>
                <a:lnTo>
                  <a:pt x="0" y="23520"/>
                </a:lnTo>
                <a:lnTo>
                  <a:pt x="0" y="341439"/>
                </a:lnTo>
                <a:lnTo>
                  <a:pt x="367" y="355037"/>
                </a:lnTo>
                <a:lnTo>
                  <a:pt x="2940" y="362019"/>
                </a:lnTo>
                <a:lnTo>
                  <a:pt x="9922" y="364592"/>
                </a:lnTo>
                <a:lnTo>
                  <a:pt x="23520" y="364959"/>
                </a:lnTo>
                <a:lnTo>
                  <a:pt x="1920633" y="364959"/>
                </a:lnTo>
                <a:lnTo>
                  <a:pt x="1934231" y="364592"/>
                </a:lnTo>
                <a:lnTo>
                  <a:pt x="1941214" y="362019"/>
                </a:lnTo>
                <a:lnTo>
                  <a:pt x="1943786" y="355037"/>
                </a:lnTo>
                <a:lnTo>
                  <a:pt x="1944154" y="341439"/>
                </a:lnTo>
                <a:lnTo>
                  <a:pt x="1944154" y="23520"/>
                </a:lnTo>
                <a:lnTo>
                  <a:pt x="1943786" y="9922"/>
                </a:lnTo>
                <a:lnTo>
                  <a:pt x="1941214" y="2940"/>
                </a:lnTo>
                <a:lnTo>
                  <a:pt x="1934231" y="367"/>
                </a:lnTo>
                <a:lnTo>
                  <a:pt x="1920633" y="0"/>
                </a:lnTo>
                <a:close/>
              </a:path>
            </a:pathLst>
          </a:custGeom>
          <a:solidFill>
            <a:srgbClr val="636466"/>
          </a:solidFill>
        </p:spPr>
        <p:txBody>
          <a:bodyPr wrap="square" lIns="0" tIns="0" rIns="0" bIns="0" rtlCol="0"/>
          <a:lstStyle/>
          <a:p>
            <a:endParaRPr/>
          </a:p>
        </p:txBody>
      </p:sp>
      <p:sp>
        <p:nvSpPr>
          <p:cNvPr id="50" name="object 50"/>
          <p:cNvSpPr txBox="1"/>
          <p:nvPr/>
        </p:nvSpPr>
        <p:spPr>
          <a:xfrm>
            <a:off x="9590411" y="2219324"/>
            <a:ext cx="1618613"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Enterprise</a:t>
            </a:r>
            <a:r>
              <a:rPr sz="1300" spc="-85" dirty="0">
                <a:solidFill>
                  <a:srgbClr val="FFFFFF"/>
                </a:solidFill>
                <a:latin typeface="Calibri"/>
                <a:cs typeface="Calibri"/>
              </a:rPr>
              <a:t> </a:t>
            </a:r>
            <a:r>
              <a:rPr sz="1300" spc="-10" dirty="0">
                <a:solidFill>
                  <a:srgbClr val="FFFFFF"/>
                </a:solidFill>
                <a:latin typeface="Calibri"/>
                <a:cs typeface="Calibri"/>
              </a:rPr>
              <a:t>Technologies</a:t>
            </a:r>
            <a:endParaRPr sz="1300">
              <a:latin typeface="Calibri"/>
              <a:cs typeface="Calibri"/>
            </a:endParaRPr>
          </a:p>
        </p:txBody>
      </p:sp>
      <p:sp>
        <p:nvSpPr>
          <p:cNvPr id="51" name="object 51"/>
          <p:cNvSpPr/>
          <p:nvPr/>
        </p:nvSpPr>
        <p:spPr>
          <a:xfrm>
            <a:off x="11539614" y="2859328"/>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52" name="object 52"/>
          <p:cNvSpPr txBox="1"/>
          <p:nvPr/>
        </p:nvSpPr>
        <p:spPr>
          <a:xfrm>
            <a:off x="12527266" y="3426766"/>
            <a:ext cx="1288415" cy="592095"/>
          </a:xfrm>
          <a:prstGeom prst="rect">
            <a:avLst/>
          </a:prstGeom>
        </p:spPr>
        <p:txBody>
          <a:bodyPr vert="horz" wrap="square" lIns="0" tIns="12677" rIns="0" bIns="0" rtlCol="0">
            <a:spAutoFit/>
          </a:bodyPr>
          <a:lstStyle/>
          <a:p>
            <a:pPr marL="12677" marR="5080">
              <a:lnSpc>
                <a:spcPct val="114900"/>
              </a:lnSpc>
              <a:spcBef>
                <a:spcPts val="101"/>
              </a:spcBef>
            </a:pPr>
            <a:r>
              <a:rPr sz="1100" spc="-10" dirty="0">
                <a:solidFill>
                  <a:srgbClr val="231F20"/>
                </a:solidFill>
                <a:latin typeface="Calibri"/>
                <a:cs typeface="Calibri"/>
              </a:rPr>
              <a:t>quantitative</a:t>
            </a:r>
            <a:r>
              <a:rPr sz="1100" spc="-66" dirty="0">
                <a:solidFill>
                  <a:srgbClr val="231F20"/>
                </a:solidFill>
                <a:latin typeface="Calibri"/>
                <a:cs typeface="Calibri"/>
              </a:rPr>
              <a:t> </a:t>
            </a:r>
            <a:r>
              <a:rPr sz="1100" spc="-4" dirty="0">
                <a:solidFill>
                  <a:srgbClr val="231F20"/>
                </a:solidFill>
                <a:latin typeface="Calibri"/>
                <a:cs typeface="Calibri"/>
              </a:rPr>
              <a:t>analysis  </a:t>
            </a:r>
            <a:r>
              <a:rPr sz="1100" spc="-10" dirty="0">
                <a:solidFill>
                  <a:srgbClr val="231F20"/>
                </a:solidFill>
                <a:latin typeface="Calibri"/>
                <a:cs typeface="Calibri"/>
              </a:rPr>
              <a:t>qualitative </a:t>
            </a:r>
            <a:r>
              <a:rPr sz="1100" spc="-4" dirty="0">
                <a:solidFill>
                  <a:srgbClr val="231F20"/>
                </a:solidFill>
                <a:latin typeface="Calibri"/>
                <a:cs typeface="Calibri"/>
              </a:rPr>
              <a:t>analysis  </a:t>
            </a:r>
            <a:r>
              <a:rPr sz="1100" spc="-10" dirty="0">
                <a:solidFill>
                  <a:srgbClr val="231F20"/>
                </a:solidFill>
                <a:latin typeface="Calibri"/>
                <a:cs typeface="Calibri"/>
              </a:rPr>
              <a:t>data</a:t>
            </a:r>
            <a:r>
              <a:rPr sz="1100" spc="-101" dirty="0">
                <a:solidFill>
                  <a:srgbClr val="231F20"/>
                </a:solidFill>
                <a:latin typeface="Calibri"/>
                <a:cs typeface="Calibri"/>
              </a:rPr>
              <a:t> </a:t>
            </a:r>
            <a:r>
              <a:rPr sz="1100" dirty="0">
                <a:solidFill>
                  <a:srgbClr val="231F20"/>
                </a:solidFill>
                <a:latin typeface="Calibri"/>
                <a:cs typeface="Calibri"/>
              </a:rPr>
              <a:t>mining</a:t>
            </a:r>
            <a:endParaRPr sz="1100">
              <a:latin typeface="Calibri"/>
              <a:cs typeface="Calibri"/>
            </a:endParaRPr>
          </a:p>
        </p:txBody>
      </p:sp>
      <p:sp>
        <p:nvSpPr>
          <p:cNvPr id="53" name="object 53"/>
          <p:cNvSpPr/>
          <p:nvPr/>
        </p:nvSpPr>
        <p:spPr>
          <a:xfrm>
            <a:off x="6479637" y="1378243"/>
            <a:ext cx="1407160" cy="2673986"/>
          </a:xfrm>
          <a:custGeom>
            <a:avLst/>
            <a:gdLst/>
            <a:ahLst/>
            <a:cxnLst/>
            <a:rect l="l" t="t" r="r" b="b"/>
            <a:pathLst>
              <a:path w="1407159" h="2673985">
                <a:moveTo>
                  <a:pt x="0" y="0"/>
                </a:moveTo>
                <a:lnTo>
                  <a:pt x="1407071" y="2673565"/>
                </a:lnTo>
              </a:path>
            </a:pathLst>
          </a:custGeom>
          <a:ln w="3810">
            <a:solidFill>
              <a:srgbClr val="231F20"/>
            </a:solidFill>
          </a:ln>
        </p:spPr>
        <p:txBody>
          <a:bodyPr wrap="square" lIns="0" tIns="0" rIns="0" bIns="0" rtlCol="0"/>
          <a:lstStyle/>
          <a:p>
            <a:endParaRPr/>
          </a:p>
        </p:txBody>
      </p:sp>
      <p:sp>
        <p:nvSpPr>
          <p:cNvPr id="54" name="object 54"/>
          <p:cNvSpPr txBox="1"/>
          <p:nvPr/>
        </p:nvSpPr>
        <p:spPr>
          <a:xfrm>
            <a:off x="7506500" y="529143"/>
            <a:ext cx="2880359" cy="987519"/>
          </a:xfrm>
          <a:prstGeom prst="rect">
            <a:avLst/>
          </a:prstGeom>
        </p:spPr>
        <p:txBody>
          <a:bodyPr vert="horz" wrap="square" lIns="0" tIns="12677" rIns="0" bIns="0" rtlCol="0">
            <a:spAutoFit/>
          </a:bodyPr>
          <a:lstStyle/>
          <a:p>
            <a:pPr marL="12677" marR="1381254">
              <a:lnSpc>
                <a:spcPct val="114900"/>
              </a:lnSpc>
              <a:spcBef>
                <a:spcPts val="101"/>
              </a:spcBef>
            </a:pPr>
            <a:r>
              <a:rPr sz="1100" spc="-4" dirty="0">
                <a:solidFill>
                  <a:srgbClr val="231F20"/>
                </a:solidFill>
                <a:latin typeface="Calibri"/>
                <a:cs typeface="Calibri"/>
              </a:rPr>
              <a:t>analytics </a:t>
            </a:r>
            <a:r>
              <a:rPr sz="1100" dirty="0">
                <a:solidFill>
                  <a:srgbClr val="231F20"/>
                </a:solidFill>
                <a:latin typeface="Calibri"/>
                <a:cs typeface="Calibri"/>
              </a:rPr>
              <a:t>&amp; </a:t>
            </a:r>
            <a:r>
              <a:rPr sz="1100" spc="-10" dirty="0">
                <a:solidFill>
                  <a:srgbClr val="231F20"/>
                </a:solidFill>
                <a:latin typeface="Calibri"/>
                <a:cs typeface="Calibri"/>
              </a:rPr>
              <a:t>data </a:t>
            </a:r>
            <a:r>
              <a:rPr sz="1100" spc="-4" dirty="0">
                <a:solidFill>
                  <a:srgbClr val="231F20"/>
                </a:solidFill>
                <a:latin typeface="Calibri"/>
                <a:cs typeface="Calibri"/>
              </a:rPr>
              <a:t>science  </a:t>
            </a:r>
            <a:r>
              <a:rPr sz="1100" spc="-10" dirty="0">
                <a:solidFill>
                  <a:srgbClr val="231F20"/>
                </a:solidFill>
                <a:latin typeface="Calibri"/>
                <a:cs typeface="Calibri"/>
              </a:rPr>
              <a:t>digitization</a:t>
            </a:r>
            <a:endParaRPr sz="1100">
              <a:latin typeface="Calibri"/>
              <a:cs typeface="Calibri"/>
            </a:endParaRPr>
          </a:p>
          <a:p>
            <a:pPr marL="12677" marR="5080">
              <a:lnSpc>
                <a:spcPct val="114900"/>
              </a:lnSpc>
            </a:pPr>
            <a:r>
              <a:rPr sz="1100" spc="-14" dirty="0">
                <a:solidFill>
                  <a:srgbClr val="231F20"/>
                </a:solidFill>
                <a:latin typeface="Calibri"/>
                <a:cs typeface="Calibri"/>
              </a:rPr>
              <a:t>affordable </a:t>
            </a:r>
            <a:r>
              <a:rPr sz="1100" spc="-4" dirty="0">
                <a:solidFill>
                  <a:srgbClr val="231F20"/>
                </a:solidFill>
                <a:latin typeface="Calibri"/>
                <a:cs typeface="Calibri"/>
              </a:rPr>
              <a:t>technology </a:t>
            </a:r>
            <a:r>
              <a:rPr sz="1100" dirty="0">
                <a:solidFill>
                  <a:srgbClr val="231F20"/>
                </a:solidFill>
                <a:latin typeface="Calibri"/>
                <a:cs typeface="Calibri"/>
              </a:rPr>
              <a:t>&amp; </a:t>
            </a:r>
            <a:r>
              <a:rPr sz="1100" spc="-4" dirty="0">
                <a:solidFill>
                  <a:srgbClr val="231F20"/>
                </a:solidFill>
                <a:latin typeface="Calibri"/>
                <a:cs typeface="Calibri"/>
              </a:rPr>
              <a:t>commodity </a:t>
            </a:r>
            <a:r>
              <a:rPr sz="1100" spc="-10" dirty="0">
                <a:solidFill>
                  <a:srgbClr val="231F20"/>
                </a:solidFill>
                <a:latin typeface="Calibri"/>
                <a:cs typeface="Calibri"/>
              </a:rPr>
              <a:t>hardware  </a:t>
            </a:r>
            <a:r>
              <a:rPr sz="1100" spc="-4" dirty="0">
                <a:solidFill>
                  <a:srgbClr val="231F20"/>
                </a:solidFill>
                <a:latin typeface="Calibri"/>
                <a:cs typeface="Calibri"/>
              </a:rPr>
              <a:t>social</a:t>
            </a:r>
            <a:r>
              <a:rPr sz="1100" spc="-101" dirty="0">
                <a:solidFill>
                  <a:srgbClr val="231F20"/>
                </a:solidFill>
                <a:latin typeface="Calibri"/>
                <a:cs typeface="Calibri"/>
              </a:rPr>
              <a:t> </a:t>
            </a:r>
            <a:r>
              <a:rPr sz="1100" dirty="0">
                <a:solidFill>
                  <a:srgbClr val="231F20"/>
                </a:solidFill>
                <a:latin typeface="Calibri"/>
                <a:cs typeface="Calibri"/>
              </a:rPr>
              <a:t>media</a:t>
            </a:r>
            <a:endParaRPr sz="1100">
              <a:latin typeface="Calibri"/>
              <a:cs typeface="Calibri"/>
            </a:endParaRPr>
          </a:p>
          <a:p>
            <a:pPr marL="12677">
              <a:spcBef>
                <a:spcPts val="214"/>
              </a:spcBef>
            </a:pPr>
            <a:r>
              <a:rPr sz="1100" spc="-10" dirty="0">
                <a:solidFill>
                  <a:srgbClr val="231F20"/>
                </a:solidFill>
                <a:latin typeface="Calibri"/>
                <a:cs typeface="Calibri"/>
              </a:rPr>
              <a:t>hyper-connected communities </a:t>
            </a:r>
            <a:r>
              <a:rPr sz="1100" dirty="0">
                <a:solidFill>
                  <a:srgbClr val="231F20"/>
                </a:solidFill>
                <a:latin typeface="Calibri"/>
                <a:cs typeface="Calibri"/>
              </a:rPr>
              <a:t>&amp; </a:t>
            </a:r>
            <a:r>
              <a:rPr sz="1100" spc="-4" dirty="0">
                <a:solidFill>
                  <a:srgbClr val="231F20"/>
                </a:solidFill>
                <a:latin typeface="Calibri"/>
                <a:cs typeface="Calibri"/>
              </a:rPr>
              <a:t>devices</a:t>
            </a:r>
            <a:endParaRPr sz="1100">
              <a:latin typeface="Calibri"/>
              <a:cs typeface="Calibri"/>
            </a:endParaRPr>
          </a:p>
        </p:txBody>
      </p:sp>
      <p:sp>
        <p:nvSpPr>
          <p:cNvPr id="55" name="object 55"/>
          <p:cNvSpPr txBox="1"/>
          <p:nvPr/>
        </p:nvSpPr>
        <p:spPr>
          <a:xfrm>
            <a:off x="7506451" y="1606951"/>
            <a:ext cx="1062356" cy="182078"/>
          </a:xfrm>
          <a:prstGeom prst="rect">
            <a:avLst/>
          </a:prstGeom>
        </p:spPr>
        <p:txBody>
          <a:bodyPr vert="horz" wrap="square" lIns="0" tIns="12677" rIns="0" bIns="0" rtlCol="0">
            <a:spAutoFit/>
          </a:bodyPr>
          <a:lstStyle/>
          <a:p>
            <a:pPr marL="12677">
              <a:spcBef>
                <a:spcPts val="101"/>
              </a:spcBef>
            </a:pPr>
            <a:r>
              <a:rPr sz="1100" dirty="0">
                <a:solidFill>
                  <a:srgbClr val="231F20"/>
                </a:solidFill>
                <a:latin typeface="Calibri"/>
                <a:cs typeface="Calibri"/>
              </a:rPr>
              <a:t>cloud</a:t>
            </a:r>
            <a:r>
              <a:rPr sz="1100" spc="-70" dirty="0">
                <a:solidFill>
                  <a:srgbClr val="231F20"/>
                </a:solidFill>
                <a:latin typeface="Calibri"/>
                <a:cs typeface="Calibri"/>
              </a:rPr>
              <a:t> </a:t>
            </a:r>
            <a:r>
              <a:rPr sz="1100" spc="-10" dirty="0">
                <a:solidFill>
                  <a:srgbClr val="231F20"/>
                </a:solidFill>
                <a:latin typeface="Calibri"/>
                <a:cs typeface="Calibri"/>
              </a:rPr>
              <a:t>computing</a:t>
            </a:r>
            <a:endParaRPr sz="1100">
              <a:latin typeface="Calibri"/>
              <a:cs typeface="Calibri"/>
            </a:endParaRPr>
          </a:p>
        </p:txBody>
      </p:sp>
      <p:sp>
        <p:nvSpPr>
          <p:cNvPr id="56" name="object 56"/>
          <p:cNvSpPr/>
          <p:nvPr/>
        </p:nvSpPr>
        <p:spPr>
          <a:xfrm>
            <a:off x="5749398" y="1014473"/>
            <a:ext cx="1461135" cy="365125"/>
          </a:xfrm>
          <a:custGeom>
            <a:avLst/>
            <a:gdLst/>
            <a:ahLst/>
            <a:cxnLst/>
            <a:rect l="l" t="t" r="r" b="b"/>
            <a:pathLst>
              <a:path w="1461134" h="365125">
                <a:moveTo>
                  <a:pt x="1437068" y="0"/>
                </a:moveTo>
                <a:lnTo>
                  <a:pt x="23520" y="0"/>
                </a:lnTo>
                <a:lnTo>
                  <a:pt x="9922" y="367"/>
                </a:lnTo>
                <a:lnTo>
                  <a:pt x="2940" y="2940"/>
                </a:lnTo>
                <a:lnTo>
                  <a:pt x="367" y="9922"/>
                </a:lnTo>
                <a:lnTo>
                  <a:pt x="0" y="23520"/>
                </a:lnTo>
                <a:lnTo>
                  <a:pt x="0" y="341439"/>
                </a:lnTo>
                <a:lnTo>
                  <a:pt x="367" y="355037"/>
                </a:lnTo>
                <a:lnTo>
                  <a:pt x="2940" y="362019"/>
                </a:lnTo>
                <a:lnTo>
                  <a:pt x="9922" y="364592"/>
                </a:lnTo>
                <a:lnTo>
                  <a:pt x="23520" y="364959"/>
                </a:lnTo>
                <a:lnTo>
                  <a:pt x="1437068" y="364959"/>
                </a:lnTo>
                <a:lnTo>
                  <a:pt x="1450658" y="364592"/>
                </a:lnTo>
                <a:lnTo>
                  <a:pt x="1457637" y="362019"/>
                </a:lnTo>
                <a:lnTo>
                  <a:pt x="1460208" y="355037"/>
                </a:lnTo>
                <a:lnTo>
                  <a:pt x="1460576" y="341439"/>
                </a:lnTo>
                <a:lnTo>
                  <a:pt x="1460576" y="23520"/>
                </a:lnTo>
                <a:lnTo>
                  <a:pt x="1460208" y="9922"/>
                </a:lnTo>
                <a:lnTo>
                  <a:pt x="1457637" y="2940"/>
                </a:lnTo>
                <a:lnTo>
                  <a:pt x="1450658" y="367"/>
                </a:lnTo>
                <a:lnTo>
                  <a:pt x="1437068" y="0"/>
                </a:lnTo>
                <a:close/>
              </a:path>
            </a:pathLst>
          </a:custGeom>
          <a:solidFill>
            <a:srgbClr val="636466"/>
          </a:solidFill>
        </p:spPr>
        <p:txBody>
          <a:bodyPr wrap="square" lIns="0" tIns="0" rIns="0" bIns="0" rtlCol="0"/>
          <a:lstStyle/>
          <a:p>
            <a:endParaRPr/>
          </a:p>
        </p:txBody>
      </p:sp>
      <p:sp>
        <p:nvSpPr>
          <p:cNvPr id="57" name="object 57"/>
          <p:cNvSpPr txBox="1"/>
          <p:nvPr/>
        </p:nvSpPr>
        <p:spPr>
          <a:xfrm>
            <a:off x="5939551" y="1073611"/>
            <a:ext cx="1088389"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Big </a:t>
            </a:r>
            <a:r>
              <a:rPr sz="1300" spc="-10" dirty="0">
                <a:solidFill>
                  <a:srgbClr val="FFFFFF"/>
                </a:solidFill>
                <a:latin typeface="Calibri"/>
                <a:cs typeface="Calibri"/>
              </a:rPr>
              <a:t>Data</a:t>
            </a:r>
            <a:r>
              <a:rPr sz="1300" spc="-90" dirty="0">
                <a:solidFill>
                  <a:srgbClr val="FFFFFF"/>
                </a:solidFill>
                <a:latin typeface="Calibri"/>
                <a:cs typeface="Calibri"/>
              </a:rPr>
              <a:t> </a:t>
            </a:r>
            <a:r>
              <a:rPr sz="1300" spc="-10" dirty="0">
                <a:solidFill>
                  <a:srgbClr val="FFFFFF"/>
                </a:solidFill>
                <a:latin typeface="Calibri"/>
                <a:cs typeface="Calibri"/>
              </a:rPr>
              <a:t>Drivers</a:t>
            </a:r>
            <a:endParaRPr sz="1300">
              <a:latin typeface="Calibri"/>
              <a:cs typeface="Calibri"/>
            </a:endParaRPr>
          </a:p>
        </p:txBody>
      </p:sp>
      <p:sp>
        <p:nvSpPr>
          <p:cNvPr id="58" name="object 58"/>
          <p:cNvSpPr/>
          <p:nvPr/>
        </p:nvSpPr>
        <p:spPr>
          <a:xfrm>
            <a:off x="11386194" y="2347074"/>
            <a:ext cx="153036" cy="0"/>
          </a:xfrm>
          <a:custGeom>
            <a:avLst/>
            <a:gdLst/>
            <a:ahLst/>
            <a:cxnLst/>
            <a:rect l="l" t="t" r="r" b="b"/>
            <a:pathLst>
              <a:path w="153034">
                <a:moveTo>
                  <a:pt x="0" y="0"/>
                </a:moveTo>
                <a:lnTo>
                  <a:pt x="152971" y="0"/>
                </a:lnTo>
              </a:path>
            </a:pathLst>
          </a:custGeom>
          <a:ln w="3479">
            <a:solidFill>
              <a:srgbClr val="231F20"/>
            </a:solidFill>
          </a:ln>
        </p:spPr>
        <p:txBody>
          <a:bodyPr wrap="square" lIns="0" tIns="0" rIns="0" bIns="0" rtlCol="0"/>
          <a:lstStyle/>
          <a:p>
            <a:endParaRPr/>
          </a:p>
        </p:txBody>
      </p:sp>
      <p:sp>
        <p:nvSpPr>
          <p:cNvPr id="59" name="object 59"/>
          <p:cNvSpPr/>
          <p:nvPr/>
        </p:nvSpPr>
        <p:spPr>
          <a:xfrm>
            <a:off x="6614418" y="4032759"/>
            <a:ext cx="2449828" cy="730250"/>
          </a:xfrm>
          <a:custGeom>
            <a:avLst/>
            <a:gdLst/>
            <a:ahLst/>
            <a:cxnLst/>
            <a:rect l="l" t="t" r="r" b="b"/>
            <a:pathLst>
              <a:path w="2449829" h="730250">
                <a:moveTo>
                  <a:pt x="2338146" y="0"/>
                </a:moveTo>
                <a:lnTo>
                  <a:pt x="111099" y="0"/>
                </a:ln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2338146" y="729996"/>
                </a:lnTo>
                <a:lnTo>
                  <a:pt x="2402375" y="728260"/>
                </a:lnTo>
                <a:lnTo>
                  <a:pt x="2435358" y="716108"/>
                </a:lnTo>
                <a:lnTo>
                  <a:pt x="2447509" y="683125"/>
                </a:lnTo>
                <a:lnTo>
                  <a:pt x="2449245" y="618896"/>
                </a:lnTo>
                <a:lnTo>
                  <a:pt x="2449245" y="111099"/>
                </a:lnTo>
                <a:lnTo>
                  <a:pt x="2447509" y="46870"/>
                </a:lnTo>
                <a:lnTo>
                  <a:pt x="2435358" y="13887"/>
                </a:lnTo>
                <a:lnTo>
                  <a:pt x="2402375" y="1735"/>
                </a:lnTo>
                <a:lnTo>
                  <a:pt x="2338146" y="0"/>
                </a:lnTo>
                <a:close/>
              </a:path>
            </a:pathLst>
          </a:custGeom>
          <a:solidFill>
            <a:srgbClr val="27A7DF"/>
          </a:solidFill>
        </p:spPr>
        <p:txBody>
          <a:bodyPr wrap="square" lIns="0" tIns="0" rIns="0" bIns="0" rtlCol="0"/>
          <a:lstStyle/>
          <a:p>
            <a:endParaRPr/>
          </a:p>
        </p:txBody>
      </p:sp>
      <p:sp>
        <p:nvSpPr>
          <p:cNvPr id="60" name="object 60"/>
          <p:cNvSpPr txBox="1"/>
          <p:nvPr/>
        </p:nvSpPr>
        <p:spPr>
          <a:xfrm>
            <a:off x="7064702" y="4157863"/>
            <a:ext cx="1538605" cy="412910"/>
          </a:xfrm>
          <a:prstGeom prst="rect">
            <a:avLst/>
          </a:prstGeom>
        </p:spPr>
        <p:txBody>
          <a:bodyPr vert="horz" wrap="square" lIns="0" tIns="12677" rIns="0" bIns="0" rtlCol="0">
            <a:spAutoFit/>
          </a:bodyPr>
          <a:lstStyle/>
          <a:p>
            <a:pPr marL="12677" marR="5080" indent="427887">
              <a:spcBef>
                <a:spcPts val="101"/>
              </a:spcBef>
            </a:pPr>
            <a:r>
              <a:rPr lang="en-US" sz="1300" b="1" spc="-4" dirty="0" smtClean="0">
                <a:solidFill>
                  <a:srgbClr val="FFFFFF"/>
                </a:solidFill>
                <a:latin typeface="Calibri"/>
                <a:cs typeface="Calibri"/>
              </a:rPr>
              <a:t>Outcome </a:t>
            </a:r>
            <a:r>
              <a:rPr sz="1300" b="1" dirty="0" smtClean="0">
                <a:solidFill>
                  <a:srgbClr val="FFFFFF"/>
                </a:solidFill>
                <a:latin typeface="Calibri"/>
                <a:cs typeface="Calibri"/>
              </a:rPr>
              <a:t>1</a:t>
            </a:r>
            <a:r>
              <a:rPr lang="en-US" sz="1300" b="1" dirty="0" smtClean="0">
                <a:solidFill>
                  <a:srgbClr val="FFFFFF"/>
                </a:solidFill>
                <a:latin typeface="Calibri"/>
                <a:cs typeface="Calibri"/>
              </a:rPr>
              <a:t>:</a:t>
            </a:r>
            <a:r>
              <a:rPr sz="1300" b="1" dirty="0" smtClean="0">
                <a:solidFill>
                  <a:srgbClr val="FFFFFF"/>
                </a:solidFill>
                <a:latin typeface="Calibri"/>
                <a:cs typeface="Calibri"/>
              </a:rPr>
              <a:t>  </a:t>
            </a:r>
            <a:r>
              <a:rPr sz="1300" b="1" spc="-4" dirty="0">
                <a:solidFill>
                  <a:srgbClr val="FFFFFF"/>
                </a:solidFill>
                <a:latin typeface="Calibri"/>
                <a:cs typeface="Calibri"/>
              </a:rPr>
              <a:t>Fundamental </a:t>
            </a:r>
            <a:r>
              <a:rPr sz="1300" b="1" dirty="0">
                <a:solidFill>
                  <a:srgbClr val="FFFFFF"/>
                </a:solidFill>
                <a:latin typeface="Calibri"/>
                <a:cs typeface="Calibri"/>
              </a:rPr>
              <a:t>Big</a:t>
            </a:r>
            <a:r>
              <a:rPr sz="1300" b="1" spc="-66" dirty="0">
                <a:solidFill>
                  <a:srgbClr val="FFFFFF"/>
                </a:solidFill>
                <a:latin typeface="Calibri"/>
                <a:cs typeface="Calibri"/>
              </a:rPr>
              <a:t> </a:t>
            </a:r>
            <a:r>
              <a:rPr sz="1300" b="1" spc="-10" dirty="0">
                <a:solidFill>
                  <a:srgbClr val="FFFFFF"/>
                </a:solidFill>
                <a:latin typeface="Calibri"/>
                <a:cs typeface="Calibri"/>
              </a:rPr>
              <a:t>Data</a:t>
            </a:r>
            <a:endParaRPr sz="1300" dirty="0">
              <a:latin typeface="Calibri"/>
              <a:cs typeface="Calibri"/>
            </a:endParaRPr>
          </a:p>
        </p:txBody>
      </p:sp>
      <p:sp>
        <p:nvSpPr>
          <p:cNvPr id="61" name="object 61"/>
          <p:cNvSpPr/>
          <p:nvPr/>
        </p:nvSpPr>
        <p:spPr>
          <a:xfrm>
            <a:off x="6614418" y="4032759"/>
            <a:ext cx="2449828" cy="730250"/>
          </a:xfrm>
          <a:custGeom>
            <a:avLst/>
            <a:gdLst/>
            <a:ahLst/>
            <a:cxnLst/>
            <a:rect l="l" t="t" r="r" b="b"/>
            <a:pathLst>
              <a:path w="2449829" h="730250">
                <a:moveTo>
                  <a:pt x="111099" y="0"/>
                </a:move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2338146" y="729996"/>
                </a:lnTo>
                <a:lnTo>
                  <a:pt x="2402375" y="728260"/>
                </a:lnTo>
                <a:lnTo>
                  <a:pt x="2435358" y="716108"/>
                </a:lnTo>
                <a:lnTo>
                  <a:pt x="2447509" y="683125"/>
                </a:lnTo>
                <a:lnTo>
                  <a:pt x="2449245" y="618896"/>
                </a:lnTo>
                <a:lnTo>
                  <a:pt x="2449245" y="111099"/>
                </a:lnTo>
                <a:lnTo>
                  <a:pt x="2447509" y="46870"/>
                </a:lnTo>
                <a:lnTo>
                  <a:pt x="2435358" y="13887"/>
                </a:lnTo>
                <a:lnTo>
                  <a:pt x="2402375" y="1735"/>
                </a:lnTo>
                <a:lnTo>
                  <a:pt x="2338146" y="0"/>
                </a:lnTo>
                <a:lnTo>
                  <a:pt x="111099" y="0"/>
                </a:lnTo>
                <a:close/>
              </a:path>
            </a:pathLst>
          </a:custGeom>
          <a:ln w="38099">
            <a:solidFill>
              <a:srgbClr val="27A7DF"/>
            </a:solidFill>
          </a:ln>
        </p:spPr>
        <p:txBody>
          <a:bodyPr wrap="square" lIns="0" tIns="0" rIns="0" bIns="0" rtlCol="0"/>
          <a:lstStyle/>
          <a:p>
            <a:endParaRPr/>
          </a:p>
        </p:txBody>
      </p:sp>
      <p:sp>
        <p:nvSpPr>
          <p:cNvPr id="62" name="object 62"/>
          <p:cNvSpPr/>
          <p:nvPr/>
        </p:nvSpPr>
        <p:spPr>
          <a:xfrm>
            <a:off x="2930404" y="3193704"/>
            <a:ext cx="2763520" cy="364490"/>
          </a:xfrm>
          <a:custGeom>
            <a:avLst/>
            <a:gdLst/>
            <a:ahLst/>
            <a:cxnLst/>
            <a:rect l="l" t="t" r="r" b="b"/>
            <a:pathLst>
              <a:path w="2763520" h="364489">
                <a:moveTo>
                  <a:pt x="2739847" y="0"/>
                </a:moveTo>
                <a:lnTo>
                  <a:pt x="23520" y="0"/>
                </a:lnTo>
                <a:lnTo>
                  <a:pt x="9922" y="367"/>
                </a:lnTo>
                <a:lnTo>
                  <a:pt x="2940" y="2940"/>
                </a:lnTo>
                <a:lnTo>
                  <a:pt x="367" y="9922"/>
                </a:lnTo>
                <a:lnTo>
                  <a:pt x="0" y="23520"/>
                </a:lnTo>
                <a:lnTo>
                  <a:pt x="0" y="340715"/>
                </a:lnTo>
                <a:lnTo>
                  <a:pt x="367" y="354313"/>
                </a:lnTo>
                <a:lnTo>
                  <a:pt x="2940" y="361295"/>
                </a:lnTo>
                <a:lnTo>
                  <a:pt x="9922" y="363868"/>
                </a:lnTo>
                <a:lnTo>
                  <a:pt x="23520" y="364236"/>
                </a:lnTo>
                <a:lnTo>
                  <a:pt x="2739847" y="364236"/>
                </a:lnTo>
                <a:lnTo>
                  <a:pt x="2753444" y="363868"/>
                </a:lnTo>
                <a:lnTo>
                  <a:pt x="2760427" y="361295"/>
                </a:lnTo>
                <a:lnTo>
                  <a:pt x="2763000" y="354313"/>
                </a:lnTo>
                <a:lnTo>
                  <a:pt x="2763367" y="340715"/>
                </a:lnTo>
                <a:lnTo>
                  <a:pt x="2763367" y="23520"/>
                </a:lnTo>
                <a:lnTo>
                  <a:pt x="2763000" y="9922"/>
                </a:lnTo>
                <a:lnTo>
                  <a:pt x="2760427" y="2940"/>
                </a:lnTo>
                <a:lnTo>
                  <a:pt x="2753444" y="367"/>
                </a:lnTo>
                <a:lnTo>
                  <a:pt x="2739847" y="0"/>
                </a:lnTo>
                <a:close/>
              </a:path>
            </a:pathLst>
          </a:custGeom>
          <a:solidFill>
            <a:srgbClr val="636466"/>
          </a:solidFill>
        </p:spPr>
        <p:txBody>
          <a:bodyPr wrap="square" lIns="0" tIns="0" rIns="0" bIns="0" rtlCol="0"/>
          <a:lstStyle/>
          <a:p>
            <a:endParaRPr/>
          </a:p>
        </p:txBody>
      </p:sp>
      <p:sp>
        <p:nvSpPr>
          <p:cNvPr id="63" name="object 63"/>
          <p:cNvSpPr txBox="1"/>
          <p:nvPr/>
        </p:nvSpPr>
        <p:spPr>
          <a:xfrm>
            <a:off x="3096957" y="3237974"/>
            <a:ext cx="2446020" cy="212856"/>
          </a:xfrm>
          <a:prstGeom prst="rect">
            <a:avLst/>
          </a:prstGeom>
        </p:spPr>
        <p:txBody>
          <a:bodyPr vert="horz" wrap="square" lIns="0" tIns="12677" rIns="0" bIns="0" rtlCol="0">
            <a:spAutoFit/>
          </a:bodyPr>
          <a:lstStyle/>
          <a:p>
            <a:pPr marL="12677">
              <a:spcBef>
                <a:spcPts val="101"/>
              </a:spcBef>
            </a:pPr>
            <a:r>
              <a:rPr sz="1300" spc="-4" dirty="0">
                <a:solidFill>
                  <a:srgbClr val="FFFFFF"/>
                </a:solidFill>
                <a:latin typeface="Calibri"/>
                <a:cs typeface="Calibri"/>
              </a:rPr>
              <a:t>Adoption </a:t>
            </a:r>
            <a:r>
              <a:rPr sz="1300" dirty="0">
                <a:solidFill>
                  <a:srgbClr val="FFFFFF"/>
                </a:solidFill>
                <a:latin typeface="Calibri"/>
                <a:cs typeface="Calibri"/>
              </a:rPr>
              <a:t>&amp; Planning</a:t>
            </a:r>
            <a:r>
              <a:rPr sz="1300" spc="-66" dirty="0">
                <a:solidFill>
                  <a:srgbClr val="FFFFFF"/>
                </a:solidFill>
                <a:latin typeface="Calibri"/>
                <a:cs typeface="Calibri"/>
              </a:rPr>
              <a:t> </a:t>
            </a:r>
            <a:r>
              <a:rPr sz="1300" spc="-10" dirty="0">
                <a:solidFill>
                  <a:srgbClr val="FFFFFF"/>
                </a:solidFill>
                <a:latin typeface="Calibri"/>
                <a:cs typeface="Calibri"/>
              </a:rPr>
              <a:t>Considerations</a:t>
            </a:r>
            <a:endParaRPr sz="1300">
              <a:latin typeface="Calibri"/>
              <a:cs typeface="Calibri"/>
            </a:endParaRPr>
          </a:p>
        </p:txBody>
      </p:sp>
      <p:sp>
        <p:nvSpPr>
          <p:cNvPr id="64" name="object 64"/>
          <p:cNvSpPr/>
          <p:nvPr/>
        </p:nvSpPr>
        <p:spPr>
          <a:xfrm>
            <a:off x="7362236" y="687160"/>
            <a:ext cx="0" cy="1030606"/>
          </a:xfrm>
          <a:custGeom>
            <a:avLst/>
            <a:gdLst/>
            <a:ahLst/>
            <a:cxnLst/>
            <a:rect l="l" t="t" r="r" b="b"/>
            <a:pathLst>
              <a:path h="1030605">
                <a:moveTo>
                  <a:pt x="0" y="0"/>
                </a:moveTo>
                <a:lnTo>
                  <a:pt x="0" y="1030592"/>
                </a:lnTo>
              </a:path>
            </a:pathLst>
          </a:custGeom>
          <a:ln w="3479">
            <a:solidFill>
              <a:srgbClr val="231F20"/>
            </a:solidFill>
          </a:ln>
        </p:spPr>
        <p:txBody>
          <a:bodyPr wrap="square" lIns="0" tIns="0" rIns="0" bIns="0" rtlCol="0"/>
          <a:lstStyle/>
          <a:p>
            <a:endParaRPr/>
          </a:p>
        </p:txBody>
      </p:sp>
      <p:sp>
        <p:nvSpPr>
          <p:cNvPr id="65" name="object 65"/>
          <p:cNvSpPr/>
          <p:nvPr/>
        </p:nvSpPr>
        <p:spPr>
          <a:xfrm>
            <a:off x="7362896" y="685422"/>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66" name="object 66"/>
          <p:cNvSpPr/>
          <p:nvPr/>
        </p:nvSpPr>
        <p:spPr>
          <a:xfrm>
            <a:off x="7363338" y="1097086"/>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67" name="object 67"/>
          <p:cNvSpPr/>
          <p:nvPr/>
        </p:nvSpPr>
        <p:spPr>
          <a:xfrm>
            <a:off x="7362791" y="1506931"/>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68" name="object 68"/>
          <p:cNvSpPr/>
          <p:nvPr/>
        </p:nvSpPr>
        <p:spPr>
          <a:xfrm>
            <a:off x="7363780" y="888593"/>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69" name="object 69"/>
          <p:cNvSpPr/>
          <p:nvPr/>
        </p:nvSpPr>
        <p:spPr>
          <a:xfrm>
            <a:off x="7362240" y="1302318"/>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70" name="object 70"/>
          <p:cNvSpPr/>
          <p:nvPr/>
        </p:nvSpPr>
        <p:spPr>
          <a:xfrm>
            <a:off x="7363347" y="1719488"/>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71" name="object 71"/>
          <p:cNvSpPr/>
          <p:nvPr/>
        </p:nvSpPr>
        <p:spPr>
          <a:xfrm>
            <a:off x="3452867" y="1067385"/>
            <a:ext cx="0" cy="617220"/>
          </a:xfrm>
          <a:custGeom>
            <a:avLst/>
            <a:gdLst/>
            <a:ahLst/>
            <a:cxnLst/>
            <a:rect l="l" t="t" r="r" b="b"/>
            <a:pathLst>
              <a:path h="617219">
                <a:moveTo>
                  <a:pt x="0" y="0"/>
                </a:moveTo>
                <a:lnTo>
                  <a:pt x="0" y="616902"/>
                </a:lnTo>
              </a:path>
            </a:pathLst>
          </a:custGeom>
          <a:ln w="3479">
            <a:solidFill>
              <a:srgbClr val="231F20"/>
            </a:solidFill>
          </a:ln>
        </p:spPr>
        <p:txBody>
          <a:bodyPr wrap="square" lIns="0" tIns="0" rIns="0" bIns="0" rtlCol="0"/>
          <a:lstStyle/>
          <a:p>
            <a:endParaRPr/>
          </a:p>
        </p:txBody>
      </p:sp>
      <p:sp>
        <p:nvSpPr>
          <p:cNvPr id="72" name="object 72"/>
          <p:cNvSpPr/>
          <p:nvPr/>
        </p:nvSpPr>
        <p:spPr>
          <a:xfrm>
            <a:off x="3339228" y="1065645"/>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73" name="object 73"/>
          <p:cNvSpPr/>
          <p:nvPr/>
        </p:nvSpPr>
        <p:spPr>
          <a:xfrm>
            <a:off x="3339670" y="1477306"/>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74" name="object 74"/>
          <p:cNvSpPr/>
          <p:nvPr/>
        </p:nvSpPr>
        <p:spPr>
          <a:xfrm>
            <a:off x="3340112" y="1268818"/>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sp>
        <p:nvSpPr>
          <p:cNvPr id="75" name="object 75"/>
          <p:cNvSpPr/>
          <p:nvPr/>
        </p:nvSpPr>
        <p:spPr>
          <a:xfrm>
            <a:off x="3339227" y="168428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76" name="object 76"/>
          <p:cNvSpPr/>
          <p:nvPr/>
        </p:nvSpPr>
        <p:spPr>
          <a:xfrm>
            <a:off x="3455537" y="1379875"/>
            <a:ext cx="140335" cy="0"/>
          </a:xfrm>
          <a:custGeom>
            <a:avLst/>
            <a:gdLst/>
            <a:ahLst/>
            <a:cxnLst/>
            <a:rect l="l" t="t" r="r" b="b"/>
            <a:pathLst>
              <a:path w="140335">
                <a:moveTo>
                  <a:pt x="0" y="0"/>
                </a:moveTo>
                <a:lnTo>
                  <a:pt x="140271" y="0"/>
                </a:lnTo>
              </a:path>
            </a:pathLst>
          </a:custGeom>
          <a:ln w="3479">
            <a:solidFill>
              <a:srgbClr val="231F20"/>
            </a:solidFill>
          </a:ln>
        </p:spPr>
        <p:txBody>
          <a:bodyPr wrap="square" lIns="0" tIns="0" rIns="0" bIns="0" rtlCol="0"/>
          <a:lstStyle/>
          <a:p>
            <a:endParaRPr/>
          </a:p>
        </p:txBody>
      </p:sp>
      <p:sp>
        <p:nvSpPr>
          <p:cNvPr id="77" name="object 77"/>
          <p:cNvSpPr/>
          <p:nvPr/>
        </p:nvSpPr>
        <p:spPr>
          <a:xfrm>
            <a:off x="2780512" y="2578671"/>
            <a:ext cx="0" cy="2068195"/>
          </a:xfrm>
          <a:custGeom>
            <a:avLst/>
            <a:gdLst/>
            <a:ahLst/>
            <a:cxnLst/>
            <a:rect l="l" t="t" r="r" b="b"/>
            <a:pathLst>
              <a:path h="2068195">
                <a:moveTo>
                  <a:pt x="0" y="0"/>
                </a:moveTo>
                <a:lnTo>
                  <a:pt x="0" y="2068144"/>
                </a:lnTo>
              </a:path>
            </a:pathLst>
          </a:custGeom>
          <a:ln w="3479">
            <a:solidFill>
              <a:srgbClr val="231F20"/>
            </a:solidFill>
          </a:ln>
        </p:spPr>
        <p:txBody>
          <a:bodyPr wrap="square" lIns="0" tIns="0" rIns="0" bIns="0" rtlCol="0"/>
          <a:lstStyle/>
          <a:p>
            <a:endParaRPr/>
          </a:p>
        </p:txBody>
      </p:sp>
      <p:sp>
        <p:nvSpPr>
          <p:cNvPr id="78" name="object 78"/>
          <p:cNvSpPr/>
          <p:nvPr/>
        </p:nvSpPr>
        <p:spPr>
          <a:xfrm>
            <a:off x="2670410" y="257854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79" name="object 79"/>
          <p:cNvSpPr/>
          <p:nvPr/>
        </p:nvSpPr>
        <p:spPr>
          <a:xfrm>
            <a:off x="2670856" y="299020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0" name="object 80"/>
          <p:cNvSpPr/>
          <p:nvPr/>
        </p:nvSpPr>
        <p:spPr>
          <a:xfrm>
            <a:off x="2670301" y="3400052"/>
            <a:ext cx="260350" cy="0"/>
          </a:xfrm>
          <a:custGeom>
            <a:avLst/>
            <a:gdLst/>
            <a:ahLst/>
            <a:cxnLst/>
            <a:rect l="l" t="t" r="r" b="b"/>
            <a:pathLst>
              <a:path w="260350">
                <a:moveTo>
                  <a:pt x="0" y="0"/>
                </a:moveTo>
                <a:lnTo>
                  <a:pt x="260108" y="0"/>
                </a:lnTo>
              </a:path>
            </a:pathLst>
          </a:custGeom>
          <a:ln w="3479">
            <a:solidFill>
              <a:srgbClr val="231F20"/>
            </a:solidFill>
          </a:ln>
        </p:spPr>
        <p:txBody>
          <a:bodyPr wrap="square" lIns="0" tIns="0" rIns="0" bIns="0" rtlCol="0"/>
          <a:lstStyle/>
          <a:p>
            <a:endParaRPr/>
          </a:p>
        </p:txBody>
      </p:sp>
      <p:sp>
        <p:nvSpPr>
          <p:cNvPr id="81" name="object 81"/>
          <p:cNvSpPr/>
          <p:nvPr/>
        </p:nvSpPr>
        <p:spPr>
          <a:xfrm>
            <a:off x="2671292" y="2781715"/>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sp>
        <p:nvSpPr>
          <p:cNvPr id="82" name="object 82"/>
          <p:cNvSpPr/>
          <p:nvPr/>
        </p:nvSpPr>
        <p:spPr>
          <a:xfrm>
            <a:off x="2669750" y="319544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83" name="object 83"/>
          <p:cNvSpPr/>
          <p:nvPr/>
        </p:nvSpPr>
        <p:spPr>
          <a:xfrm>
            <a:off x="2670859" y="3612608"/>
            <a:ext cx="110491" cy="0"/>
          </a:xfrm>
          <a:custGeom>
            <a:avLst/>
            <a:gdLst/>
            <a:ahLst/>
            <a:cxnLst/>
            <a:rect l="l" t="t" r="r" b="b"/>
            <a:pathLst>
              <a:path w="110489">
                <a:moveTo>
                  <a:pt x="0" y="0"/>
                </a:moveTo>
                <a:lnTo>
                  <a:pt x="110210" y="0"/>
                </a:lnTo>
              </a:path>
            </a:pathLst>
          </a:custGeom>
          <a:ln w="3479">
            <a:solidFill>
              <a:srgbClr val="231F20"/>
            </a:solidFill>
          </a:ln>
        </p:spPr>
        <p:txBody>
          <a:bodyPr wrap="square" lIns="0" tIns="0" rIns="0" bIns="0" rtlCol="0"/>
          <a:lstStyle/>
          <a:p>
            <a:endParaRPr/>
          </a:p>
        </p:txBody>
      </p:sp>
      <p:sp>
        <p:nvSpPr>
          <p:cNvPr id="84" name="object 84"/>
          <p:cNvSpPr/>
          <p:nvPr/>
        </p:nvSpPr>
        <p:spPr>
          <a:xfrm>
            <a:off x="2669343" y="3825165"/>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5" name="object 85"/>
          <p:cNvSpPr/>
          <p:nvPr/>
        </p:nvSpPr>
        <p:spPr>
          <a:xfrm>
            <a:off x="2669791" y="4236829"/>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6" name="object 86"/>
          <p:cNvSpPr/>
          <p:nvPr/>
        </p:nvSpPr>
        <p:spPr>
          <a:xfrm>
            <a:off x="2670227" y="4028336"/>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sp>
        <p:nvSpPr>
          <p:cNvPr id="87" name="object 87"/>
          <p:cNvSpPr/>
          <p:nvPr/>
        </p:nvSpPr>
        <p:spPr>
          <a:xfrm>
            <a:off x="2993379" y="5508189"/>
            <a:ext cx="0" cy="838835"/>
          </a:xfrm>
          <a:custGeom>
            <a:avLst/>
            <a:gdLst/>
            <a:ahLst/>
            <a:cxnLst/>
            <a:rect l="l" t="t" r="r" b="b"/>
            <a:pathLst>
              <a:path h="838835">
                <a:moveTo>
                  <a:pt x="0" y="0"/>
                </a:moveTo>
                <a:lnTo>
                  <a:pt x="0" y="838428"/>
                </a:lnTo>
              </a:path>
            </a:pathLst>
          </a:custGeom>
          <a:ln w="3479">
            <a:solidFill>
              <a:srgbClr val="231F20"/>
            </a:solidFill>
          </a:ln>
        </p:spPr>
        <p:txBody>
          <a:bodyPr wrap="square" lIns="0" tIns="0" rIns="0" bIns="0" rtlCol="0"/>
          <a:lstStyle/>
          <a:p>
            <a:endParaRPr/>
          </a:p>
        </p:txBody>
      </p:sp>
      <p:sp>
        <p:nvSpPr>
          <p:cNvPr id="88" name="object 88"/>
          <p:cNvSpPr/>
          <p:nvPr/>
        </p:nvSpPr>
        <p:spPr>
          <a:xfrm>
            <a:off x="2883724" y="5509862"/>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89" name="object 89"/>
          <p:cNvSpPr/>
          <p:nvPr/>
        </p:nvSpPr>
        <p:spPr>
          <a:xfrm>
            <a:off x="2883169" y="5919707"/>
            <a:ext cx="260350" cy="0"/>
          </a:xfrm>
          <a:custGeom>
            <a:avLst/>
            <a:gdLst/>
            <a:ahLst/>
            <a:cxnLst/>
            <a:rect l="l" t="t" r="r" b="b"/>
            <a:pathLst>
              <a:path w="260350">
                <a:moveTo>
                  <a:pt x="0" y="0"/>
                </a:moveTo>
                <a:lnTo>
                  <a:pt x="260108" y="0"/>
                </a:lnTo>
              </a:path>
            </a:pathLst>
          </a:custGeom>
          <a:ln w="3479">
            <a:solidFill>
              <a:srgbClr val="231F20"/>
            </a:solidFill>
          </a:ln>
        </p:spPr>
        <p:txBody>
          <a:bodyPr wrap="square" lIns="0" tIns="0" rIns="0" bIns="0" rtlCol="0"/>
          <a:lstStyle/>
          <a:p>
            <a:endParaRPr/>
          </a:p>
        </p:txBody>
      </p:sp>
      <p:sp>
        <p:nvSpPr>
          <p:cNvPr id="90" name="object 90"/>
          <p:cNvSpPr/>
          <p:nvPr/>
        </p:nvSpPr>
        <p:spPr>
          <a:xfrm>
            <a:off x="2882621" y="5715093"/>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91" name="object 91"/>
          <p:cNvSpPr/>
          <p:nvPr/>
        </p:nvSpPr>
        <p:spPr>
          <a:xfrm>
            <a:off x="2883728" y="6132262"/>
            <a:ext cx="110491" cy="0"/>
          </a:xfrm>
          <a:custGeom>
            <a:avLst/>
            <a:gdLst/>
            <a:ahLst/>
            <a:cxnLst/>
            <a:rect l="l" t="t" r="r" b="b"/>
            <a:pathLst>
              <a:path w="110489">
                <a:moveTo>
                  <a:pt x="0" y="0"/>
                </a:moveTo>
                <a:lnTo>
                  <a:pt x="110210" y="0"/>
                </a:lnTo>
              </a:path>
            </a:pathLst>
          </a:custGeom>
          <a:ln w="3479">
            <a:solidFill>
              <a:srgbClr val="231F20"/>
            </a:solidFill>
          </a:ln>
        </p:spPr>
        <p:txBody>
          <a:bodyPr wrap="square" lIns="0" tIns="0" rIns="0" bIns="0" rtlCol="0"/>
          <a:lstStyle/>
          <a:p>
            <a:endParaRPr/>
          </a:p>
        </p:txBody>
      </p:sp>
      <p:sp>
        <p:nvSpPr>
          <p:cNvPr id="92" name="object 92"/>
          <p:cNvSpPr/>
          <p:nvPr/>
        </p:nvSpPr>
        <p:spPr>
          <a:xfrm>
            <a:off x="2882211" y="634481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93" name="object 93"/>
          <p:cNvSpPr/>
          <p:nvPr/>
        </p:nvSpPr>
        <p:spPr>
          <a:xfrm>
            <a:off x="3376739" y="7138402"/>
            <a:ext cx="0" cy="838835"/>
          </a:xfrm>
          <a:custGeom>
            <a:avLst/>
            <a:gdLst/>
            <a:ahLst/>
            <a:cxnLst/>
            <a:rect l="l" t="t" r="r" b="b"/>
            <a:pathLst>
              <a:path h="838834">
                <a:moveTo>
                  <a:pt x="0" y="0"/>
                </a:moveTo>
                <a:lnTo>
                  <a:pt x="0" y="838428"/>
                </a:lnTo>
              </a:path>
            </a:pathLst>
          </a:custGeom>
          <a:ln w="3479">
            <a:solidFill>
              <a:srgbClr val="231F20"/>
            </a:solidFill>
          </a:ln>
        </p:spPr>
        <p:txBody>
          <a:bodyPr wrap="square" lIns="0" tIns="0" rIns="0" bIns="0" rtlCol="0"/>
          <a:lstStyle/>
          <a:p>
            <a:endParaRPr/>
          </a:p>
        </p:txBody>
      </p:sp>
      <p:sp>
        <p:nvSpPr>
          <p:cNvPr id="94" name="object 94"/>
          <p:cNvSpPr/>
          <p:nvPr/>
        </p:nvSpPr>
        <p:spPr>
          <a:xfrm>
            <a:off x="3267086" y="714007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95" name="object 95"/>
          <p:cNvSpPr/>
          <p:nvPr/>
        </p:nvSpPr>
        <p:spPr>
          <a:xfrm>
            <a:off x="3266529" y="7549919"/>
            <a:ext cx="247648" cy="0"/>
          </a:xfrm>
          <a:custGeom>
            <a:avLst/>
            <a:gdLst/>
            <a:ahLst/>
            <a:cxnLst/>
            <a:rect l="l" t="t" r="r" b="b"/>
            <a:pathLst>
              <a:path w="247650">
                <a:moveTo>
                  <a:pt x="0" y="0"/>
                </a:moveTo>
                <a:lnTo>
                  <a:pt x="247408" y="0"/>
                </a:lnTo>
              </a:path>
            </a:pathLst>
          </a:custGeom>
          <a:ln w="3479">
            <a:solidFill>
              <a:srgbClr val="231F20"/>
            </a:solidFill>
          </a:ln>
        </p:spPr>
        <p:txBody>
          <a:bodyPr wrap="square" lIns="0" tIns="0" rIns="0" bIns="0" rtlCol="0"/>
          <a:lstStyle/>
          <a:p>
            <a:endParaRPr/>
          </a:p>
        </p:txBody>
      </p:sp>
      <p:sp>
        <p:nvSpPr>
          <p:cNvPr id="96" name="object 96"/>
          <p:cNvSpPr/>
          <p:nvPr/>
        </p:nvSpPr>
        <p:spPr>
          <a:xfrm>
            <a:off x="3265979" y="734531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97" name="object 97"/>
          <p:cNvSpPr/>
          <p:nvPr/>
        </p:nvSpPr>
        <p:spPr>
          <a:xfrm>
            <a:off x="3267089" y="7762476"/>
            <a:ext cx="110491" cy="0"/>
          </a:xfrm>
          <a:custGeom>
            <a:avLst/>
            <a:gdLst/>
            <a:ahLst/>
            <a:cxnLst/>
            <a:rect l="l" t="t" r="r" b="b"/>
            <a:pathLst>
              <a:path w="110489">
                <a:moveTo>
                  <a:pt x="0" y="0"/>
                </a:moveTo>
                <a:lnTo>
                  <a:pt x="110210" y="0"/>
                </a:lnTo>
              </a:path>
            </a:pathLst>
          </a:custGeom>
          <a:ln w="3479">
            <a:solidFill>
              <a:srgbClr val="231F20"/>
            </a:solidFill>
          </a:ln>
        </p:spPr>
        <p:txBody>
          <a:bodyPr wrap="square" lIns="0" tIns="0" rIns="0" bIns="0" rtlCol="0"/>
          <a:lstStyle/>
          <a:p>
            <a:endParaRPr/>
          </a:p>
        </p:txBody>
      </p:sp>
      <p:sp>
        <p:nvSpPr>
          <p:cNvPr id="98" name="object 98"/>
          <p:cNvSpPr/>
          <p:nvPr/>
        </p:nvSpPr>
        <p:spPr>
          <a:xfrm>
            <a:off x="3265573" y="7975031"/>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99" name="object 99"/>
          <p:cNvSpPr/>
          <p:nvPr/>
        </p:nvSpPr>
        <p:spPr>
          <a:xfrm>
            <a:off x="8121041" y="8218897"/>
            <a:ext cx="0" cy="827404"/>
          </a:xfrm>
          <a:custGeom>
            <a:avLst/>
            <a:gdLst/>
            <a:ahLst/>
            <a:cxnLst/>
            <a:rect l="l" t="t" r="r" b="b"/>
            <a:pathLst>
              <a:path h="827404">
                <a:moveTo>
                  <a:pt x="0" y="0"/>
                </a:moveTo>
                <a:lnTo>
                  <a:pt x="0" y="827392"/>
                </a:lnTo>
              </a:path>
            </a:pathLst>
          </a:custGeom>
          <a:ln w="3479">
            <a:solidFill>
              <a:srgbClr val="231F20"/>
            </a:solidFill>
          </a:ln>
        </p:spPr>
        <p:txBody>
          <a:bodyPr wrap="square" lIns="0" tIns="0" rIns="0" bIns="0" rtlCol="0"/>
          <a:lstStyle/>
          <a:p>
            <a:endParaRPr/>
          </a:p>
        </p:txBody>
      </p:sp>
      <p:sp>
        <p:nvSpPr>
          <p:cNvPr id="100" name="object 100"/>
          <p:cNvSpPr/>
          <p:nvPr/>
        </p:nvSpPr>
        <p:spPr>
          <a:xfrm>
            <a:off x="8121702" y="8217157"/>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01" name="object 101"/>
          <p:cNvSpPr/>
          <p:nvPr/>
        </p:nvSpPr>
        <p:spPr>
          <a:xfrm>
            <a:off x="7918947" y="8628822"/>
            <a:ext cx="312418" cy="0"/>
          </a:xfrm>
          <a:custGeom>
            <a:avLst/>
            <a:gdLst/>
            <a:ahLst/>
            <a:cxnLst/>
            <a:rect l="l" t="t" r="r" b="b"/>
            <a:pathLst>
              <a:path w="312420">
                <a:moveTo>
                  <a:pt x="0" y="0"/>
                </a:moveTo>
                <a:lnTo>
                  <a:pt x="311950" y="0"/>
                </a:lnTo>
              </a:path>
            </a:pathLst>
          </a:custGeom>
          <a:ln w="3479">
            <a:solidFill>
              <a:srgbClr val="231F20"/>
            </a:solidFill>
          </a:ln>
        </p:spPr>
        <p:txBody>
          <a:bodyPr wrap="square" lIns="0" tIns="0" rIns="0" bIns="0" rtlCol="0"/>
          <a:lstStyle/>
          <a:p>
            <a:endParaRPr/>
          </a:p>
        </p:txBody>
      </p:sp>
      <p:sp>
        <p:nvSpPr>
          <p:cNvPr id="102" name="object 102"/>
          <p:cNvSpPr/>
          <p:nvPr/>
        </p:nvSpPr>
        <p:spPr>
          <a:xfrm>
            <a:off x="8124841" y="9044546"/>
            <a:ext cx="110491" cy="0"/>
          </a:xfrm>
          <a:custGeom>
            <a:avLst/>
            <a:gdLst/>
            <a:ahLst/>
            <a:cxnLst/>
            <a:rect l="l" t="t" r="r" b="b"/>
            <a:pathLst>
              <a:path w="110490">
                <a:moveTo>
                  <a:pt x="0" y="0"/>
                </a:moveTo>
                <a:lnTo>
                  <a:pt x="110210" y="0"/>
                </a:lnTo>
              </a:path>
            </a:pathLst>
          </a:custGeom>
          <a:ln w="3479">
            <a:solidFill>
              <a:srgbClr val="231F20"/>
            </a:solidFill>
          </a:ln>
        </p:spPr>
        <p:txBody>
          <a:bodyPr wrap="square" lIns="0" tIns="0" rIns="0" bIns="0" rtlCol="0"/>
          <a:lstStyle/>
          <a:p>
            <a:endParaRPr/>
          </a:p>
        </p:txBody>
      </p:sp>
      <p:sp>
        <p:nvSpPr>
          <p:cNvPr id="103" name="object 103"/>
          <p:cNvSpPr/>
          <p:nvPr/>
        </p:nvSpPr>
        <p:spPr>
          <a:xfrm>
            <a:off x="8122584" y="8420330"/>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104" name="object 104"/>
          <p:cNvSpPr/>
          <p:nvPr/>
        </p:nvSpPr>
        <p:spPr>
          <a:xfrm>
            <a:off x="8121043" y="8834055"/>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05" name="object 105"/>
          <p:cNvSpPr/>
          <p:nvPr/>
        </p:nvSpPr>
        <p:spPr>
          <a:xfrm>
            <a:off x="13591951" y="5840242"/>
            <a:ext cx="0" cy="617220"/>
          </a:xfrm>
          <a:custGeom>
            <a:avLst/>
            <a:gdLst/>
            <a:ahLst/>
            <a:cxnLst/>
            <a:rect l="l" t="t" r="r" b="b"/>
            <a:pathLst>
              <a:path h="617220">
                <a:moveTo>
                  <a:pt x="0" y="0"/>
                </a:moveTo>
                <a:lnTo>
                  <a:pt x="0" y="616902"/>
                </a:lnTo>
              </a:path>
            </a:pathLst>
          </a:custGeom>
          <a:ln w="3479">
            <a:solidFill>
              <a:srgbClr val="231F20"/>
            </a:solidFill>
          </a:ln>
        </p:spPr>
        <p:txBody>
          <a:bodyPr wrap="square" lIns="0" tIns="0" rIns="0" bIns="0" rtlCol="0"/>
          <a:lstStyle/>
          <a:p>
            <a:endParaRPr/>
          </a:p>
        </p:txBody>
      </p:sp>
      <p:sp>
        <p:nvSpPr>
          <p:cNvPr id="106" name="object 106"/>
          <p:cNvSpPr/>
          <p:nvPr/>
        </p:nvSpPr>
        <p:spPr>
          <a:xfrm>
            <a:off x="13592614" y="583850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07" name="object 107"/>
          <p:cNvSpPr/>
          <p:nvPr/>
        </p:nvSpPr>
        <p:spPr>
          <a:xfrm>
            <a:off x="13593056" y="6250169"/>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08" name="object 108"/>
          <p:cNvSpPr/>
          <p:nvPr/>
        </p:nvSpPr>
        <p:spPr>
          <a:xfrm>
            <a:off x="13593492" y="6041678"/>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109" name="object 109"/>
          <p:cNvSpPr/>
          <p:nvPr/>
        </p:nvSpPr>
        <p:spPr>
          <a:xfrm>
            <a:off x="13591958" y="645540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10" name="object 110"/>
          <p:cNvSpPr/>
          <p:nvPr/>
        </p:nvSpPr>
        <p:spPr>
          <a:xfrm>
            <a:off x="13495068" y="4802784"/>
            <a:ext cx="0" cy="201932"/>
          </a:xfrm>
          <a:custGeom>
            <a:avLst/>
            <a:gdLst/>
            <a:ahLst/>
            <a:cxnLst/>
            <a:rect l="l" t="t" r="r" b="b"/>
            <a:pathLst>
              <a:path h="201929">
                <a:moveTo>
                  <a:pt x="0" y="0"/>
                </a:moveTo>
                <a:lnTo>
                  <a:pt x="0" y="201752"/>
                </a:lnTo>
              </a:path>
            </a:pathLst>
          </a:custGeom>
          <a:ln w="3479">
            <a:solidFill>
              <a:srgbClr val="231F20"/>
            </a:solidFill>
          </a:ln>
        </p:spPr>
        <p:txBody>
          <a:bodyPr wrap="square" lIns="0" tIns="0" rIns="0" bIns="0" rtlCol="0"/>
          <a:lstStyle/>
          <a:p>
            <a:endParaRPr/>
          </a:p>
        </p:txBody>
      </p:sp>
      <p:sp>
        <p:nvSpPr>
          <p:cNvPr id="111" name="object 111"/>
          <p:cNvSpPr/>
          <p:nvPr/>
        </p:nvSpPr>
        <p:spPr>
          <a:xfrm>
            <a:off x="13496807" y="4801044"/>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12" name="object 112"/>
          <p:cNvSpPr/>
          <p:nvPr/>
        </p:nvSpPr>
        <p:spPr>
          <a:xfrm>
            <a:off x="13495075" y="5006279"/>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13" name="object 113"/>
          <p:cNvSpPr/>
          <p:nvPr/>
        </p:nvSpPr>
        <p:spPr>
          <a:xfrm>
            <a:off x="12348426" y="3572489"/>
            <a:ext cx="0" cy="410846"/>
          </a:xfrm>
          <a:custGeom>
            <a:avLst/>
            <a:gdLst/>
            <a:ahLst/>
            <a:cxnLst/>
            <a:rect l="l" t="t" r="r" b="b"/>
            <a:pathLst>
              <a:path h="410845">
                <a:moveTo>
                  <a:pt x="0" y="0"/>
                </a:moveTo>
                <a:lnTo>
                  <a:pt x="0" y="410248"/>
                </a:lnTo>
              </a:path>
            </a:pathLst>
          </a:custGeom>
          <a:ln w="3479">
            <a:solidFill>
              <a:srgbClr val="231F20"/>
            </a:solidFill>
          </a:ln>
        </p:spPr>
        <p:txBody>
          <a:bodyPr wrap="square" lIns="0" tIns="0" rIns="0" bIns="0" rtlCol="0"/>
          <a:lstStyle/>
          <a:p>
            <a:endParaRPr/>
          </a:p>
        </p:txBody>
      </p:sp>
      <p:sp>
        <p:nvSpPr>
          <p:cNvPr id="114" name="object 114"/>
          <p:cNvSpPr/>
          <p:nvPr/>
        </p:nvSpPr>
        <p:spPr>
          <a:xfrm>
            <a:off x="12349970" y="3570745"/>
            <a:ext cx="108587" cy="0"/>
          </a:xfrm>
          <a:custGeom>
            <a:avLst/>
            <a:gdLst/>
            <a:ahLst/>
            <a:cxnLst/>
            <a:rect l="l" t="t" r="r" b="b"/>
            <a:pathLst>
              <a:path w="108584">
                <a:moveTo>
                  <a:pt x="0" y="0"/>
                </a:moveTo>
                <a:lnTo>
                  <a:pt x="108318" y="0"/>
                </a:lnTo>
              </a:path>
            </a:pathLst>
          </a:custGeom>
          <a:ln w="3479">
            <a:solidFill>
              <a:srgbClr val="231F20"/>
            </a:solidFill>
          </a:ln>
        </p:spPr>
        <p:txBody>
          <a:bodyPr wrap="square" lIns="0" tIns="0" rIns="0" bIns="0" rtlCol="0"/>
          <a:lstStyle/>
          <a:p>
            <a:endParaRPr/>
          </a:p>
        </p:txBody>
      </p:sp>
      <p:sp>
        <p:nvSpPr>
          <p:cNvPr id="115" name="object 115"/>
          <p:cNvSpPr/>
          <p:nvPr/>
        </p:nvSpPr>
        <p:spPr>
          <a:xfrm>
            <a:off x="12348428" y="398447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16" name="object 116"/>
          <p:cNvSpPr/>
          <p:nvPr/>
        </p:nvSpPr>
        <p:spPr>
          <a:xfrm>
            <a:off x="12221518" y="3775086"/>
            <a:ext cx="241300" cy="0"/>
          </a:xfrm>
          <a:custGeom>
            <a:avLst/>
            <a:gdLst/>
            <a:ahLst/>
            <a:cxnLst/>
            <a:rect l="l" t="t" r="r" b="b"/>
            <a:pathLst>
              <a:path w="241300">
                <a:moveTo>
                  <a:pt x="0" y="0"/>
                </a:moveTo>
                <a:lnTo>
                  <a:pt x="240919" y="0"/>
                </a:lnTo>
              </a:path>
            </a:pathLst>
          </a:custGeom>
          <a:ln w="3479">
            <a:solidFill>
              <a:srgbClr val="231F20"/>
            </a:solidFill>
          </a:ln>
        </p:spPr>
        <p:txBody>
          <a:bodyPr wrap="square" lIns="0" tIns="0" rIns="0" bIns="0" rtlCol="0"/>
          <a:lstStyle/>
          <a:p>
            <a:endParaRPr/>
          </a:p>
        </p:txBody>
      </p:sp>
      <p:sp>
        <p:nvSpPr>
          <p:cNvPr id="117" name="object 117"/>
          <p:cNvSpPr/>
          <p:nvPr/>
        </p:nvSpPr>
        <p:spPr>
          <a:xfrm>
            <a:off x="12103580" y="7321094"/>
            <a:ext cx="113030" cy="0"/>
          </a:xfrm>
          <a:custGeom>
            <a:avLst/>
            <a:gdLst/>
            <a:ahLst/>
            <a:cxnLst/>
            <a:rect l="l" t="t" r="r" b="b"/>
            <a:pathLst>
              <a:path w="113029">
                <a:moveTo>
                  <a:pt x="0" y="0"/>
                </a:moveTo>
                <a:lnTo>
                  <a:pt x="112471" y="0"/>
                </a:lnTo>
              </a:path>
            </a:pathLst>
          </a:custGeom>
          <a:ln w="3479">
            <a:solidFill>
              <a:srgbClr val="231F20"/>
            </a:solidFill>
          </a:ln>
        </p:spPr>
        <p:txBody>
          <a:bodyPr wrap="square" lIns="0" tIns="0" rIns="0" bIns="0" rtlCol="0"/>
          <a:lstStyle/>
          <a:p>
            <a:endParaRPr/>
          </a:p>
        </p:txBody>
      </p:sp>
      <p:sp>
        <p:nvSpPr>
          <p:cNvPr id="118" name="object 118"/>
          <p:cNvSpPr/>
          <p:nvPr/>
        </p:nvSpPr>
        <p:spPr>
          <a:xfrm>
            <a:off x="12217790" y="7215727"/>
            <a:ext cx="0" cy="201932"/>
          </a:xfrm>
          <a:custGeom>
            <a:avLst/>
            <a:gdLst/>
            <a:ahLst/>
            <a:cxnLst/>
            <a:rect l="l" t="t" r="r" b="b"/>
            <a:pathLst>
              <a:path h="201929">
                <a:moveTo>
                  <a:pt x="0" y="0"/>
                </a:moveTo>
                <a:lnTo>
                  <a:pt x="0" y="201752"/>
                </a:lnTo>
              </a:path>
            </a:pathLst>
          </a:custGeom>
          <a:ln w="3479">
            <a:solidFill>
              <a:srgbClr val="231F20"/>
            </a:solidFill>
          </a:ln>
        </p:spPr>
        <p:txBody>
          <a:bodyPr wrap="square" lIns="0" tIns="0" rIns="0" bIns="0" rtlCol="0"/>
          <a:lstStyle/>
          <a:p>
            <a:endParaRPr/>
          </a:p>
        </p:txBody>
      </p:sp>
      <p:sp>
        <p:nvSpPr>
          <p:cNvPr id="119" name="object 119"/>
          <p:cNvSpPr/>
          <p:nvPr/>
        </p:nvSpPr>
        <p:spPr>
          <a:xfrm>
            <a:off x="12219531" y="7213988"/>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20" name="object 120"/>
          <p:cNvSpPr/>
          <p:nvPr/>
        </p:nvSpPr>
        <p:spPr>
          <a:xfrm>
            <a:off x="12217797" y="7419220"/>
            <a:ext cx="114300" cy="0"/>
          </a:xfrm>
          <a:custGeom>
            <a:avLst/>
            <a:gdLst/>
            <a:ahLst/>
            <a:cxnLst/>
            <a:rect l="l" t="t" r="r" b="b"/>
            <a:pathLst>
              <a:path w="114300">
                <a:moveTo>
                  <a:pt x="0" y="0"/>
                </a:moveTo>
                <a:lnTo>
                  <a:pt x="114007" y="0"/>
                </a:lnTo>
              </a:path>
            </a:pathLst>
          </a:custGeom>
          <a:ln w="3479">
            <a:solidFill>
              <a:srgbClr val="231F20"/>
            </a:solidFill>
          </a:ln>
        </p:spPr>
        <p:txBody>
          <a:bodyPr wrap="square" lIns="0" tIns="0" rIns="0" bIns="0" rtlCol="0"/>
          <a:lstStyle/>
          <a:p>
            <a:endParaRPr/>
          </a:p>
        </p:txBody>
      </p:sp>
      <p:sp>
        <p:nvSpPr>
          <p:cNvPr id="121" name="object 121"/>
          <p:cNvSpPr/>
          <p:nvPr/>
        </p:nvSpPr>
        <p:spPr>
          <a:xfrm>
            <a:off x="11436738" y="7319519"/>
            <a:ext cx="232410" cy="0"/>
          </a:xfrm>
          <a:custGeom>
            <a:avLst/>
            <a:gdLst/>
            <a:ahLst/>
            <a:cxnLst/>
            <a:rect l="l" t="t" r="r" b="b"/>
            <a:pathLst>
              <a:path w="232409">
                <a:moveTo>
                  <a:pt x="0" y="0"/>
                </a:moveTo>
                <a:lnTo>
                  <a:pt x="232143" y="0"/>
                </a:lnTo>
              </a:path>
            </a:pathLst>
          </a:custGeom>
          <a:ln w="3479">
            <a:solidFill>
              <a:srgbClr val="231F20"/>
            </a:solidFill>
          </a:ln>
        </p:spPr>
        <p:txBody>
          <a:bodyPr wrap="square" lIns="0" tIns="0" rIns="0" bIns="0" rtlCol="0"/>
          <a:lstStyle/>
          <a:p>
            <a:endParaRPr/>
          </a:p>
        </p:txBody>
      </p:sp>
      <p:sp>
        <p:nvSpPr>
          <p:cNvPr id="122" name="object 122"/>
          <p:cNvSpPr txBox="1"/>
          <p:nvPr/>
        </p:nvSpPr>
        <p:spPr>
          <a:xfrm>
            <a:off x="11704444" y="7184864"/>
            <a:ext cx="361315" cy="182078"/>
          </a:xfrm>
          <a:prstGeom prst="rect">
            <a:avLst/>
          </a:prstGeom>
        </p:spPr>
        <p:txBody>
          <a:bodyPr vert="horz" wrap="square" lIns="0" tIns="12677" rIns="0" bIns="0" rtlCol="0">
            <a:spAutoFit/>
          </a:bodyPr>
          <a:lstStyle/>
          <a:p>
            <a:pPr marL="12677">
              <a:spcBef>
                <a:spcPts val="101"/>
              </a:spcBef>
            </a:pPr>
            <a:r>
              <a:rPr sz="1100" dirty="0">
                <a:solidFill>
                  <a:srgbClr val="808285"/>
                </a:solidFill>
                <a:latin typeface="Calibri"/>
                <a:cs typeface="Calibri"/>
              </a:rPr>
              <a:t>types</a:t>
            </a:r>
            <a:endParaRPr sz="1100">
              <a:latin typeface="Calibri"/>
              <a:cs typeface="Calibri"/>
            </a:endParaRPr>
          </a:p>
        </p:txBody>
      </p:sp>
      <p:sp>
        <p:nvSpPr>
          <p:cNvPr id="123" name="object 123"/>
          <p:cNvSpPr/>
          <p:nvPr/>
        </p:nvSpPr>
        <p:spPr>
          <a:xfrm>
            <a:off x="9657386" y="7127868"/>
            <a:ext cx="1786255" cy="377825"/>
          </a:xfrm>
          <a:custGeom>
            <a:avLst/>
            <a:gdLst/>
            <a:ahLst/>
            <a:cxnLst/>
            <a:rect l="l" t="t" r="r" b="b"/>
            <a:pathLst>
              <a:path w="1786254" h="377825">
                <a:moveTo>
                  <a:pt x="1762277" y="0"/>
                </a:moveTo>
                <a:lnTo>
                  <a:pt x="23520" y="0"/>
                </a:lnTo>
                <a:lnTo>
                  <a:pt x="9922" y="367"/>
                </a:lnTo>
                <a:lnTo>
                  <a:pt x="2940" y="2940"/>
                </a:lnTo>
                <a:lnTo>
                  <a:pt x="367" y="9922"/>
                </a:lnTo>
                <a:lnTo>
                  <a:pt x="0" y="23520"/>
                </a:lnTo>
                <a:lnTo>
                  <a:pt x="0" y="353961"/>
                </a:lnTo>
                <a:lnTo>
                  <a:pt x="367" y="367559"/>
                </a:lnTo>
                <a:lnTo>
                  <a:pt x="2940" y="374542"/>
                </a:lnTo>
                <a:lnTo>
                  <a:pt x="9922" y="377114"/>
                </a:lnTo>
                <a:lnTo>
                  <a:pt x="23520" y="377482"/>
                </a:lnTo>
                <a:lnTo>
                  <a:pt x="1762277" y="377482"/>
                </a:lnTo>
                <a:lnTo>
                  <a:pt x="1775875" y="377114"/>
                </a:lnTo>
                <a:lnTo>
                  <a:pt x="1782857" y="374542"/>
                </a:lnTo>
                <a:lnTo>
                  <a:pt x="1785430" y="367559"/>
                </a:lnTo>
                <a:lnTo>
                  <a:pt x="1785797" y="353961"/>
                </a:lnTo>
                <a:lnTo>
                  <a:pt x="1785797" y="23520"/>
                </a:lnTo>
                <a:lnTo>
                  <a:pt x="1785430" y="9922"/>
                </a:lnTo>
                <a:lnTo>
                  <a:pt x="1782857" y="2940"/>
                </a:lnTo>
                <a:lnTo>
                  <a:pt x="1775875" y="367"/>
                </a:lnTo>
                <a:lnTo>
                  <a:pt x="1762277" y="0"/>
                </a:lnTo>
                <a:close/>
              </a:path>
            </a:pathLst>
          </a:custGeom>
          <a:solidFill>
            <a:srgbClr val="636466"/>
          </a:solidFill>
        </p:spPr>
        <p:txBody>
          <a:bodyPr wrap="square" lIns="0" tIns="0" rIns="0" bIns="0" rtlCol="0"/>
          <a:lstStyle/>
          <a:p>
            <a:endParaRPr/>
          </a:p>
        </p:txBody>
      </p:sp>
      <p:sp>
        <p:nvSpPr>
          <p:cNvPr id="124" name="object 124"/>
          <p:cNvSpPr txBox="1"/>
          <p:nvPr/>
        </p:nvSpPr>
        <p:spPr>
          <a:xfrm>
            <a:off x="9849414" y="7181691"/>
            <a:ext cx="1414782" cy="212856"/>
          </a:xfrm>
          <a:prstGeom prst="rect">
            <a:avLst/>
          </a:prstGeom>
        </p:spPr>
        <p:txBody>
          <a:bodyPr vert="horz" wrap="square" lIns="0" tIns="12677" rIns="0" bIns="0" rtlCol="0">
            <a:spAutoFit/>
          </a:bodyPr>
          <a:lstStyle/>
          <a:p>
            <a:pPr marL="12677">
              <a:spcBef>
                <a:spcPts val="101"/>
              </a:spcBef>
            </a:pPr>
            <a:r>
              <a:rPr sz="1300" dirty="0">
                <a:solidFill>
                  <a:srgbClr val="FFFFFF"/>
                </a:solidFill>
                <a:latin typeface="Calibri"/>
                <a:cs typeface="Calibri"/>
              </a:rPr>
              <a:t>Business</a:t>
            </a:r>
            <a:r>
              <a:rPr sz="1300" spc="-75" dirty="0">
                <a:solidFill>
                  <a:srgbClr val="FFFFFF"/>
                </a:solidFill>
                <a:latin typeface="Calibri"/>
                <a:cs typeface="Calibri"/>
              </a:rPr>
              <a:t> </a:t>
            </a:r>
            <a:r>
              <a:rPr sz="1300" spc="-4" dirty="0">
                <a:solidFill>
                  <a:srgbClr val="FFFFFF"/>
                </a:solidFill>
                <a:latin typeface="Calibri"/>
                <a:cs typeface="Calibri"/>
              </a:rPr>
              <a:t>Intelligence</a:t>
            </a:r>
            <a:endParaRPr sz="1300">
              <a:latin typeface="Calibri"/>
              <a:cs typeface="Calibri"/>
            </a:endParaRPr>
          </a:p>
        </p:txBody>
      </p:sp>
      <p:sp>
        <p:nvSpPr>
          <p:cNvPr id="125" name="object 125"/>
          <p:cNvSpPr/>
          <p:nvPr/>
        </p:nvSpPr>
        <p:spPr>
          <a:xfrm>
            <a:off x="2671700" y="4648493"/>
            <a:ext cx="111124" cy="0"/>
          </a:xfrm>
          <a:custGeom>
            <a:avLst/>
            <a:gdLst/>
            <a:ahLst/>
            <a:cxnLst/>
            <a:rect l="l" t="t" r="r" b="b"/>
            <a:pathLst>
              <a:path w="111125">
                <a:moveTo>
                  <a:pt x="0" y="0"/>
                </a:moveTo>
                <a:lnTo>
                  <a:pt x="110553" y="0"/>
                </a:lnTo>
              </a:path>
            </a:pathLst>
          </a:custGeom>
          <a:ln w="3479">
            <a:solidFill>
              <a:srgbClr val="231F20"/>
            </a:solidFill>
          </a:ln>
        </p:spPr>
        <p:txBody>
          <a:bodyPr wrap="square" lIns="0" tIns="0" rIns="0" bIns="0" rtlCol="0"/>
          <a:lstStyle/>
          <a:p>
            <a:endParaRPr/>
          </a:p>
        </p:txBody>
      </p:sp>
      <p:sp>
        <p:nvSpPr>
          <p:cNvPr id="126" name="object 126"/>
          <p:cNvSpPr/>
          <p:nvPr/>
        </p:nvSpPr>
        <p:spPr>
          <a:xfrm>
            <a:off x="2672142" y="4440000"/>
            <a:ext cx="108587" cy="0"/>
          </a:xfrm>
          <a:custGeom>
            <a:avLst/>
            <a:gdLst/>
            <a:ahLst/>
            <a:cxnLst/>
            <a:rect l="l" t="t" r="r" b="b"/>
            <a:pathLst>
              <a:path w="108585">
                <a:moveTo>
                  <a:pt x="0" y="0"/>
                </a:moveTo>
                <a:lnTo>
                  <a:pt x="108318" y="0"/>
                </a:lnTo>
              </a:path>
            </a:pathLst>
          </a:custGeom>
          <a:ln w="3479">
            <a:solidFill>
              <a:srgbClr val="231F20"/>
            </a:solidFill>
          </a:ln>
        </p:spPr>
        <p:txBody>
          <a:bodyPr wrap="square" lIns="0" tIns="0" rIns="0" bIns="0" rtlCol="0"/>
          <a:lstStyle/>
          <a:p>
            <a:endParaRPr/>
          </a:p>
        </p:txBody>
      </p:sp>
      <p:pic>
        <p:nvPicPr>
          <p:cNvPr id="127" name="Picture 126"/>
          <p:cNvPicPr>
            <a:picLocks noChangeAspect="1"/>
          </p:cNvPicPr>
          <p:nvPr/>
        </p:nvPicPr>
        <p:blipFill>
          <a:blip r:embed="rId2"/>
          <a:stretch>
            <a:fillRect/>
          </a:stretch>
        </p:blipFill>
        <p:spPr>
          <a:xfrm>
            <a:off x="13716000" y="304800"/>
            <a:ext cx="1270000" cy="952500"/>
          </a:xfrm>
          <a:prstGeom prst="rect">
            <a:avLst/>
          </a:prstGeom>
        </p:spPr>
      </p:pic>
      <p:cxnSp>
        <p:nvCxnSpPr>
          <p:cNvPr id="128" name="Straight Connector 127"/>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130" name="Rectangle 129"/>
          <p:cNvSpPr/>
          <p:nvPr/>
        </p:nvSpPr>
        <p:spPr>
          <a:xfrm>
            <a:off x="12192000" y="8915400"/>
            <a:ext cx="2826221" cy="384721"/>
          </a:xfrm>
          <a:prstGeom prst="rect">
            <a:avLst/>
          </a:prstGeom>
        </p:spPr>
        <p:txBody>
          <a:bodyPr wrap="none">
            <a:spAutoFit/>
          </a:bodyPr>
          <a:lstStyle/>
          <a:p>
            <a:r>
              <a:rPr lang="en-US" dirty="0" smtClean="0"/>
              <a:t>Source: </a:t>
            </a:r>
            <a:r>
              <a:rPr lang="en-US" dirty="0" err="1" smtClean="0"/>
              <a:t>www.arcitura.com</a:t>
            </a:r>
            <a:endParaRPr lang="en-US" dirty="0"/>
          </a:p>
        </p:txBody>
      </p:sp>
    </p:spTree>
    <p:extLst>
      <p:ext uri="{BB962C8B-B14F-4D97-AF65-F5344CB8AC3E}">
        <p14:creationId xmlns:p14="http://schemas.microsoft.com/office/powerpoint/2010/main" val="363016607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76200"/>
            <a:ext cx="13990320" cy="1676400"/>
          </a:xfrm>
        </p:spPr>
        <p:txBody>
          <a:bodyPr/>
          <a:lstStyle/>
          <a:p>
            <a:r>
              <a:rPr lang="en-US" dirty="0" smtClean="0">
                <a:solidFill>
                  <a:srgbClr val="17375E"/>
                </a:solidFill>
              </a:rPr>
              <a:t>What is Big Data?</a:t>
            </a:r>
            <a:endParaRPr lang="en-US" dirty="0">
              <a:solidFill>
                <a:srgbClr val="17375E"/>
              </a:solidFill>
            </a:endParaRPr>
          </a:p>
        </p:txBody>
      </p:sp>
      <p:pic>
        <p:nvPicPr>
          <p:cNvPr id="3" name="Picture 2"/>
          <p:cNvPicPr>
            <a:picLocks noChangeAspect="1"/>
          </p:cNvPicPr>
          <p:nvPr/>
        </p:nvPicPr>
        <p:blipFill>
          <a:blip r:embed="rId2"/>
          <a:stretch>
            <a:fillRect/>
          </a:stretch>
        </p:blipFill>
        <p:spPr>
          <a:xfrm>
            <a:off x="2133600" y="1431469"/>
            <a:ext cx="11150599" cy="8626931"/>
          </a:xfrm>
          <a:prstGeom prst="rect">
            <a:avLst/>
          </a:prstGeom>
        </p:spPr>
      </p:pic>
      <p:pic>
        <p:nvPicPr>
          <p:cNvPr id="6" name="Picture 5"/>
          <p:cNvPicPr>
            <a:picLocks noChangeAspect="1"/>
          </p:cNvPicPr>
          <p:nvPr/>
        </p:nvPicPr>
        <p:blipFill>
          <a:blip r:embed="rId3"/>
          <a:stretch>
            <a:fillRect/>
          </a:stretch>
        </p:blipFill>
        <p:spPr>
          <a:xfrm>
            <a:off x="13716000" y="304800"/>
            <a:ext cx="1270000" cy="952500"/>
          </a:xfrm>
          <a:prstGeom prst="rect">
            <a:avLst/>
          </a:prstGeom>
        </p:spPr>
      </p:pic>
      <p:cxnSp>
        <p:nvCxnSpPr>
          <p:cNvPr id="7" name="Straight Connector 6"/>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81469239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76200"/>
            <a:ext cx="13990320" cy="1676400"/>
          </a:xfrm>
        </p:spPr>
        <p:txBody>
          <a:bodyPr/>
          <a:lstStyle/>
          <a:p>
            <a:r>
              <a:rPr lang="en-US" dirty="0" smtClean="0">
                <a:solidFill>
                  <a:srgbClr val="17375E"/>
                </a:solidFill>
              </a:rPr>
              <a:t>What’s </a:t>
            </a:r>
            <a:r>
              <a:rPr lang="en-US" b="1" dirty="0" smtClean="0">
                <a:solidFill>
                  <a:srgbClr val="17375E"/>
                </a:solidFill>
              </a:rPr>
              <a:t>NOT</a:t>
            </a:r>
            <a:r>
              <a:rPr lang="en-US" dirty="0" smtClean="0">
                <a:solidFill>
                  <a:srgbClr val="17375E"/>
                </a:solidFill>
              </a:rPr>
              <a:t> Big Data?</a:t>
            </a:r>
            <a:endParaRPr lang="en-US" dirty="0">
              <a:solidFill>
                <a:srgbClr val="17375E"/>
              </a:solidFill>
            </a:endParaRPr>
          </a:p>
        </p:txBody>
      </p:sp>
      <p:pic>
        <p:nvPicPr>
          <p:cNvPr id="3" name="Picture 2"/>
          <p:cNvPicPr>
            <a:picLocks noChangeAspect="1"/>
          </p:cNvPicPr>
          <p:nvPr/>
        </p:nvPicPr>
        <p:blipFill>
          <a:blip r:embed="rId2"/>
          <a:stretch>
            <a:fillRect/>
          </a:stretch>
        </p:blipFill>
        <p:spPr>
          <a:xfrm>
            <a:off x="1781979" y="1322387"/>
            <a:ext cx="11324421" cy="8761413"/>
          </a:xfrm>
          <a:prstGeom prst="rect">
            <a:avLst/>
          </a:prstGeom>
        </p:spPr>
      </p:pic>
      <p:pic>
        <p:nvPicPr>
          <p:cNvPr id="5" name="Picture 4"/>
          <p:cNvPicPr>
            <a:picLocks noChangeAspect="1"/>
          </p:cNvPicPr>
          <p:nvPr/>
        </p:nvPicPr>
        <p:blipFill>
          <a:blip r:embed="rId3"/>
          <a:stretch>
            <a:fillRect/>
          </a:stretch>
        </p:blipFill>
        <p:spPr>
          <a:xfrm>
            <a:off x="3179618" y="2366683"/>
            <a:ext cx="8639140" cy="7046258"/>
          </a:xfrm>
          <a:prstGeom prst="rect">
            <a:avLst/>
          </a:prstGeom>
        </p:spPr>
      </p:pic>
      <p:pic>
        <p:nvPicPr>
          <p:cNvPr id="6" name="Picture 5"/>
          <p:cNvPicPr>
            <a:picLocks noChangeAspect="1"/>
          </p:cNvPicPr>
          <p:nvPr/>
        </p:nvPicPr>
        <p:blipFill>
          <a:blip r:embed="rId4"/>
          <a:stretch>
            <a:fillRect/>
          </a:stretch>
        </p:blipFill>
        <p:spPr>
          <a:xfrm>
            <a:off x="13716000" y="304800"/>
            <a:ext cx="1270000" cy="952500"/>
          </a:xfrm>
          <a:prstGeom prst="rect">
            <a:avLst/>
          </a:prstGeom>
        </p:spPr>
      </p:pic>
      <p:cxnSp>
        <p:nvCxnSpPr>
          <p:cNvPr id="7" name="Straight Connector 6"/>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362878957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69" name="Text Box 10"/>
          <p:cNvSpPr txBox="1">
            <a:spLocks noChangeArrowheads="1"/>
          </p:cNvSpPr>
          <p:nvPr/>
        </p:nvSpPr>
        <p:spPr bwMode="auto">
          <a:xfrm>
            <a:off x="9326880" y="111762"/>
            <a:ext cx="5570220" cy="5939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defTabSz="655843">
              <a:spcBef>
                <a:spcPct val="50000"/>
              </a:spcBef>
            </a:pPr>
            <a:r>
              <a:rPr lang="en-US" sz="2900" i="1">
                <a:solidFill>
                  <a:srgbClr val="008000"/>
                </a:solidFill>
                <a:latin typeface="Comic Sans MS" charset="0"/>
              </a:rPr>
              <a:t>There's certainly a lot of it!</a:t>
            </a:r>
          </a:p>
        </p:txBody>
      </p:sp>
      <p:pic>
        <p:nvPicPr>
          <p:cNvPr id="58370" name="Picture 70" descr="Screen shot 2012-09-07 at 12.46.35 PM.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29542" y="5352840"/>
            <a:ext cx="2812098" cy="130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9" name="Straight Connector 58"/>
          <p:cNvCxnSpPr/>
          <p:nvPr/>
        </p:nvCxnSpPr>
        <p:spPr>
          <a:xfrm flipV="1">
            <a:off x="3341053" y="2370244"/>
            <a:ext cx="10614185" cy="2412154"/>
          </a:xfrm>
          <a:prstGeom prst="line">
            <a:avLst/>
          </a:prstGeom>
          <a:ln w="28575"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019902" y="6137486"/>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88332" y="7450666"/>
            <a:ext cx="13590905" cy="0"/>
          </a:xfrm>
          <a:prstGeom prst="line">
            <a:avLst/>
          </a:prstGeom>
          <a:ln w="12700">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019902" y="6407574"/>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019902" y="6787092"/>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019902" y="5243406"/>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019902" y="5352839"/>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19902" y="5445972"/>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19902" y="5893012"/>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19902" y="5583344"/>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019902" y="5732356"/>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019902" y="3841750"/>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8332" y="5154930"/>
            <a:ext cx="13590905" cy="0"/>
          </a:xfrm>
          <a:prstGeom prst="line">
            <a:avLst/>
          </a:prstGeom>
          <a:ln w="12700">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019902" y="4111836"/>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019902" y="4491356"/>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019902" y="2949999"/>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019902" y="3057102"/>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019902" y="3152564"/>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019902" y="3599604"/>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019902" y="3287606"/>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019902" y="3436620"/>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019902" y="1548342"/>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88332" y="2859194"/>
            <a:ext cx="13590905" cy="0"/>
          </a:xfrm>
          <a:prstGeom prst="line">
            <a:avLst/>
          </a:prstGeom>
          <a:ln w="12700">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019902" y="1818429"/>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019902" y="2197946"/>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019902" y="654262"/>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019902" y="763694"/>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019902" y="856826"/>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019902" y="1303866"/>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019902" y="991870"/>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019902" y="1140884"/>
            <a:ext cx="11159330" cy="0"/>
          </a:xfrm>
          <a:prstGeom prst="line">
            <a:avLst/>
          </a:prstGeom>
          <a:ln w="127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8402" name="TextBox 2"/>
          <p:cNvSpPr txBox="1">
            <a:spLocks noChangeArrowheads="1"/>
          </p:cNvSpPr>
          <p:nvPr/>
        </p:nvSpPr>
        <p:spPr bwMode="auto">
          <a:xfrm>
            <a:off x="12581577" y="7450670"/>
            <a:ext cx="1781175" cy="59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spAutoFit/>
          </a:bodyPr>
          <a:lstStyle>
            <a:lvl1pPr defTabSz="457200">
              <a:defRPr sz="2400">
                <a:solidFill>
                  <a:schemeClr val="tx1"/>
                </a:solidFill>
                <a:latin typeface="Times" charset="0"/>
                <a:ea typeface="ＭＳ Ｐゴシック" charset="0"/>
                <a:cs typeface="ＭＳ Ｐゴシック" charset="0"/>
              </a:defRPr>
            </a:lvl1pPr>
            <a:lvl2pPr marL="742950" indent="-285750" defTabSz="457200">
              <a:defRPr sz="2400">
                <a:solidFill>
                  <a:schemeClr val="tx1"/>
                </a:solidFill>
                <a:latin typeface="Times" charset="0"/>
                <a:ea typeface="ＭＳ Ｐゴシック" charset="0"/>
              </a:defRPr>
            </a:lvl2pPr>
            <a:lvl3pPr marL="1143000" indent="-228600" defTabSz="457200">
              <a:defRPr sz="2400">
                <a:solidFill>
                  <a:schemeClr val="tx1"/>
                </a:solidFill>
                <a:latin typeface="Times" charset="0"/>
                <a:ea typeface="ＭＳ Ｐゴシック" charset="0"/>
              </a:defRPr>
            </a:lvl3pPr>
            <a:lvl4pPr marL="1600200" indent="-228600" defTabSz="457200">
              <a:defRPr sz="2400">
                <a:solidFill>
                  <a:schemeClr val="tx1"/>
                </a:solidFill>
                <a:latin typeface="Times" charset="0"/>
                <a:ea typeface="ＭＳ Ｐゴシック" charset="0"/>
              </a:defRPr>
            </a:lvl4pPr>
            <a:lvl5pPr marL="2057400" indent="-228600" defTabSz="4572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sz="2900">
                <a:solidFill>
                  <a:srgbClr val="000000"/>
                </a:solidFill>
                <a:latin typeface="Calibri" charset="0"/>
              </a:rPr>
              <a:t>2015</a:t>
            </a:r>
          </a:p>
        </p:txBody>
      </p:sp>
      <p:sp>
        <p:nvSpPr>
          <p:cNvPr id="58403" name="TextBox 37"/>
          <p:cNvSpPr txBox="1">
            <a:spLocks noChangeArrowheads="1"/>
          </p:cNvSpPr>
          <p:nvPr/>
        </p:nvSpPr>
        <p:spPr bwMode="auto">
          <a:xfrm>
            <a:off x="812325" y="2421470"/>
            <a:ext cx="2218373" cy="59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spAutoFit/>
          </a:bodyPr>
          <a:lstStyle>
            <a:lvl1pPr defTabSz="457200">
              <a:defRPr sz="2400">
                <a:solidFill>
                  <a:schemeClr val="tx1"/>
                </a:solidFill>
                <a:latin typeface="Times" charset="0"/>
                <a:ea typeface="ＭＳ Ｐゴシック" charset="0"/>
                <a:cs typeface="ＭＳ Ｐゴシック" charset="0"/>
              </a:defRPr>
            </a:lvl1pPr>
            <a:lvl2pPr marL="742950" indent="-285750" defTabSz="457200">
              <a:defRPr sz="2400">
                <a:solidFill>
                  <a:schemeClr val="tx1"/>
                </a:solidFill>
                <a:latin typeface="Times" charset="0"/>
                <a:ea typeface="ＭＳ Ｐゴシック" charset="0"/>
              </a:defRPr>
            </a:lvl2pPr>
            <a:lvl3pPr marL="1143000" indent="-228600" defTabSz="457200">
              <a:defRPr sz="2400">
                <a:solidFill>
                  <a:schemeClr val="tx1"/>
                </a:solidFill>
                <a:latin typeface="Times" charset="0"/>
                <a:ea typeface="ＭＳ Ｐゴシック" charset="0"/>
              </a:defRPr>
            </a:lvl3pPr>
            <a:lvl4pPr marL="1600200" indent="-228600" defTabSz="457200">
              <a:defRPr sz="2400">
                <a:solidFill>
                  <a:schemeClr val="tx1"/>
                </a:solidFill>
                <a:latin typeface="Times" charset="0"/>
                <a:ea typeface="ＭＳ Ｐゴシック" charset="0"/>
              </a:defRPr>
            </a:lvl4pPr>
            <a:lvl5pPr marL="2057400" indent="-228600" defTabSz="4572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a:r>
              <a:rPr lang="en-US" sz="2900">
                <a:solidFill>
                  <a:srgbClr val="000000"/>
                </a:solidFill>
                <a:latin typeface="Calibri" charset="0"/>
              </a:rPr>
              <a:t>1 Zettabyte</a:t>
            </a:r>
          </a:p>
        </p:txBody>
      </p:sp>
      <p:sp>
        <p:nvSpPr>
          <p:cNvPr id="58404" name="TextBox 38"/>
          <p:cNvSpPr txBox="1">
            <a:spLocks noChangeArrowheads="1"/>
          </p:cNvSpPr>
          <p:nvPr/>
        </p:nvSpPr>
        <p:spPr bwMode="auto">
          <a:xfrm>
            <a:off x="801530" y="4719533"/>
            <a:ext cx="2218373" cy="59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spAutoFit/>
          </a:bodyPr>
          <a:lstStyle>
            <a:lvl1pPr defTabSz="457200">
              <a:defRPr sz="2400">
                <a:solidFill>
                  <a:schemeClr val="tx1"/>
                </a:solidFill>
                <a:latin typeface="Times" charset="0"/>
                <a:ea typeface="ＭＳ Ｐゴシック" charset="0"/>
                <a:cs typeface="ＭＳ Ｐゴシック" charset="0"/>
              </a:defRPr>
            </a:lvl1pPr>
            <a:lvl2pPr marL="742950" indent="-285750" defTabSz="457200">
              <a:defRPr sz="2400">
                <a:solidFill>
                  <a:schemeClr val="tx1"/>
                </a:solidFill>
                <a:latin typeface="Times" charset="0"/>
                <a:ea typeface="ＭＳ Ｐゴシック" charset="0"/>
              </a:defRPr>
            </a:lvl2pPr>
            <a:lvl3pPr marL="1143000" indent="-228600" defTabSz="457200">
              <a:defRPr sz="2400">
                <a:solidFill>
                  <a:schemeClr val="tx1"/>
                </a:solidFill>
                <a:latin typeface="Times" charset="0"/>
                <a:ea typeface="ＭＳ Ｐゴシック" charset="0"/>
              </a:defRPr>
            </a:lvl3pPr>
            <a:lvl4pPr marL="1600200" indent="-228600" defTabSz="457200">
              <a:defRPr sz="2400">
                <a:solidFill>
                  <a:schemeClr val="tx1"/>
                </a:solidFill>
                <a:latin typeface="Times" charset="0"/>
                <a:ea typeface="ＭＳ Ｐゴシック" charset="0"/>
              </a:defRPr>
            </a:lvl4pPr>
            <a:lvl5pPr marL="2057400" indent="-228600" defTabSz="4572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a:r>
              <a:rPr lang="en-US" sz="2900">
                <a:solidFill>
                  <a:srgbClr val="000000"/>
                </a:solidFill>
                <a:latin typeface="Calibri" charset="0"/>
              </a:rPr>
              <a:t>1 Exabyte</a:t>
            </a:r>
          </a:p>
        </p:txBody>
      </p:sp>
      <p:sp>
        <p:nvSpPr>
          <p:cNvPr id="58405" name="TextBox 39"/>
          <p:cNvSpPr txBox="1">
            <a:spLocks noChangeArrowheads="1"/>
          </p:cNvSpPr>
          <p:nvPr/>
        </p:nvSpPr>
        <p:spPr bwMode="auto">
          <a:xfrm>
            <a:off x="801530" y="7010613"/>
            <a:ext cx="2218373" cy="59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spAutoFit/>
          </a:bodyPr>
          <a:lstStyle>
            <a:lvl1pPr defTabSz="457200">
              <a:defRPr sz="2400">
                <a:solidFill>
                  <a:schemeClr val="tx1"/>
                </a:solidFill>
                <a:latin typeface="Times" charset="0"/>
                <a:ea typeface="ＭＳ Ｐゴシック" charset="0"/>
                <a:cs typeface="ＭＳ Ｐゴシック" charset="0"/>
              </a:defRPr>
            </a:lvl1pPr>
            <a:lvl2pPr marL="742950" indent="-285750" defTabSz="457200">
              <a:defRPr sz="2400">
                <a:solidFill>
                  <a:schemeClr val="tx1"/>
                </a:solidFill>
                <a:latin typeface="Times" charset="0"/>
                <a:ea typeface="ＭＳ Ｐゴシック" charset="0"/>
              </a:defRPr>
            </a:lvl2pPr>
            <a:lvl3pPr marL="1143000" indent="-228600" defTabSz="457200">
              <a:defRPr sz="2400">
                <a:solidFill>
                  <a:schemeClr val="tx1"/>
                </a:solidFill>
                <a:latin typeface="Times" charset="0"/>
                <a:ea typeface="ＭＳ Ｐゴシック" charset="0"/>
              </a:defRPr>
            </a:lvl3pPr>
            <a:lvl4pPr marL="1600200" indent="-228600" defTabSz="457200">
              <a:defRPr sz="2400">
                <a:solidFill>
                  <a:schemeClr val="tx1"/>
                </a:solidFill>
                <a:latin typeface="Times" charset="0"/>
                <a:ea typeface="ＭＳ Ｐゴシック" charset="0"/>
              </a:defRPr>
            </a:lvl4pPr>
            <a:lvl5pPr marL="2057400" indent="-228600" defTabSz="4572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a:r>
              <a:rPr lang="en-US" sz="2900">
                <a:solidFill>
                  <a:srgbClr val="000000"/>
                </a:solidFill>
                <a:latin typeface="Calibri" charset="0"/>
              </a:rPr>
              <a:t>1 Petabyte</a:t>
            </a:r>
          </a:p>
        </p:txBody>
      </p:sp>
      <p:sp>
        <p:nvSpPr>
          <p:cNvPr id="58406" name="Rectangle 3"/>
          <p:cNvSpPr>
            <a:spLocks noChangeArrowheads="1"/>
          </p:cNvSpPr>
          <p:nvPr/>
        </p:nvSpPr>
        <p:spPr bwMode="auto">
          <a:xfrm>
            <a:off x="7996398" y="9571781"/>
            <a:ext cx="7464743" cy="34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spAutoFit/>
          </a:bodyPr>
          <a:lstStyle/>
          <a:p>
            <a:pPr defTabSz="731256"/>
            <a:r>
              <a:rPr lang="en-US" sz="1300">
                <a:solidFill>
                  <a:srgbClr val="000000"/>
                </a:solidFill>
                <a:latin typeface="Calibri" charset="0"/>
              </a:rPr>
              <a:t>(brain) 14 PB:  http://www.quora.com/Neuroscience-1/How-much-data-can-the-human-brain-store</a:t>
            </a:r>
          </a:p>
        </p:txBody>
      </p:sp>
      <p:sp>
        <p:nvSpPr>
          <p:cNvPr id="58407" name="Rectangle 40"/>
          <p:cNvSpPr>
            <a:spLocks noChangeArrowheads="1"/>
          </p:cNvSpPr>
          <p:nvPr/>
        </p:nvSpPr>
        <p:spPr bwMode="auto">
          <a:xfrm>
            <a:off x="7996398" y="8780146"/>
            <a:ext cx="7464743" cy="34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spAutoFit/>
          </a:bodyPr>
          <a:lstStyle/>
          <a:p>
            <a:pPr defTabSz="731256"/>
            <a:r>
              <a:rPr lang="en-US" sz="1300">
                <a:solidFill>
                  <a:srgbClr val="000000"/>
                </a:solidFill>
                <a:latin typeface="Calibri" charset="0"/>
              </a:rPr>
              <a:t>(2002) 5 EB: http://www2.sims.berkeley.edu/research/projects/how-much-info-2003/execsum.htm</a:t>
            </a:r>
          </a:p>
        </p:txBody>
      </p:sp>
      <p:sp>
        <p:nvSpPr>
          <p:cNvPr id="58408" name="TextBox 41"/>
          <p:cNvSpPr txBox="1">
            <a:spLocks noChangeArrowheads="1"/>
          </p:cNvSpPr>
          <p:nvPr/>
        </p:nvSpPr>
        <p:spPr bwMode="auto">
          <a:xfrm>
            <a:off x="259080" y="7653233"/>
            <a:ext cx="3260090" cy="44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spAutoFit/>
          </a:bodyPr>
          <a:lstStyle>
            <a:lvl1pPr defTabSz="457200">
              <a:defRPr sz="2400">
                <a:solidFill>
                  <a:schemeClr val="tx1"/>
                </a:solidFill>
                <a:latin typeface="Times" charset="0"/>
                <a:ea typeface="ＭＳ Ｐゴシック" charset="0"/>
                <a:cs typeface="ＭＳ Ｐゴシック" charset="0"/>
              </a:defRPr>
            </a:lvl1pPr>
            <a:lvl2pPr marL="742950" indent="-285750" defTabSz="457200">
              <a:defRPr sz="2400">
                <a:solidFill>
                  <a:schemeClr val="tx1"/>
                </a:solidFill>
                <a:latin typeface="Times" charset="0"/>
                <a:ea typeface="ＭＳ Ｐゴシック" charset="0"/>
              </a:defRPr>
            </a:lvl2pPr>
            <a:lvl3pPr marL="1143000" indent="-228600" defTabSz="457200">
              <a:defRPr sz="2400">
                <a:solidFill>
                  <a:schemeClr val="tx1"/>
                </a:solidFill>
                <a:latin typeface="Times" charset="0"/>
                <a:ea typeface="ＭＳ Ｐゴシック" charset="0"/>
              </a:defRPr>
            </a:lvl3pPr>
            <a:lvl4pPr marL="1600200" indent="-228600" defTabSz="457200">
              <a:defRPr sz="2400">
                <a:solidFill>
                  <a:schemeClr val="tx1"/>
                </a:solidFill>
                <a:latin typeface="Times" charset="0"/>
                <a:ea typeface="ＭＳ Ｐゴシック" charset="0"/>
              </a:defRPr>
            </a:lvl4pPr>
            <a:lvl5pPr marL="2057400" indent="-228600" defTabSz="4572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sz="1900">
                <a:solidFill>
                  <a:srgbClr val="7F7F7F"/>
                </a:solidFill>
                <a:latin typeface="Calibri" charset="0"/>
              </a:rPr>
              <a:t>1 Petabyte  ==  1000 TB</a:t>
            </a:r>
          </a:p>
        </p:txBody>
      </p:sp>
      <p:sp>
        <p:nvSpPr>
          <p:cNvPr id="58409" name="TextBox 42"/>
          <p:cNvSpPr txBox="1">
            <a:spLocks noChangeArrowheads="1"/>
          </p:cNvSpPr>
          <p:nvPr/>
        </p:nvSpPr>
        <p:spPr bwMode="auto">
          <a:xfrm>
            <a:off x="3341056" y="7450670"/>
            <a:ext cx="1781175" cy="59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spAutoFit/>
          </a:bodyPr>
          <a:lstStyle>
            <a:lvl1pPr defTabSz="457200">
              <a:defRPr sz="2400">
                <a:solidFill>
                  <a:schemeClr val="tx1"/>
                </a:solidFill>
                <a:latin typeface="Times" charset="0"/>
                <a:ea typeface="ＭＳ Ｐゴシック" charset="0"/>
                <a:cs typeface="ＭＳ Ｐゴシック" charset="0"/>
              </a:defRPr>
            </a:lvl1pPr>
            <a:lvl2pPr marL="742950" indent="-285750" defTabSz="457200">
              <a:defRPr sz="2400">
                <a:solidFill>
                  <a:schemeClr val="tx1"/>
                </a:solidFill>
                <a:latin typeface="Times" charset="0"/>
                <a:ea typeface="ＭＳ Ｐゴシック" charset="0"/>
              </a:defRPr>
            </a:lvl2pPr>
            <a:lvl3pPr marL="1143000" indent="-228600" defTabSz="457200">
              <a:defRPr sz="2400">
                <a:solidFill>
                  <a:schemeClr val="tx1"/>
                </a:solidFill>
                <a:latin typeface="Times" charset="0"/>
                <a:ea typeface="ＭＳ Ｐゴシック" charset="0"/>
              </a:defRPr>
            </a:lvl3pPr>
            <a:lvl4pPr marL="1600200" indent="-228600" defTabSz="457200">
              <a:defRPr sz="2400">
                <a:solidFill>
                  <a:schemeClr val="tx1"/>
                </a:solidFill>
                <a:latin typeface="Times" charset="0"/>
                <a:ea typeface="ＭＳ Ｐゴシック" charset="0"/>
              </a:defRPr>
            </a:lvl4pPr>
            <a:lvl5pPr marL="2057400" indent="-228600" defTabSz="4572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sz="2900">
                <a:solidFill>
                  <a:srgbClr val="000000"/>
                </a:solidFill>
                <a:latin typeface="Calibri" charset="0"/>
              </a:rPr>
              <a:t>2002</a:t>
            </a:r>
          </a:p>
        </p:txBody>
      </p:sp>
      <p:sp>
        <p:nvSpPr>
          <p:cNvPr id="5" name="Regular Pentagon 4"/>
          <p:cNvSpPr>
            <a:spLocks noChangeArrowheads="1"/>
          </p:cNvSpPr>
          <p:nvPr/>
        </p:nvSpPr>
        <p:spPr bwMode="auto">
          <a:xfrm>
            <a:off x="4129092" y="4679953"/>
            <a:ext cx="291465" cy="211879"/>
          </a:xfrm>
          <a:prstGeom prst="pentagon">
            <a:avLst/>
          </a:prstGeom>
          <a:solidFill>
            <a:srgbClr val="008000"/>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nchor="ctr"/>
          <a:lstStyle/>
          <a:p>
            <a:pPr algn="ctr" defTabSz="731256">
              <a:defRPr/>
            </a:pPr>
            <a:endParaRPr lang="en-US" sz="2900">
              <a:solidFill>
                <a:prstClr val="white"/>
              </a:solidFill>
              <a:latin typeface="Calibri"/>
            </a:endParaRPr>
          </a:p>
        </p:txBody>
      </p:sp>
      <p:sp>
        <p:nvSpPr>
          <p:cNvPr id="44" name="Regular Pentagon 43"/>
          <p:cNvSpPr>
            <a:spLocks noChangeArrowheads="1"/>
          </p:cNvSpPr>
          <p:nvPr/>
        </p:nvSpPr>
        <p:spPr bwMode="auto">
          <a:xfrm>
            <a:off x="13385800" y="2519261"/>
            <a:ext cx="294165" cy="211879"/>
          </a:xfrm>
          <a:prstGeom prst="pentagon">
            <a:avLst/>
          </a:prstGeom>
          <a:solidFill>
            <a:srgbClr val="008000"/>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nchor="ctr"/>
          <a:lstStyle/>
          <a:p>
            <a:pPr algn="ctr" defTabSz="731256">
              <a:defRPr/>
            </a:pPr>
            <a:endParaRPr lang="en-US" sz="2900">
              <a:solidFill>
                <a:prstClr val="white"/>
              </a:solidFill>
              <a:latin typeface="Calibri"/>
            </a:endParaRPr>
          </a:p>
        </p:txBody>
      </p:sp>
      <p:sp>
        <p:nvSpPr>
          <p:cNvPr id="58412" name="TextBox 44"/>
          <p:cNvSpPr txBox="1">
            <a:spLocks noChangeArrowheads="1"/>
          </p:cNvSpPr>
          <p:nvPr/>
        </p:nvSpPr>
        <p:spPr bwMode="auto">
          <a:xfrm>
            <a:off x="8455185" y="7450670"/>
            <a:ext cx="1778475" cy="59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spAutoFit/>
          </a:bodyPr>
          <a:lstStyle>
            <a:lvl1pPr defTabSz="457200">
              <a:defRPr sz="2400">
                <a:solidFill>
                  <a:schemeClr val="tx1"/>
                </a:solidFill>
                <a:latin typeface="Times" charset="0"/>
                <a:ea typeface="ＭＳ Ｐゴシック" charset="0"/>
                <a:cs typeface="ＭＳ Ｐゴシック" charset="0"/>
              </a:defRPr>
            </a:lvl1pPr>
            <a:lvl2pPr marL="742950" indent="-285750" defTabSz="457200">
              <a:defRPr sz="2400">
                <a:solidFill>
                  <a:schemeClr val="tx1"/>
                </a:solidFill>
                <a:latin typeface="Times" charset="0"/>
                <a:ea typeface="ＭＳ Ｐゴシック" charset="0"/>
              </a:defRPr>
            </a:lvl2pPr>
            <a:lvl3pPr marL="1143000" indent="-228600" defTabSz="457200">
              <a:defRPr sz="2400">
                <a:solidFill>
                  <a:schemeClr val="tx1"/>
                </a:solidFill>
                <a:latin typeface="Times" charset="0"/>
                <a:ea typeface="ＭＳ Ｐゴシック" charset="0"/>
              </a:defRPr>
            </a:lvl3pPr>
            <a:lvl4pPr marL="1600200" indent="-228600" defTabSz="457200">
              <a:defRPr sz="2400">
                <a:solidFill>
                  <a:schemeClr val="tx1"/>
                </a:solidFill>
                <a:latin typeface="Times" charset="0"/>
                <a:ea typeface="ＭＳ Ｐゴシック" charset="0"/>
              </a:defRPr>
            </a:lvl4pPr>
            <a:lvl5pPr marL="2057400" indent="-228600" defTabSz="4572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sz="2900">
                <a:solidFill>
                  <a:srgbClr val="000000"/>
                </a:solidFill>
                <a:latin typeface="Calibri" charset="0"/>
              </a:rPr>
              <a:t>2009</a:t>
            </a:r>
          </a:p>
        </p:txBody>
      </p:sp>
      <p:sp>
        <p:nvSpPr>
          <p:cNvPr id="46" name="Regular Pentagon 45"/>
          <p:cNvSpPr>
            <a:spLocks noChangeArrowheads="1"/>
          </p:cNvSpPr>
          <p:nvPr/>
        </p:nvSpPr>
        <p:spPr bwMode="auto">
          <a:xfrm>
            <a:off x="9083993" y="2968626"/>
            <a:ext cx="294165" cy="214206"/>
          </a:xfrm>
          <a:prstGeom prst="pentagon">
            <a:avLst/>
          </a:prstGeom>
          <a:solidFill>
            <a:srgbClr val="008000"/>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nchor="ctr"/>
          <a:lstStyle/>
          <a:p>
            <a:pPr algn="ctr" defTabSz="731256">
              <a:defRPr/>
            </a:pPr>
            <a:endParaRPr lang="en-US" sz="2900">
              <a:solidFill>
                <a:prstClr val="white"/>
              </a:solidFill>
              <a:latin typeface="Calibri"/>
            </a:endParaRPr>
          </a:p>
        </p:txBody>
      </p:sp>
      <p:sp>
        <p:nvSpPr>
          <p:cNvPr id="58414" name="Rectangle 46"/>
          <p:cNvSpPr>
            <a:spLocks noChangeArrowheads="1"/>
          </p:cNvSpPr>
          <p:nvPr/>
        </p:nvSpPr>
        <p:spPr bwMode="auto">
          <a:xfrm>
            <a:off x="223997" y="9308679"/>
            <a:ext cx="7772400" cy="34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spAutoFit/>
          </a:bodyPr>
          <a:lstStyle/>
          <a:p>
            <a:pPr defTabSz="731256"/>
            <a:r>
              <a:rPr lang="en-US" sz="1300">
                <a:solidFill>
                  <a:srgbClr val="000000"/>
                </a:solidFill>
                <a:latin typeface="Calibri" charset="0"/>
              </a:rPr>
              <a:t>(2009) 800 EB: http://www.emc.com/collateral/analyst-reports/idc-digital-universe-are-you-ready.pdf</a:t>
            </a:r>
          </a:p>
        </p:txBody>
      </p:sp>
      <p:sp>
        <p:nvSpPr>
          <p:cNvPr id="58415" name="Rectangle 47"/>
          <p:cNvSpPr>
            <a:spLocks noChangeArrowheads="1"/>
          </p:cNvSpPr>
          <p:nvPr/>
        </p:nvSpPr>
        <p:spPr bwMode="auto">
          <a:xfrm>
            <a:off x="223997" y="8780146"/>
            <a:ext cx="7772400" cy="34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spAutoFit/>
          </a:bodyPr>
          <a:lstStyle/>
          <a:p>
            <a:pPr defTabSz="731256"/>
            <a:r>
              <a:rPr lang="en-US" sz="1300">
                <a:solidFill>
                  <a:srgbClr val="000000"/>
                </a:solidFill>
                <a:latin typeface="Calibri" charset="0"/>
              </a:rPr>
              <a:t>(2015) 8 ZB: http://www.emc.com/collateral/analyst-reports/idc-extracting-value-from-chaos-ar.pdf</a:t>
            </a:r>
          </a:p>
        </p:txBody>
      </p:sp>
      <p:sp>
        <p:nvSpPr>
          <p:cNvPr id="49" name="Regular Pentagon 48"/>
          <p:cNvSpPr>
            <a:spLocks noChangeArrowheads="1"/>
          </p:cNvSpPr>
          <p:nvPr/>
        </p:nvSpPr>
        <p:spPr bwMode="auto">
          <a:xfrm>
            <a:off x="6978972" y="4062945"/>
            <a:ext cx="291465" cy="214206"/>
          </a:xfrm>
          <a:prstGeom prst="pentagon">
            <a:avLst/>
          </a:prstGeom>
          <a:solidFill>
            <a:srgbClr val="008000"/>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nchor="ctr"/>
          <a:lstStyle/>
          <a:p>
            <a:pPr algn="ctr" defTabSz="731256">
              <a:defRPr/>
            </a:pPr>
            <a:endParaRPr lang="en-US" sz="2900">
              <a:solidFill>
                <a:prstClr val="white"/>
              </a:solidFill>
              <a:latin typeface="Calibri"/>
            </a:endParaRPr>
          </a:p>
        </p:txBody>
      </p:sp>
      <p:sp>
        <p:nvSpPr>
          <p:cNvPr id="58417" name="TextBox 49"/>
          <p:cNvSpPr txBox="1">
            <a:spLocks noChangeArrowheads="1"/>
          </p:cNvSpPr>
          <p:nvPr/>
        </p:nvSpPr>
        <p:spPr bwMode="auto">
          <a:xfrm>
            <a:off x="6355558" y="7450670"/>
            <a:ext cx="1778475" cy="59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spAutoFit/>
          </a:bodyPr>
          <a:lstStyle>
            <a:lvl1pPr defTabSz="457200">
              <a:defRPr sz="2400">
                <a:solidFill>
                  <a:schemeClr val="tx1"/>
                </a:solidFill>
                <a:latin typeface="Times" charset="0"/>
                <a:ea typeface="ＭＳ Ｐゴシック" charset="0"/>
                <a:cs typeface="ＭＳ Ｐゴシック" charset="0"/>
              </a:defRPr>
            </a:lvl1pPr>
            <a:lvl2pPr marL="742950" indent="-285750" defTabSz="457200">
              <a:defRPr sz="2400">
                <a:solidFill>
                  <a:schemeClr val="tx1"/>
                </a:solidFill>
                <a:latin typeface="Times" charset="0"/>
                <a:ea typeface="ＭＳ Ｐゴシック" charset="0"/>
              </a:defRPr>
            </a:lvl2pPr>
            <a:lvl3pPr marL="1143000" indent="-228600" defTabSz="457200">
              <a:defRPr sz="2400">
                <a:solidFill>
                  <a:schemeClr val="tx1"/>
                </a:solidFill>
                <a:latin typeface="Times" charset="0"/>
                <a:ea typeface="ＭＳ Ｐゴシック" charset="0"/>
              </a:defRPr>
            </a:lvl3pPr>
            <a:lvl4pPr marL="1600200" indent="-228600" defTabSz="457200">
              <a:defRPr sz="2400">
                <a:solidFill>
                  <a:schemeClr val="tx1"/>
                </a:solidFill>
                <a:latin typeface="Times" charset="0"/>
                <a:ea typeface="ＭＳ Ｐゴシック" charset="0"/>
              </a:defRPr>
            </a:lvl4pPr>
            <a:lvl5pPr marL="2057400" indent="-228600" defTabSz="4572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sz="2900">
                <a:solidFill>
                  <a:srgbClr val="000000"/>
                </a:solidFill>
                <a:latin typeface="Calibri" charset="0"/>
              </a:rPr>
              <a:t>2006</a:t>
            </a:r>
          </a:p>
        </p:txBody>
      </p:sp>
      <p:sp>
        <p:nvSpPr>
          <p:cNvPr id="58418" name="TextBox 50"/>
          <p:cNvSpPr txBox="1">
            <a:spLocks noChangeArrowheads="1"/>
          </p:cNvSpPr>
          <p:nvPr/>
        </p:nvSpPr>
        <p:spPr bwMode="auto">
          <a:xfrm>
            <a:off x="9872032" y="7450670"/>
            <a:ext cx="1778477" cy="59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spAutoFit/>
          </a:bodyPr>
          <a:lstStyle>
            <a:lvl1pPr defTabSz="457200">
              <a:defRPr sz="2400">
                <a:solidFill>
                  <a:schemeClr val="tx1"/>
                </a:solidFill>
                <a:latin typeface="Times" charset="0"/>
                <a:ea typeface="ＭＳ Ｐゴシック" charset="0"/>
                <a:cs typeface="ＭＳ Ｐゴシック" charset="0"/>
              </a:defRPr>
            </a:lvl1pPr>
            <a:lvl2pPr marL="742950" indent="-285750" defTabSz="457200">
              <a:defRPr sz="2400">
                <a:solidFill>
                  <a:schemeClr val="tx1"/>
                </a:solidFill>
                <a:latin typeface="Times" charset="0"/>
                <a:ea typeface="ＭＳ Ｐゴシック" charset="0"/>
              </a:defRPr>
            </a:lvl2pPr>
            <a:lvl3pPr marL="1143000" indent="-228600" defTabSz="457200">
              <a:defRPr sz="2400">
                <a:solidFill>
                  <a:schemeClr val="tx1"/>
                </a:solidFill>
                <a:latin typeface="Times" charset="0"/>
                <a:ea typeface="ＭＳ Ｐゴシック" charset="0"/>
              </a:defRPr>
            </a:lvl3pPr>
            <a:lvl4pPr marL="1600200" indent="-228600" defTabSz="457200">
              <a:defRPr sz="2400">
                <a:solidFill>
                  <a:schemeClr val="tx1"/>
                </a:solidFill>
                <a:latin typeface="Times" charset="0"/>
                <a:ea typeface="ＭＳ Ｐゴシック" charset="0"/>
              </a:defRPr>
            </a:lvl4pPr>
            <a:lvl5pPr marL="2057400" indent="-228600" defTabSz="4572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sz="2900">
                <a:solidFill>
                  <a:srgbClr val="000000"/>
                </a:solidFill>
                <a:latin typeface="Calibri" charset="0"/>
              </a:rPr>
              <a:t>2011</a:t>
            </a:r>
          </a:p>
        </p:txBody>
      </p:sp>
      <p:sp>
        <p:nvSpPr>
          <p:cNvPr id="52" name="Regular Pentagon 51"/>
          <p:cNvSpPr>
            <a:spLocks noChangeArrowheads="1"/>
          </p:cNvSpPr>
          <p:nvPr/>
        </p:nvSpPr>
        <p:spPr bwMode="auto">
          <a:xfrm>
            <a:off x="10571009" y="2721822"/>
            <a:ext cx="294163" cy="211878"/>
          </a:xfrm>
          <a:prstGeom prst="pentagon">
            <a:avLst/>
          </a:prstGeom>
          <a:solidFill>
            <a:srgbClr val="008000"/>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nchor="ctr"/>
          <a:lstStyle/>
          <a:p>
            <a:pPr algn="ctr" defTabSz="731256">
              <a:defRPr/>
            </a:pPr>
            <a:endParaRPr lang="en-US" sz="2900">
              <a:solidFill>
                <a:prstClr val="white"/>
              </a:solidFill>
              <a:latin typeface="Calibri"/>
            </a:endParaRPr>
          </a:p>
        </p:txBody>
      </p:sp>
      <p:sp>
        <p:nvSpPr>
          <p:cNvPr id="58420" name="Rectangle 52"/>
          <p:cNvSpPr>
            <a:spLocks noChangeArrowheads="1"/>
          </p:cNvSpPr>
          <p:nvPr/>
        </p:nvSpPr>
        <p:spPr bwMode="auto">
          <a:xfrm>
            <a:off x="223997" y="9571781"/>
            <a:ext cx="7772400" cy="34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spAutoFit/>
          </a:bodyPr>
          <a:lstStyle/>
          <a:p>
            <a:pPr defTabSz="731256"/>
            <a:r>
              <a:rPr lang="en-US" sz="1300">
                <a:solidFill>
                  <a:srgbClr val="000000"/>
                </a:solidFill>
                <a:latin typeface="Calibri" charset="0"/>
              </a:rPr>
              <a:t>(2006) 161 EB: http://www.emc.com/collateral/analyst-reports/expanding-digital-idc-white-paper.pdf</a:t>
            </a:r>
          </a:p>
        </p:txBody>
      </p:sp>
      <p:sp>
        <p:nvSpPr>
          <p:cNvPr id="58421" name="Rectangle 54"/>
          <p:cNvSpPr>
            <a:spLocks noChangeArrowheads="1"/>
          </p:cNvSpPr>
          <p:nvPr/>
        </p:nvSpPr>
        <p:spPr bwMode="auto">
          <a:xfrm>
            <a:off x="223997" y="9045576"/>
            <a:ext cx="7772400" cy="34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spAutoFit/>
          </a:bodyPr>
          <a:lstStyle/>
          <a:p>
            <a:pPr defTabSz="731256"/>
            <a:r>
              <a:rPr lang="en-US" sz="1300">
                <a:solidFill>
                  <a:srgbClr val="000000"/>
                </a:solidFill>
                <a:latin typeface="Calibri" charset="0"/>
              </a:rPr>
              <a:t>(2011) 1.8 ZB: http://www.emc.com/leadership/programs/digital-universe.htm</a:t>
            </a:r>
          </a:p>
        </p:txBody>
      </p:sp>
      <p:sp>
        <p:nvSpPr>
          <p:cNvPr id="58422" name="Rectangle 67"/>
          <p:cNvSpPr>
            <a:spLocks noChangeArrowheads="1"/>
          </p:cNvSpPr>
          <p:nvPr/>
        </p:nvSpPr>
        <p:spPr bwMode="auto">
          <a:xfrm>
            <a:off x="7996397" y="9085160"/>
            <a:ext cx="6908800" cy="54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spAutoFit/>
          </a:bodyPr>
          <a:lstStyle/>
          <a:p>
            <a:pPr defTabSz="731256"/>
            <a:r>
              <a:rPr lang="en-US" sz="1300">
                <a:solidFill>
                  <a:srgbClr val="000000"/>
                </a:solidFill>
                <a:latin typeface="Calibri" charset="0"/>
              </a:rPr>
              <a:t>(life in video) 60 PB:  in 4320p resolution, extrapolated from 16MB for 1:21 of 640x480 video (w/sound) – almost certainly a gross overestimate, as sleep can be compressed significantly!</a:t>
            </a:r>
          </a:p>
        </p:txBody>
      </p:sp>
      <p:cxnSp>
        <p:nvCxnSpPr>
          <p:cNvPr id="69" name="Straight Connector 68"/>
          <p:cNvCxnSpPr/>
          <p:nvPr/>
        </p:nvCxnSpPr>
        <p:spPr>
          <a:xfrm>
            <a:off x="3341053" y="7308639"/>
            <a:ext cx="11763852" cy="0"/>
          </a:xfrm>
          <a:prstGeom prst="line">
            <a:avLst/>
          </a:prstGeom>
          <a:ln w="28575"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359945" y="6919806"/>
            <a:ext cx="11761153" cy="0"/>
          </a:xfrm>
          <a:prstGeom prst="line">
            <a:avLst/>
          </a:prstGeom>
          <a:ln w="28575" cmpd="sng">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58425" name="Rectangle 73"/>
          <p:cNvSpPr>
            <a:spLocks noChangeArrowheads="1"/>
          </p:cNvSpPr>
          <p:nvPr/>
        </p:nvSpPr>
        <p:spPr bwMode="auto">
          <a:xfrm>
            <a:off x="4312603" y="4698576"/>
            <a:ext cx="589628" cy="34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6251" tIns="73124" rIns="146251" bIns="73124">
            <a:spAutoFit/>
          </a:bodyPr>
          <a:lstStyle/>
          <a:p>
            <a:pPr defTabSz="731256"/>
            <a:r>
              <a:rPr lang="en-US" sz="1300">
                <a:solidFill>
                  <a:srgbClr val="000000"/>
                </a:solidFill>
                <a:latin typeface="Calibri" charset="0"/>
              </a:rPr>
              <a:t>5 EB</a:t>
            </a:r>
            <a:endParaRPr lang="en-US" sz="2900">
              <a:solidFill>
                <a:srgbClr val="000000"/>
              </a:solidFill>
              <a:latin typeface="Calibri" charset="0"/>
            </a:endParaRPr>
          </a:p>
        </p:txBody>
      </p:sp>
      <p:sp>
        <p:nvSpPr>
          <p:cNvPr id="58426" name="Rectangle 74"/>
          <p:cNvSpPr>
            <a:spLocks noChangeArrowheads="1"/>
          </p:cNvSpPr>
          <p:nvPr/>
        </p:nvSpPr>
        <p:spPr bwMode="auto">
          <a:xfrm>
            <a:off x="7202967" y="4058286"/>
            <a:ext cx="758620" cy="34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6251" tIns="73124" rIns="146251" bIns="73124">
            <a:spAutoFit/>
          </a:bodyPr>
          <a:lstStyle/>
          <a:p>
            <a:pPr defTabSz="731256"/>
            <a:r>
              <a:rPr lang="en-US" sz="1300">
                <a:solidFill>
                  <a:srgbClr val="000000"/>
                </a:solidFill>
                <a:latin typeface="Calibri" charset="0"/>
              </a:rPr>
              <a:t>161 EB</a:t>
            </a:r>
            <a:endParaRPr lang="en-US" sz="2900">
              <a:solidFill>
                <a:srgbClr val="000000"/>
              </a:solidFill>
              <a:latin typeface="Calibri" charset="0"/>
            </a:endParaRPr>
          </a:p>
        </p:txBody>
      </p:sp>
      <p:sp>
        <p:nvSpPr>
          <p:cNvPr id="58427" name="Rectangle 75"/>
          <p:cNvSpPr>
            <a:spLocks noChangeArrowheads="1"/>
          </p:cNvSpPr>
          <p:nvPr/>
        </p:nvSpPr>
        <p:spPr bwMode="auto">
          <a:xfrm>
            <a:off x="8455187" y="3045463"/>
            <a:ext cx="758620" cy="34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6251" tIns="73124" rIns="146251" bIns="73124">
            <a:spAutoFit/>
          </a:bodyPr>
          <a:lstStyle/>
          <a:p>
            <a:pPr defTabSz="731256"/>
            <a:r>
              <a:rPr lang="en-US" sz="1300">
                <a:solidFill>
                  <a:srgbClr val="000000"/>
                </a:solidFill>
                <a:latin typeface="Calibri" charset="0"/>
              </a:rPr>
              <a:t>800 EB</a:t>
            </a:r>
            <a:endParaRPr lang="en-US" sz="2900">
              <a:solidFill>
                <a:srgbClr val="000000"/>
              </a:solidFill>
              <a:latin typeface="Calibri" charset="0"/>
            </a:endParaRPr>
          </a:p>
        </p:txBody>
      </p:sp>
      <p:sp>
        <p:nvSpPr>
          <p:cNvPr id="58428" name="Rectangle 76"/>
          <p:cNvSpPr>
            <a:spLocks noChangeArrowheads="1"/>
          </p:cNvSpPr>
          <p:nvPr/>
        </p:nvSpPr>
        <p:spPr bwMode="auto">
          <a:xfrm>
            <a:off x="10009665" y="2537884"/>
            <a:ext cx="712872" cy="34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6251" tIns="73124" rIns="146251" bIns="73124">
            <a:spAutoFit/>
          </a:bodyPr>
          <a:lstStyle/>
          <a:p>
            <a:pPr defTabSz="731256"/>
            <a:r>
              <a:rPr lang="en-US" sz="1300">
                <a:solidFill>
                  <a:srgbClr val="000000"/>
                </a:solidFill>
                <a:latin typeface="Calibri" charset="0"/>
              </a:rPr>
              <a:t>1.8 ZB</a:t>
            </a:r>
            <a:endParaRPr lang="en-US" sz="2900">
              <a:solidFill>
                <a:srgbClr val="000000"/>
              </a:solidFill>
              <a:latin typeface="Calibri" charset="0"/>
            </a:endParaRPr>
          </a:p>
        </p:txBody>
      </p:sp>
      <p:sp>
        <p:nvSpPr>
          <p:cNvPr id="58429" name="Rectangle 77"/>
          <p:cNvSpPr>
            <a:spLocks noChangeArrowheads="1"/>
          </p:cNvSpPr>
          <p:nvPr/>
        </p:nvSpPr>
        <p:spPr bwMode="auto">
          <a:xfrm>
            <a:off x="13542328" y="2563496"/>
            <a:ext cx="712872" cy="34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6251" tIns="73124" rIns="146251" bIns="73124">
            <a:spAutoFit/>
          </a:bodyPr>
          <a:lstStyle/>
          <a:p>
            <a:pPr defTabSz="731256"/>
            <a:r>
              <a:rPr lang="en-US" sz="1300">
                <a:solidFill>
                  <a:srgbClr val="000000"/>
                </a:solidFill>
                <a:latin typeface="Calibri" charset="0"/>
              </a:rPr>
              <a:t>8.0 ZB</a:t>
            </a:r>
            <a:endParaRPr lang="en-US" sz="2900">
              <a:solidFill>
                <a:srgbClr val="000000"/>
              </a:solidFill>
              <a:latin typeface="Calibri" charset="0"/>
            </a:endParaRPr>
          </a:p>
        </p:txBody>
      </p:sp>
      <p:sp>
        <p:nvSpPr>
          <p:cNvPr id="58430" name="Rectangle 78"/>
          <p:cNvSpPr>
            <a:spLocks noChangeArrowheads="1"/>
          </p:cNvSpPr>
          <p:nvPr/>
        </p:nvSpPr>
        <p:spPr bwMode="auto">
          <a:xfrm>
            <a:off x="14745970" y="7290012"/>
            <a:ext cx="678846" cy="34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6251" tIns="73124" rIns="146251" bIns="73124">
            <a:spAutoFit/>
          </a:bodyPr>
          <a:lstStyle/>
          <a:p>
            <a:pPr defTabSz="731256"/>
            <a:r>
              <a:rPr lang="en-US" sz="1300">
                <a:solidFill>
                  <a:srgbClr val="000000"/>
                </a:solidFill>
                <a:latin typeface="Calibri" charset="0"/>
              </a:rPr>
              <a:t>14 PB</a:t>
            </a:r>
            <a:endParaRPr lang="en-US" sz="2900">
              <a:solidFill>
                <a:srgbClr val="000000"/>
              </a:solidFill>
              <a:latin typeface="Calibri" charset="0"/>
            </a:endParaRPr>
          </a:p>
        </p:txBody>
      </p:sp>
      <p:sp>
        <p:nvSpPr>
          <p:cNvPr id="58431" name="Rectangle 79"/>
          <p:cNvSpPr>
            <a:spLocks noChangeArrowheads="1"/>
          </p:cNvSpPr>
          <p:nvPr/>
        </p:nvSpPr>
        <p:spPr bwMode="auto">
          <a:xfrm>
            <a:off x="14745970" y="6868584"/>
            <a:ext cx="678846" cy="34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6251" tIns="73124" rIns="146251" bIns="73124">
            <a:spAutoFit/>
          </a:bodyPr>
          <a:lstStyle/>
          <a:p>
            <a:pPr defTabSz="731256"/>
            <a:r>
              <a:rPr lang="en-US" sz="1300">
                <a:solidFill>
                  <a:srgbClr val="000000"/>
                </a:solidFill>
                <a:latin typeface="Calibri" charset="0"/>
              </a:rPr>
              <a:t>60 PB</a:t>
            </a:r>
            <a:endParaRPr lang="en-US" sz="2900">
              <a:solidFill>
                <a:srgbClr val="000000"/>
              </a:solidFill>
              <a:latin typeface="Calibri" charset="0"/>
            </a:endParaRPr>
          </a:p>
        </p:txBody>
      </p:sp>
      <p:sp>
        <p:nvSpPr>
          <p:cNvPr id="58432" name="Rectangle 80"/>
          <p:cNvSpPr>
            <a:spLocks noChangeArrowheads="1"/>
          </p:cNvSpPr>
          <p:nvPr/>
        </p:nvSpPr>
        <p:spPr bwMode="auto">
          <a:xfrm>
            <a:off x="8266276" y="3508801"/>
            <a:ext cx="4156510" cy="59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6251" tIns="73124" rIns="146251" bIns="73124">
            <a:spAutoFit/>
          </a:bodyPr>
          <a:lstStyle/>
          <a:p>
            <a:pPr defTabSz="731256"/>
            <a:r>
              <a:rPr lang="en-US" sz="2900" b="1">
                <a:solidFill>
                  <a:srgbClr val="008000"/>
                </a:solidFill>
                <a:latin typeface="Calibri" charset="0"/>
              </a:rPr>
              <a:t>Data produced each year</a:t>
            </a:r>
          </a:p>
        </p:txBody>
      </p:sp>
      <p:sp>
        <p:nvSpPr>
          <p:cNvPr id="58433" name="Rectangle 81"/>
          <p:cNvSpPr>
            <a:spLocks noChangeArrowheads="1"/>
          </p:cNvSpPr>
          <p:nvPr/>
        </p:nvSpPr>
        <p:spPr bwMode="auto">
          <a:xfrm>
            <a:off x="9661527" y="6535635"/>
            <a:ext cx="4124682" cy="51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6251" tIns="73124" rIns="146251" bIns="73124">
            <a:spAutoFit/>
          </a:bodyPr>
          <a:lstStyle/>
          <a:p>
            <a:pPr defTabSz="731256"/>
            <a:r>
              <a:rPr lang="en-US" sz="2400" b="1">
                <a:solidFill>
                  <a:srgbClr val="0000FF"/>
                </a:solidFill>
                <a:latin typeface="Calibri" charset="0"/>
              </a:rPr>
              <a:t>100-years of HD video + audio</a:t>
            </a:r>
          </a:p>
        </p:txBody>
      </p:sp>
      <p:sp>
        <p:nvSpPr>
          <p:cNvPr id="58434" name="Rectangle 82"/>
          <p:cNvSpPr>
            <a:spLocks noChangeArrowheads="1"/>
          </p:cNvSpPr>
          <p:nvPr/>
        </p:nvSpPr>
        <p:spPr bwMode="auto">
          <a:xfrm>
            <a:off x="3886201" y="6924464"/>
            <a:ext cx="3277846" cy="51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6251" tIns="73124" rIns="146251" bIns="73124">
            <a:spAutoFit/>
          </a:bodyPr>
          <a:lstStyle/>
          <a:p>
            <a:pPr defTabSz="731256"/>
            <a:r>
              <a:rPr lang="en-US" sz="2400" b="1">
                <a:solidFill>
                  <a:srgbClr val="FF0000"/>
                </a:solidFill>
                <a:latin typeface="Calibri" charset="0"/>
              </a:rPr>
              <a:t>Human brain's capacity</a:t>
            </a:r>
          </a:p>
        </p:txBody>
      </p:sp>
      <p:cxnSp>
        <p:nvCxnSpPr>
          <p:cNvPr id="84" name="Straight Connector 83"/>
          <p:cNvCxnSpPr/>
          <p:nvPr/>
        </p:nvCxnSpPr>
        <p:spPr>
          <a:xfrm>
            <a:off x="588332" y="565786"/>
            <a:ext cx="13590905" cy="0"/>
          </a:xfrm>
          <a:prstGeom prst="line">
            <a:avLst/>
          </a:prstGeom>
          <a:ln w="12700">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8436" name="Rectangle 84"/>
          <p:cNvSpPr>
            <a:spLocks noChangeArrowheads="1"/>
          </p:cNvSpPr>
          <p:nvPr/>
        </p:nvSpPr>
        <p:spPr bwMode="auto">
          <a:xfrm>
            <a:off x="499272" y="300358"/>
            <a:ext cx="6930964" cy="9478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46251" tIns="73124" rIns="146251" bIns="73124">
            <a:spAutoFit/>
          </a:bodyPr>
          <a:lstStyle/>
          <a:p>
            <a:pPr defTabSz="731256"/>
            <a:r>
              <a:rPr lang="en-US" sz="5200">
                <a:solidFill>
                  <a:srgbClr val="000000"/>
                </a:solidFill>
                <a:latin typeface="Calibri" charset="0"/>
              </a:rPr>
              <a:t>Data, data everywhere… </a:t>
            </a:r>
          </a:p>
        </p:txBody>
      </p:sp>
      <p:sp>
        <p:nvSpPr>
          <p:cNvPr id="58437" name="Rectangle 1"/>
          <p:cNvSpPr>
            <a:spLocks noChangeArrowheads="1"/>
          </p:cNvSpPr>
          <p:nvPr/>
        </p:nvSpPr>
        <p:spPr bwMode="auto">
          <a:xfrm>
            <a:off x="7275830" y="8405284"/>
            <a:ext cx="1051976" cy="34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6251" tIns="73124" rIns="146251" bIns="73124">
            <a:spAutoFit/>
          </a:bodyPr>
          <a:lstStyle/>
          <a:p>
            <a:pPr defTabSz="731256"/>
            <a:r>
              <a:rPr lang="en-US" sz="1300">
                <a:solidFill>
                  <a:srgbClr val="000000"/>
                </a:solidFill>
                <a:latin typeface="Calibri" charset="0"/>
              </a:rPr>
              <a:t>References</a:t>
            </a:r>
            <a:endParaRPr lang="en-US" sz="2900">
              <a:solidFill>
                <a:srgbClr val="000000"/>
              </a:solidFill>
              <a:latin typeface="Calibri" charset="0"/>
            </a:endParaRPr>
          </a:p>
        </p:txBody>
      </p:sp>
      <p:sp>
        <p:nvSpPr>
          <p:cNvPr id="58438" name="TextBox 69"/>
          <p:cNvSpPr txBox="1">
            <a:spLocks noChangeArrowheads="1"/>
          </p:cNvSpPr>
          <p:nvPr/>
        </p:nvSpPr>
        <p:spPr bwMode="auto">
          <a:xfrm>
            <a:off x="250985" y="7930305"/>
            <a:ext cx="3260090" cy="44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spAutoFit/>
          </a:bodyPr>
          <a:lstStyle>
            <a:lvl1pPr defTabSz="457200">
              <a:defRPr sz="2400">
                <a:solidFill>
                  <a:schemeClr val="tx1"/>
                </a:solidFill>
                <a:latin typeface="Times" charset="0"/>
                <a:ea typeface="ＭＳ Ｐゴシック" charset="0"/>
                <a:cs typeface="ＭＳ Ｐゴシック" charset="0"/>
              </a:defRPr>
            </a:lvl1pPr>
            <a:lvl2pPr marL="742950" indent="-285750" defTabSz="457200">
              <a:defRPr sz="2400">
                <a:solidFill>
                  <a:schemeClr val="tx1"/>
                </a:solidFill>
                <a:latin typeface="Times" charset="0"/>
                <a:ea typeface="ＭＳ Ｐゴシック" charset="0"/>
              </a:defRPr>
            </a:lvl2pPr>
            <a:lvl3pPr marL="1143000" indent="-228600" defTabSz="457200">
              <a:defRPr sz="2400">
                <a:solidFill>
                  <a:schemeClr val="tx1"/>
                </a:solidFill>
                <a:latin typeface="Times" charset="0"/>
                <a:ea typeface="ＭＳ Ｐゴシック" charset="0"/>
              </a:defRPr>
            </a:lvl3pPr>
            <a:lvl4pPr marL="1600200" indent="-228600" defTabSz="457200">
              <a:defRPr sz="2400">
                <a:solidFill>
                  <a:schemeClr val="tx1"/>
                </a:solidFill>
                <a:latin typeface="Times" charset="0"/>
                <a:ea typeface="ＭＳ Ｐゴシック" charset="0"/>
              </a:defRPr>
            </a:lvl4pPr>
            <a:lvl5pPr marL="2057400" indent="-228600" defTabSz="4572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sz="1900">
                <a:solidFill>
                  <a:srgbClr val="7F7F7F"/>
                </a:solidFill>
                <a:latin typeface="Calibri" charset="0"/>
              </a:rPr>
              <a:t>1 TB = 1000 GB</a:t>
            </a:r>
          </a:p>
        </p:txBody>
      </p:sp>
      <p:cxnSp>
        <p:nvCxnSpPr>
          <p:cNvPr id="73" name="Straight Connector 72"/>
          <p:cNvCxnSpPr/>
          <p:nvPr/>
        </p:nvCxnSpPr>
        <p:spPr>
          <a:xfrm>
            <a:off x="2849882" y="6561244"/>
            <a:ext cx="12265820" cy="0"/>
          </a:xfrm>
          <a:prstGeom prst="line">
            <a:avLst/>
          </a:prstGeom>
          <a:ln w="28575" cmpd="sng">
            <a:solidFill>
              <a:schemeClr val="tx1"/>
            </a:solidFill>
            <a:headEnd type="triangle" w="lg" len="lg"/>
            <a:tailEnd type="none" w="med" len="med"/>
          </a:ln>
          <a:effectLst/>
        </p:spPr>
        <p:style>
          <a:lnRef idx="2">
            <a:schemeClr val="accent1"/>
          </a:lnRef>
          <a:fillRef idx="0">
            <a:schemeClr val="accent1"/>
          </a:fillRef>
          <a:effectRef idx="1">
            <a:schemeClr val="accent1"/>
          </a:effectRef>
          <a:fontRef idx="minor">
            <a:schemeClr val="tx1"/>
          </a:fontRef>
        </p:style>
      </p:cxnSp>
      <p:sp>
        <p:nvSpPr>
          <p:cNvPr id="58440" name="Rectangle 85"/>
          <p:cNvSpPr>
            <a:spLocks noChangeArrowheads="1"/>
          </p:cNvSpPr>
          <p:nvPr/>
        </p:nvSpPr>
        <p:spPr bwMode="auto">
          <a:xfrm>
            <a:off x="14678502" y="6279516"/>
            <a:ext cx="763341" cy="34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6251" tIns="73124" rIns="146251" bIns="73124">
            <a:spAutoFit/>
          </a:bodyPr>
          <a:lstStyle/>
          <a:p>
            <a:pPr defTabSz="731256"/>
            <a:r>
              <a:rPr lang="en-US" sz="1300">
                <a:solidFill>
                  <a:srgbClr val="000000"/>
                </a:solidFill>
                <a:latin typeface="Calibri" charset="0"/>
              </a:rPr>
              <a:t>120 PB</a:t>
            </a:r>
            <a:endParaRPr lang="en-US" sz="2900">
              <a:solidFill>
                <a:srgbClr val="000000"/>
              </a:solidFill>
              <a:latin typeface="Calibri" charset="0"/>
            </a:endParaRPr>
          </a:p>
        </p:txBody>
      </p:sp>
      <p:sp>
        <p:nvSpPr>
          <p:cNvPr id="58441" name="TextBox 86"/>
          <p:cNvSpPr txBox="1">
            <a:spLocks noChangeArrowheads="1"/>
          </p:cNvSpPr>
          <p:nvPr/>
        </p:nvSpPr>
        <p:spPr bwMode="auto">
          <a:xfrm rot="5400000">
            <a:off x="13506983" y="3339989"/>
            <a:ext cx="2812626" cy="44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spAutoFit/>
          </a:bodyPr>
          <a:lstStyle>
            <a:lvl1pPr defTabSz="457200">
              <a:defRPr sz="2400">
                <a:solidFill>
                  <a:schemeClr val="tx1"/>
                </a:solidFill>
                <a:latin typeface="Times" charset="0"/>
                <a:ea typeface="ＭＳ Ｐゴシック" charset="0"/>
                <a:cs typeface="ＭＳ Ｐゴシック" charset="0"/>
              </a:defRPr>
            </a:lvl1pPr>
            <a:lvl2pPr marL="742950" indent="-285750" defTabSz="457200">
              <a:defRPr sz="2400">
                <a:solidFill>
                  <a:schemeClr val="tx1"/>
                </a:solidFill>
                <a:latin typeface="Times" charset="0"/>
                <a:ea typeface="ＭＳ Ｐゴシック" charset="0"/>
              </a:defRPr>
            </a:lvl2pPr>
            <a:lvl3pPr marL="1143000" indent="-228600" defTabSz="457200">
              <a:defRPr sz="2400">
                <a:solidFill>
                  <a:schemeClr val="tx1"/>
                </a:solidFill>
                <a:latin typeface="Times" charset="0"/>
                <a:ea typeface="ＭＳ Ｐゴシック" charset="0"/>
              </a:defRPr>
            </a:lvl3pPr>
            <a:lvl4pPr marL="1600200" indent="-228600" defTabSz="457200">
              <a:defRPr sz="2400">
                <a:solidFill>
                  <a:schemeClr val="tx1"/>
                </a:solidFill>
                <a:latin typeface="Times" charset="0"/>
                <a:ea typeface="ＭＳ Ｐゴシック" charset="0"/>
              </a:defRPr>
            </a:lvl4pPr>
            <a:lvl5pPr marL="2057400" indent="-228600" defTabSz="4572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sz="1900">
                <a:solidFill>
                  <a:srgbClr val="7F7F7F"/>
                </a:solidFill>
                <a:latin typeface="Calibri" charset="0"/>
              </a:rPr>
              <a:t>logarithmic   scale</a:t>
            </a:r>
          </a:p>
        </p:txBody>
      </p:sp>
      <p:grpSp>
        <p:nvGrpSpPr>
          <p:cNvPr id="58442" name="Group 1034"/>
          <p:cNvGrpSpPr>
            <a:grpSpLocks/>
          </p:cNvGrpSpPr>
          <p:nvPr>
            <p:custDataLst>
              <p:tags r:id="rId1"/>
            </p:custDataLst>
          </p:nvPr>
        </p:nvGrpSpPr>
        <p:grpSpPr bwMode="auto">
          <a:xfrm>
            <a:off x="14638020" y="558800"/>
            <a:ext cx="647700" cy="670560"/>
            <a:chOff x="2928" y="1051"/>
            <a:chExt cx="840" cy="957"/>
          </a:xfrm>
        </p:grpSpPr>
        <p:sp>
          <p:nvSpPr>
            <p:cNvPr id="58443" name="Freeform 1035"/>
            <p:cNvSpPr>
              <a:spLocks/>
            </p:cNvSpPr>
            <p:nvPr>
              <p:custDataLst>
                <p:tags r:id="rId2"/>
              </p:custDataLst>
            </p:nvPr>
          </p:nvSpPr>
          <p:spPr bwMode="auto">
            <a:xfrm>
              <a:off x="2928" y="1759"/>
              <a:ext cx="810" cy="249"/>
            </a:xfrm>
            <a:custGeom>
              <a:avLst/>
              <a:gdLst>
                <a:gd name="T0" fmla="*/ 317 w 1048"/>
                <a:gd name="T1" fmla="*/ 21 h 250"/>
                <a:gd name="T2" fmla="*/ 543 w 1048"/>
                <a:gd name="T3" fmla="*/ 83 h 250"/>
                <a:gd name="T4" fmla="*/ 568 w 1048"/>
                <a:gd name="T5" fmla="*/ 111 h 250"/>
                <a:gd name="T6" fmla="*/ 593 w 1048"/>
                <a:gd name="T7" fmla="*/ 136 h 250"/>
                <a:gd name="T8" fmla="*/ 626 w 1048"/>
                <a:gd name="T9" fmla="*/ 177 h 250"/>
                <a:gd name="T10" fmla="*/ 448 w 1048"/>
                <a:gd name="T11" fmla="*/ 246 h 250"/>
                <a:gd name="T12" fmla="*/ 49 w 1048"/>
                <a:gd name="T13" fmla="*/ 226 h 250"/>
                <a:gd name="T14" fmla="*/ 0 w 1048"/>
                <a:gd name="T15" fmla="*/ 205 h 250"/>
                <a:gd name="T16" fmla="*/ 4 w 1048"/>
                <a:gd name="T17" fmla="*/ 171 h 250"/>
                <a:gd name="T18" fmla="*/ 57 w 1048"/>
                <a:gd name="T19" fmla="*/ 129 h 250"/>
                <a:gd name="T20" fmla="*/ 124 w 1048"/>
                <a:gd name="T21" fmla="*/ 76 h 250"/>
                <a:gd name="T22" fmla="*/ 165 w 1048"/>
                <a:gd name="T23" fmla="*/ 55 h 250"/>
                <a:gd name="T24" fmla="*/ 193 w 1048"/>
                <a:gd name="T25" fmla="*/ 28 h 250"/>
                <a:gd name="T26" fmla="*/ 226 w 1048"/>
                <a:gd name="T27" fmla="*/ 14 h 250"/>
                <a:gd name="T28" fmla="*/ 301 w 1048"/>
                <a:gd name="T29" fmla="*/ 28 h 250"/>
                <a:gd name="T30" fmla="*/ 317 w 1048"/>
                <a:gd name="T31" fmla="*/ 21 h 2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8"/>
                <a:gd name="T49" fmla="*/ 0 h 250"/>
                <a:gd name="T50" fmla="*/ 1048 w 1048"/>
                <a:gd name="T51" fmla="*/ 250 h 2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8" h="250">
                  <a:moveTo>
                    <a:pt x="531" y="21"/>
                  </a:moveTo>
                  <a:cubicBezTo>
                    <a:pt x="673" y="0"/>
                    <a:pt x="778" y="50"/>
                    <a:pt x="910" y="83"/>
                  </a:cubicBezTo>
                  <a:cubicBezTo>
                    <a:pt x="923" y="92"/>
                    <a:pt x="937" y="102"/>
                    <a:pt x="951" y="111"/>
                  </a:cubicBezTo>
                  <a:cubicBezTo>
                    <a:pt x="965" y="120"/>
                    <a:pt x="993" y="138"/>
                    <a:pt x="993" y="138"/>
                  </a:cubicBezTo>
                  <a:cubicBezTo>
                    <a:pt x="1009" y="162"/>
                    <a:pt x="1023" y="163"/>
                    <a:pt x="1048" y="179"/>
                  </a:cubicBezTo>
                  <a:cubicBezTo>
                    <a:pt x="943" y="250"/>
                    <a:pt x="887" y="238"/>
                    <a:pt x="751" y="248"/>
                  </a:cubicBezTo>
                  <a:cubicBezTo>
                    <a:pt x="201" y="233"/>
                    <a:pt x="424" y="241"/>
                    <a:pt x="82" y="228"/>
                  </a:cubicBezTo>
                  <a:cubicBezTo>
                    <a:pt x="54" y="218"/>
                    <a:pt x="27" y="216"/>
                    <a:pt x="0" y="207"/>
                  </a:cubicBezTo>
                  <a:cubicBezTo>
                    <a:pt x="2" y="195"/>
                    <a:pt x="1" y="183"/>
                    <a:pt x="7" y="173"/>
                  </a:cubicBezTo>
                  <a:cubicBezTo>
                    <a:pt x="19" y="151"/>
                    <a:pt x="75" y="138"/>
                    <a:pt x="96" y="131"/>
                  </a:cubicBezTo>
                  <a:cubicBezTo>
                    <a:pt x="134" y="116"/>
                    <a:pt x="169" y="92"/>
                    <a:pt x="207" y="76"/>
                  </a:cubicBezTo>
                  <a:cubicBezTo>
                    <a:pt x="239" y="61"/>
                    <a:pt x="238" y="77"/>
                    <a:pt x="275" y="55"/>
                  </a:cubicBezTo>
                  <a:cubicBezTo>
                    <a:pt x="288" y="46"/>
                    <a:pt x="309" y="33"/>
                    <a:pt x="324" y="28"/>
                  </a:cubicBezTo>
                  <a:cubicBezTo>
                    <a:pt x="341" y="21"/>
                    <a:pt x="379" y="14"/>
                    <a:pt x="379" y="14"/>
                  </a:cubicBezTo>
                  <a:cubicBezTo>
                    <a:pt x="420" y="18"/>
                    <a:pt x="461" y="22"/>
                    <a:pt x="503" y="28"/>
                  </a:cubicBezTo>
                  <a:cubicBezTo>
                    <a:pt x="531" y="32"/>
                    <a:pt x="519" y="44"/>
                    <a:pt x="531" y="21"/>
                  </a:cubicBezTo>
                  <a:close/>
                </a:path>
              </a:pathLst>
            </a:custGeom>
            <a:solidFill>
              <a:srgbClr val="FD9D0F"/>
            </a:solidFill>
            <a:ln w="9525">
              <a:solidFill>
                <a:srgbClr val="FD9D0F"/>
              </a:solidFill>
              <a:round/>
              <a:headEnd/>
              <a:tailEnd/>
            </a:ln>
          </p:spPr>
          <p:txBody>
            <a:bodyPr wrap="none" anchor="ctr"/>
            <a:lstStyle/>
            <a:p>
              <a:pPr defTabSz="655843"/>
              <a:endParaRPr lang="en-US" sz="2600">
                <a:solidFill>
                  <a:prstClr val="black"/>
                </a:solidFill>
                <a:latin typeface="Calibri"/>
              </a:endParaRPr>
            </a:p>
          </p:txBody>
        </p:sp>
        <p:sp>
          <p:nvSpPr>
            <p:cNvPr id="58444" name="Oval 1036"/>
            <p:cNvSpPr>
              <a:spLocks noChangeArrowheads="1"/>
            </p:cNvSpPr>
            <p:nvPr>
              <p:custDataLst>
                <p:tags r:id="rId3"/>
              </p:custDataLst>
            </p:nvPr>
          </p:nvSpPr>
          <p:spPr bwMode="auto">
            <a:xfrm>
              <a:off x="2965" y="1240"/>
              <a:ext cx="779" cy="672"/>
            </a:xfrm>
            <a:prstGeom prst="ellipse">
              <a:avLst/>
            </a:prstGeom>
            <a:solidFill>
              <a:srgbClr val="9ECC46"/>
            </a:solidFill>
            <a:ln w="9525">
              <a:solidFill>
                <a:srgbClr val="FFCC99"/>
              </a:solidFill>
              <a:round/>
              <a:headEnd/>
              <a:tailEnd/>
            </a:ln>
          </p:spPr>
          <p:txBody>
            <a:bodyPr wrap="none" anchor="ctr"/>
            <a:lstStyle/>
            <a:p>
              <a:pPr defTabSz="655843"/>
              <a:endParaRPr lang="en-US" sz="2600">
                <a:solidFill>
                  <a:prstClr val="black"/>
                </a:solidFill>
                <a:latin typeface="Calibri"/>
              </a:endParaRPr>
            </a:p>
          </p:txBody>
        </p:sp>
        <p:sp>
          <p:nvSpPr>
            <p:cNvPr id="58445" name="Oval 1037"/>
            <p:cNvSpPr>
              <a:spLocks noChangeArrowheads="1"/>
            </p:cNvSpPr>
            <p:nvPr>
              <p:custDataLst>
                <p:tags r:id="rId4"/>
              </p:custDataLst>
            </p:nvPr>
          </p:nvSpPr>
          <p:spPr bwMode="auto">
            <a:xfrm rot="-1967255">
              <a:off x="3039" y="1383"/>
              <a:ext cx="186" cy="19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55843"/>
              <a:endParaRPr lang="en-US" sz="2600">
                <a:solidFill>
                  <a:prstClr val="black"/>
                </a:solidFill>
                <a:latin typeface="Calibri"/>
              </a:endParaRPr>
            </a:p>
          </p:txBody>
        </p:sp>
        <p:sp>
          <p:nvSpPr>
            <p:cNvPr id="58446" name="Oval 1038"/>
            <p:cNvSpPr>
              <a:spLocks noChangeArrowheads="1"/>
            </p:cNvSpPr>
            <p:nvPr>
              <p:custDataLst>
                <p:tags r:id="rId5"/>
              </p:custDataLst>
            </p:nvPr>
          </p:nvSpPr>
          <p:spPr bwMode="auto">
            <a:xfrm>
              <a:off x="3262" y="1383"/>
              <a:ext cx="222"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55843"/>
              <a:endParaRPr lang="en-US" sz="2600">
                <a:solidFill>
                  <a:prstClr val="black"/>
                </a:solidFill>
                <a:latin typeface="Calibri"/>
              </a:endParaRPr>
            </a:p>
          </p:txBody>
        </p:sp>
        <p:sp>
          <p:nvSpPr>
            <p:cNvPr id="58447" name="Oval 1039"/>
            <p:cNvSpPr>
              <a:spLocks noChangeArrowheads="1"/>
            </p:cNvSpPr>
            <p:nvPr>
              <p:custDataLst>
                <p:tags r:id="rId6"/>
              </p:custDataLst>
            </p:nvPr>
          </p:nvSpPr>
          <p:spPr bwMode="auto">
            <a:xfrm rot="-2071034">
              <a:off x="3521" y="1431"/>
              <a:ext cx="149" cy="2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55843"/>
              <a:endParaRPr lang="en-US" sz="2600">
                <a:solidFill>
                  <a:prstClr val="black"/>
                </a:solidFill>
                <a:latin typeface="Calibri"/>
              </a:endParaRPr>
            </a:p>
          </p:txBody>
        </p:sp>
        <p:sp>
          <p:nvSpPr>
            <p:cNvPr id="58448" name="Oval 1040"/>
            <p:cNvSpPr>
              <a:spLocks noChangeArrowheads="1"/>
            </p:cNvSpPr>
            <p:nvPr>
              <p:custDataLst>
                <p:tags r:id="rId7"/>
              </p:custDataLst>
            </p:nvPr>
          </p:nvSpPr>
          <p:spPr bwMode="auto">
            <a:xfrm>
              <a:off x="3118" y="1479"/>
              <a:ext cx="56" cy="6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55843"/>
              <a:endParaRPr lang="en-US" sz="2600">
                <a:solidFill>
                  <a:prstClr val="black"/>
                </a:solidFill>
                <a:latin typeface="Calibri"/>
              </a:endParaRPr>
            </a:p>
          </p:txBody>
        </p:sp>
        <p:sp>
          <p:nvSpPr>
            <p:cNvPr id="58449" name="Oval 1041"/>
            <p:cNvSpPr>
              <a:spLocks noChangeArrowheads="1"/>
            </p:cNvSpPr>
            <p:nvPr>
              <p:custDataLst>
                <p:tags r:id="rId8"/>
              </p:custDataLst>
            </p:nvPr>
          </p:nvSpPr>
          <p:spPr bwMode="auto">
            <a:xfrm>
              <a:off x="3341" y="1495"/>
              <a:ext cx="55"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55843"/>
              <a:endParaRPr lang="en-US" sz="2600">
                <a:solidFill>
                  <a:prstClr val="black"/>
                </a:solidFill>
                <a:latin typeface="Calibri"/>
              </a:endParaRPr>
            </a:p>
          </p:txBody>
        </p:sp>
        <p:sp>
          <p:nvSpPr>
            <p:cNvPr id="58450" name="Oval 1042"/>
            <p:cNvSpPr>
              <a:spLocks noChangeArrowheads="1"/>
            </p:cNvSpPr>
            <p:nvPr>
              <p:custDataLst>
                <p:tags r:id="rId9"/>
              </p:custDataLst>
            </p:nvPr>
          </p:nvSpPr>
          <p:spPr bwMode="auto">
            <a:xfrm>
              <a:off x="3543" y="1549"/>
              <a:ext cx="54" cy="6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655843"/>
              <a:endParaRPr lang="en-US" sz="2600">
                <a:solidFill>
                  <a:prstClr val="black"/>
                </a:solidFill>
                <a:latin typeface="Calibri"/>
              </a:endParaRPr>
            </a:p>
          </p:txBody>
        </p:sp>
        <p:sp>
          <p:nvSpPr>
            <p:cNvPr id="58451" name="AutoShape 1043"/>
            <p:cNvSpPr>
              <a:spLocks noChangeArrowheads="1"/>
            </p:cNvSpPr>
            <p:nvPr>
              <p:custDataLst>
                <p:tags r:id="rId10"/>
              </p:custDataLst>
            </p:nvPr>
          </p:nvSpPr>
          <p:spPr bwMode="auto">
            <a:xfrm rot="-5400000">
              <a:off x="3291" y="1540"/>
              <a:ext cx="77" cy="445"/>
            </a:xfrm>
            <a:prstGeom prst="moon">
              <a:avLst>
                <a:gd name="adj" fmla="val 50000"/>
              </a:avLst>
            </a:prstGeom>
            <a:solidFill>
              <a:schemeClr val="bg2"/>
            </a:solidFill>
            <a:ln w="9525">
              <a:solidFill>
                <a:schemeClr val="tx1"/>
              </a:solidFill>
              <a:miter lim="800000"/>
              <a:headEnd/>
              <a:tailEnd/>
            </a:ln>
          </p:spPr>
          <p:txBody>
            <a:bodyPr wrap="none" anchor="ctr"/>
            <a:lstStyle/>
            <a:p>
              <a:pPr defTabSz="655843"/>
              <a:endParaRPr lang="en-US" sz="2600">
                <a:solidFill>
                  <a:prstClr val="black"/>
                </a:solidFill>
                <a:latin typeface="Calibri"/>
              </a:endParaRPr>
            </a:p>
          </p:txBody>
        </p:sp>
        <p:sp>
          <p:nvSpPr>
            <p:cNvPr id="58452" name="Freeform 1044"/>
            <p:cNvSpPr>
              <a:spLocks/>
            </p:cNvSpPr>
            <p:nvPr>
              <p:custDataLst>
                <p:tags r:id="rId11"/>
              </p:custDataLst>
            </p:nvPr>
          </p:nvSpPr>
          <p:spPr bwMode="auto">
            <a:xfrm>
              <a:off x="3120" y="1128"/>
              <a:ext cx="648" cy="256"/>
            </a:xfrm>
            <a:custGeom>
              <a:avLst/>
              <a:gdLst>
                <a:gd name="T0" fmla="*/ 208 w 648"/>
                <a:gd name="T1" fmla="*/ 0 h 256"/>
                <a:gd name="T2" fmla="*/ 47 w 648"/>
                <a:gd name="T3" fmla="*/ 7 h 256"/>
                <a:gd name="T4" fmla="*/ 0 w 648"/>
                <a:gd name="T5" fmla="*/ 92 h 256"/>
                <a:gd name="T6" fmla="*/ 162 w 648"/>
                <a:gd name="T7" fmla="*/ 192 h 256"/>
                <a:gd name="T8" fmla="*/ 300 w 648"/>
                <a:gd name="T9" fmla="*/ 238 h 256"/>
                <a:gd name="T10" fmla="*/ 484 w 648"/>
                <a:gd name="T11" fmla="*/ 246 h 256"/>
                <a:gd name="T12" fmla="*/ 646 w 648"/>
                <a:gd name="T13" fmla="*/ 184 h 256"/>
                <a:gd name="T14" fmla="*/ 615 w 648"/>
                <a:gd name="T15" fmla="*/ 153 h 256"/>
                <a:gd name="T16" fmla="*/ 546 w 648"/>
                <a:gd name="T17" fmla="*/ 8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8"/>
                <a:gd name="T28" fmla="*/ 0 h 256"/>
                <a:gd name="T29" fmla="*/ 648 w 648"/>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8" h="256">
                  <a:moveTo>
                    <a:pt x="208" y="0"/>
                  </a:moveTo>
                  <a:cubicBezTo>
                    <a:pt x="154" y="2"/>
                    <a:pt x="100" y="0"/>
                    <a:pt x="47" y="7"/>
                  </a:cubicBezTo>
                  <a:cubicBezTo>
                    <a:pt x="15" y="11"/>
                    <a:pt x="0" y="92"/>
                    <a:pt x="0" y="92"/>
                  </a:cubicBezTo>
                  <a:cubicBezTo>
                    <a:pt x="19" y="199"/>
                    <a:pt x="72" y="170"/>
                    <a:pt x="162" y="192"/>
                  </a:cubicBezTo>
                  <a:cubicBezTo>
                    <a:pt x="208" y="203"/>
                    <a:pt x="252" y="234"/>
                    <a:pt x="300" y="238"/>
                  </a:cubicBezTo>
                  <a:cubicBezTo>
                    <a:pt x="361" y="243"/>
                    <a:pt x="423" y="243"/>
                    <a:pt x="484" y="246"/>
                  </a:cubicBezTo>
                  <a:cubicBezTo>
                    <a:pt x="648" y="235"/>
                    <a:pt x="569" y="256"/>
                    <a:pt x="646" y="184"/>
                  </a:cubicBezTo>
                  <a:cubicBezTo>
                    <a:pt x="642" y="180"/>
                    <a:pt x="617" y="158"/>
                    <a:pt x="615" y="153"/>
                  </a:cubicBezTo>
                  <a:cubicBezTo>
                    <a:pt x="596" y="116"/>
                    <a:pt x="599" y="84"/>
                    <a:pt x="546" y="84"/>
                  </a:cubicBezTo>
                </a:path>
              </a:pathLst>
            </a:custGeom>
            <a:solidFill>
              <a:srgbClr val="CC0099"/>
            </a:solidFill>
            <a:ln w="9525">
              <a:solidFill>
                <a:srgbClr val="FF99CC"/>
              </a:solidFill>
              <a:round/>
              <a:headEnd/>
              <a:tailEnd/>
            </a:ln>
          </p:spPr>
          <p:txBody>
            <a:bodyPr/>
            <a:lstStyle/>
            <a:p>
              <a:pPr defTabSz="655843"/>
              <a:endParaRPr lang="en-US" sz="2600">
                <a:solidFill>
                  <a:prstClr val="black"/>
                </a:solidFill>
                <a:latin typeface="Calibri"/>
              </a:endParaRPr>
            </a:p>
          </p:txBody>
        </p:sp>
        <p:sp>
          <p:nvSpPr>
            <p:cNvPr id="58453" name="Freeform 1045"/>
            <p:cNvSpPr>
              <a:spLocks/>
            </p:cNvSpPr>
            <p:nvPr>
              <p:custDataLst>
                <p:tags r:id="rId12"/>
              </p:custDataLst>
            </p:nvPr>
          </p:nvSpPr>
          <p:spPr bwMode="auto">
            <a:xfrm>
              <a:off x="3254" y="1051"/>
              <a:ext cx="442" cy="192"/>
            </a:xfrm>
            <a:custGeom>
              <a:avLst/>
              <a:gdLst>
                <a:gd name="T0" fmla="*/ 88 w 442"/>
                <a:gd name="T1" fmla="*/ 138 h 192"/>
                <a:gd name="T2" fmla="*/ 34 w 442"/>
                <a:gd name="T3" fmla="*/ 92 h 192"/>
                <a:gd name="T4" fmla="*/ 57 w 442"/>
                <a:gd name="T5" fmla="*/ 0 h 192"/>
                <a:gd name="T6" fmla="*/ 234 w 442"/>
                <a:gd name="T7" fmla="*/ 15 h 192"/>
                <a:gd name="T8" fmla="*/ 372 w 442"/>
                <a:gd name="T9" fmla="*/ 61 h 192"/>
                <a:gd name="T10" fmla="*/ 441 w 442"/>
                <a:gd name="T11" fmla="*/ 92 h 192"/>
                <a:gd name="T12" fmla="*/ 434 w 442"/>
                <a:gd name="T13" fmla="*/ 122 h 192"/>
                <a:gd name="T14" fmla="*/ 280 w 442"/>
                <a:gd name="T15" fmla="*/ 161 h 192"/>
                <a:gd name="T16" fmla="*/ 257 w 442"/>
                <a:gd name="T17" fmla="*/ 169 h 192"/>
                <a:gd name="T18" fmla="*/ 226 w 442"/>
                <a:gd name="T19" fmla="*/ 184 h 192"/>
                <a:gd name="T20" fmla="*/ 196 w 442"/>
                <a:gd name="T21" fmla="*/ 192 h 1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2"/>
                <a:gd name="T34" fmla="*/ 0 h 192"/>
                <a:gd name="T35" fmla="*/ 442 w 442"/>
                <a:gd name="T36" fmla="*/ 192 h 1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2" h="192">
                  <a:moveTo>
                    <a:pt x="88" y="138"/>
                  </a:moveTo>
                  <a:cubicBezTo>
                    <a:pt x="71" y="119"/>
                    <a:pt x="55" y="106"/>
                    <a:pt x="34" y="92"/>
                  </a:cubicBezTo>
                  <a:cubicBezTo>
                    <a:pt x="22" y="52"/>
                    <a:pt x="0" y="17"/>
                    <a:pt x="57" y="0"/>
                  </a:cubicBezTo>
                  <a:cubicBezTo>
                    <a:pt x="75" y="1"/>
                    <a:pt x="202" y="8"/>
                    <a:pt x="234" y="15"/>
                  </a:cubicBezTo>
                  <a:cubicBezTo>
                    <a:pt x="275" y="24"/>
                    <a:pt x="331" y="47"/>
                    <a:pt x="372" y="61"/>
                  </a:cubicBezTo>
                  <a:cubicBezTo>
                    <a:pt x="394" y="81"/>
                    <a:pt x="412" y="84"/>
                    <a:pt x="441" y="92"/>
                  </a:cubicBezTo>
                  <a:cubicBezTo>
                    <a:pt x="439" y="102"/>
                    <a:pt x="442" y="115"/>
                    <a:pt x="434" y="122"/>
                  </a:cubicBezTo>
                  <a:cubicBezTo>
                    <a:pt x="411" y="142"/>
                    <a:pt x="306" y="158"/>
                    <a:pt x="280" y="161"/>
                  </a:cubicBezTo>
                  <a:cubicBezTo>
                    <a:pt x="272" y="164"/>
                    <a:pt x="264" y="166"/>
                    <a:pt x="257" y="169"/>
                  </a:cubicBezTo>
                  <a:cubicBezTo>
                    <a:pt x="246" y="173"/>
                    <a:pt x="237" y="180"/>
                    <a:pt x="226" y="184"/>
                  </a:cubicBezTo>
                  <a:cubicBezTo>
                    <a:pt x="216" y="188"/>
                    <a:pt x="196" y="192"/>
                    <a:pt x="196" y="192"/>
                  </a:cubicBezTo>
                </a:path>
              </a:pathLst>
            </a:custGeom>
            <a:solidFill>
              <a:srgbClr val="CC0099"/>
            </a:solidFill>
            <a:ln w="9525">
              <a:solidFill>
                <a:srgbClr val="FF99CC"/>
              </a:solidFill>
              <a:round/>
              <a:headEnd/>
              <a:tailEnd/>
            </a:ln>
          </p:spPr>
          <p:txBody>
            <a:bodyPr/>
            <a:lstStyle/>
            <a:p>
              <a:pPr defTabSz="655843"/>
              <a:endParaRPr lang="en-US" sz="2600">
                <a:solidFill>
                  <a:prstClr val="black"/>
                </a:solidFill>
                <a:latin typeface="Calibri"/>
              </a:endParaRPr>
            </a:p>
          </p:txBody>
        </p:sp>
        <p:sp>
          <p:nvSpPr>
            <p:cNvPr id="58454" name="Freeform 1046"/>
            <p:cNvSpPr>
              <a:spLocks/>
            </p:cNvSpPr>
            <p:nvPr>
              <p:custDataLst>
                <p:tags r:id="rId13"/>
              </p:custDataLst>
            </p:nvPr>
          </p:nvSpPr>
          <p:spPr bwMode="auto">
            <a:xfrm>
              <a:off x="3025" y="1802"/>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defTabSz="655843"/>
              <a:endParaRPr lang="en-US" sz="2600">
                <a:solidFill>
                  <a:prstClr val="black"/>
                </a:solidFill>
                <a:latin typeface="Calibri"/>
              </a:endParaRPr>
            </a:p>
          </p:txBody>
        </p:sp>
        <p:sp>
          <p:nvSpPr>
            <p:cNvPr id="58455" name="Freeform 1047"/>
            <p:cNvSpPr>
              <a:spLocks/>
            </p:cNvSpPr>
            <p:nvPr>
              <p:custDataLst>
                <p:tags r:id="rId14"/>
              </p:custDataLst>
            </p:nvPr>
          </p:nvSpPr>
          <p:spPr bwMode="auto">
            <a:xfrm flipH="1">
              <a:off x="3456" y="1813"/>
              <a:ext cx="215" cy="139"/>
            </a:xfrm>
            <a:custGeom>
              <a:avLst/>
              <a:gdLst>
                <a:gd name="T0" fmla="*/ 8 w 215"/>
                <a:gd name="T1" fmla="*/ 78 h 139"/>
                <a:gd name="T2" fmla="*/ 84 w 215"/>
                <a:gd name="T3" fmla="*/ 17 h 139"/>
                <a:gd name="T4" fmla="*/ 154 w 215"/>
                <a:gd name="T5" fmla="*/ 40 h 139"/>
                <a:gd name="T6" fmla="*/ 215 w 215"/>
                <a:gd name="T7" fmla="*/ 139 h 139"/>
                <a:gd name="T8" fmla="*/ 0 60000 65536"/>
                <a:gd name="T9" fmla="*/ 0 60000 65536"/>
                <a:gd name="T10" fmla="*/ 0 60000 65536"/>
                <a:gd name="T11" fmla="*/ 0 60000 65536"/>
                <a:gd name="T12" fmla="*/ 0 w 215"/>
                <a:gd name="T13" fmla="*/ 0 h 139"/>
                <a:gd name="T14" fmla="*/ 215 w 215"/>
                <a:gd name="T15" fmla="*/ 139 h 139"/>
              </a:gdLst>
              <a:ahLst/>
              <a:cxnLst>
                <a:cxn ang="T8">
                  <a:pos x="T0" y="T1"/>
                </a:cxn>
                <a:cxn ang="T9">
                  <a:pos x="T2" y="T3"/>
                </a:cxn>
                <a:cxn ang="T10">
                  <a:pos x="T4" y="T5"/>
                </a:cxn>
                <a:cxn ang="T11">
                  <a:pos x="T6" y="T7"/>
                </a:cxn>
              </a:cxnLst>
              <a:rect l="T12" t="T13" r="T14" b="T15"/>
              <a:pathLst>
                <a:path w="215" h="139">
                  <a:moveTo>
                    <a:pt x="8" y="78"/>
                  </a:moveTo>
                  <a:cubicBezTo>
                    <a:pt x="20" y="0"/>
                    <a:pt x="0" y="6"/>
                    <a:pt x="84" y="17"/>
                  </a:cubicBezTo>
                  <a:cubicBezTo>
                    <a:pt x="108" y="24"/>
                    <a:pt x="154" y="40"/>
                    <a:pt x="154" y="40"/>
                  </a:cubicBezTo>
                  <a:cubicBezTo>
                    <a:pt x="162" y="81"/>
                    <a:pt x="162" y="139"/>
                    <a:pt x="215" y="139"/>
                  </a:cubicBezTo>
                </a:path>
              </a:pathLst>
            </a:custGeom>
            <a:solidFill>
              <a:srgbClr val="FD9D0F"/>
            </a:solidFill>
            <a:ln w="9525">
              <a:solidFill>
                <a:srgbClr val="FFCC99"/>
              </a:solidFill>
              <a:round/>
              <a:headEnd/>
              <a:tailEnd/>
            </a:ln>
          </p:spPr>
          <p:txBody>
            <a:bodyPr/>
            <a:lstStyle/>
            <a:p>
              <a:pPr defTabSz="655843"/>
              <a:endParaRPr lang="en-US" sz="2600">
                <a:solidFill>
                  <a:prstClr val="black"/>
                </a:solidFill>
                <a:latin typeface="Calibri"/>
              </a:endParaRPr>
            </a:p>
          </p:txBody>
        </p:sp>
      </p:grpSp>
    </p:spTree>
    <p:extLst>
      <p:ext uri="{BB962C8B-B14F-4D97-AF65-F5344CB8AC3E}">
        <p14:creationId xmlns:p14="http://schemas.microsoft.com/office/powerpoint/2010/main" val="15182051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3990320" cy="1676400"/>
          </a:xfrm>
        </p:spPr>
        <p:txBody>
          <a:bodyPr/>
          <a:lstStyle/>
          <a:p>
            <a:r>
              <a:rPr lang="en-US" dirty="0" smtClean="0">
                <a:solidFill>
                  <a:srgbClr val="17375E"/>
                </a:solidFill>
              </a:rPr>
              <a:t>60 Second Data Analysis</a:t>
            </a:r>
            <a:endParaRPr lang="en-US" dirty="0">
              <a:solidFill>
                <a:srgbClr val="17375E"/>
              </a:solidFill>
            </a:endParaRPr>
          </a:p>
        </p:txBody>
      </p:sp>
      <p:pic>
        <p:nvPicPr>
          <p:cNvPr id="5" name="Picture 4"/>
          <p:cNvPicPr>
            <a:picLocks noChangeAspect="1"/>
          </p:cNvPicPr>
          <p:nvPr/>
        </p:nvPicPr>
        <p:blipFill rotWithShape="1">
          <a:blip r:embed="rId2"/>
          <a:srcRect t="14468"/>
          <a:stretch/>
        </p:blipFill>
        <p:spPr>
          <a:xfrm>
            <a:off x="-18198" y="1634489"/>
            <a:ext cx="15544800" cy="8042911"/>
          </a:xfrm>
          <a:prstGeom prst="rect">
            <a:avLst/>
          </a:prstGeom>
        </p:spPr>
      </p:pic>
      <p:pic>
        <p:nvPicPr>
          <p:cNvPr id="4" name="Picture 3"/>
          <p:cNvPicPr>
            <a:picLocks noChangeAspect="1"/>
          </p:cNvPicPr>
          <p:nvPr/>
        </p:nvPicPr>
        <p:blipFill>
          <a:blip r:embed="rId3"/>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237227643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Box 2"/>
          <p:cNvSpPr txBox="1">
            <a:spLocks noChangeArrowheads="1"/>
          </p:cNvSpPr>
          <p:nvPr/>
        </p:nvSpPr>
        <p:spPr bwMode="auto">
          <a:xfrm>
            <a:off x="518160" y="9164323"/>
            <a:ext cx="14249400" cy="51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51" tIns="73124" rIns="146251" bIns="73124">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defTabSz="655843"/>
            <a:r>
              <a:rPr lang="en-US" dirty="0">
                <a:solidFill>
                  <a:prstClr val="black"/>
                </a:solidFill>
              </a:rPr>
              <a:t>the companies are expanding as fast as the data!</a:t>
            </a:r>
          </a:p>
        </p:txBody>
      </p:sp>
      <p:pic>
        <p:nvPicPr>
          <p:cNvPr id="3" name="Picture 2"/>
          <p:cNvPicPr>
            <a:picLocks noChangeAspect="1"/>
          </p:cNvPicPr>
          <p:nvPr/>
        </p:nvPicPr>
        <p:blipFill rotWithShape="1">
          <a:blip r:embed="rId3"/>
          <a:srcRect t="13802"/>
          <a:stretch/>
        </p:blipFill>
        <p:spPr>
          <a:xfrm>
            <a:off x="1371600" y="1371600"/>
            <a:ext cx="12725400" cy="8226772"/>
          </a:xfrm>
          <a:prstGeom prst="rect">
            <a:avLst/>
          </a:prstGeom>
        </p:spPr>
      </p:pic>
      <p:sp>
        <p:nvSpPr>
          <p:cNvPr id="7" name="Title 1"/>
          <p:cNvSpPr txBox="1">
            <a:spLocks/>
          </p:cNvSpPr>
          <p:nvPr/>
        </p:nvSpPr>
        <p:spPr>
          <a:xfrm>
            <a:off x="777240" y="152400"/>
            <a:ext cx="13990320" cy="1676400"/>
          </a:xfrm>
          <a:prstGeom prst="rect">
            <a:avLst/>
          </a:prstGeom>
        </p:spPr>
        <p:txBody>
          <a:bodyPr/>
          <a:lstStyle>
            <a:lvl1pPr algn="ctr" defTabSz="730907" rtl="0" eaLnBrk="1" latinLnBrk="0" hangingPunct="1">
              <a:spcBef>
                <a:spcPct val="0"/>
              </a:spcBef>
              <a:buNone/>
              <a:defRPr sz="7000" kern="1200">
                <a:solidFill>
                  <a:schemeClr val="tx1"/>
                </a:solidFill>
                <a:latin typeface="+mj-lt"/>
                <a:ea typeface="+mj-ea"/>
                <a:cs typeface="+mj-cs"/>
              </a:defRPr>
            </a:lvl1pPr>
          </a:lstStyle>
          <a:p>
            <a:r>
              <a:rPr lang="en-US" dirty="0" smtClean="0"/>
              <a:t>Big Data Landscape - 2012</a:t>
            </a:r>
            <a:endParaRPr lang="en-US" dirty="0"/>
          </a:p>
        </p:txBody>
      </p:sp>
      <p:pic>
        <p:nvPicPr>
          <p:cNvPr id="8" name="Picture 7"/>
          <p:cNvPicPr>
            <a:picLocks noChangeAspect="1"/>
          </p:cNvPicPr>
          <p:nvPr/>
        </p:nvPicPr>
        <p:blipFill>
          <a:blip r:embed="rId4"/>
          <a:stretch>
            <a:fillRect/>
          </a:stretch>
        </p:blipFill>
        <p:spPr>
          <a:xfrm>
            <a:off x="13716000" y="304800"/>
            <a:ext cx="1270000" cy="952500"/>
          </a:xfrm>
          <a:prstGeom prst="rect">
            <a:avLst/>
          </a:prstGeom>
        </p:spPr>
      </p:pic>
      <p:cxnSp>
        <p:nvCxnSpPr>
          <p:cNvPr id="9" name="Straight Connector 8"/>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304901424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919"/>
          <a:stretch/>
        </p:blipFill>
        <p:spPr>
          <a:xfrm>
            <a:off x="1981200" y="1143000"/>
            <a:ext cx="11792940" cy="8428894"/>
          </a:xfrm>
          <a:prstGeom prst="rect">
            <a:avLst/>
          </a:prstGeom>
        </p:spPr>
      </p:pic>
      <p:sp>
        <p:nvSpPr>
          <p:cNvPr id="3" name="Title 1"/>
          <p:cNvSpPr txBox="1">
            <a:spLocks/>
          </p:cNvSpPr>
          <p:nvPr/>
        </p:nvSpPr>
        <p:spPr>
          <a:xfrm>
            <a:off x="777240" y="152400"/>
            <a:ext cx="13990320" cy="1676400"/>
          </a:xfrm>
          <a:prstGeom prst="rect">
            <a:avLst/>
          </a:prstGeom>
        </p:spPr>
        <p:txBody>
          <a:bodyPr/>
          <a:lstStyle>
            <a:lvl1pPr algn="ctr" defTabSz="730907" rtl="0" eaLnBrk="1" latinLnBrk="0" hangingPunct="1">
              <a:spcBef>
                <a:spcPct val="0"/>
              </a:spcBef>
              <a:buNone/>
              <a:defRPr sz="7000" kern="1200">
                <a:solidFill>
                  <a:schemeClr val="tx1"/>
                </a:solidFill>
                <a:latin typeface="+mj-lt"/>
                <a:ea typeface="+mj-ea"/>
                <a:cs typeface="+mj-cs"/>
              </a:defRPr>
            </a:lvl1pPr>
          </a:lstStyle>
          <a:p>
            <a:r>
              <a:rPr lang="en-US" dirty="0" smtClean="0"/>
              <a:t>Big Data Landscape - 2016</a:t>
            </a:r>
            <a:endParaRPr lang="en-US" dirty="0"/>
          </a:p>
        </p:txBody>
      </p:sp>
      <p:pic>
        <p:nvPicPr>
          <p:cNvPr id="4" name="Picture 3"/>
          <p:cNvPicPr>
            <a:picLocks noChangeAspect="1"/>
          </p:cNvPicPr>
          <p:nvPr/>
        </p:nvPicPr>
        <p:blipFill>
          <a:blip r:embed="rId3"/>
          <a:stretch>
            <a:fillRect/>
          </a:stretch>
        </p:blipFill>
        <p:spPr>
          <a:xfrm>
            <a:off x="13716000" y="304800"/>
            <a:ext cx="1270000" cy="952500"/>
          </a:xfrm>
          <a:prstGeom prst="rect">
            <a:avLst/>
          </a:prstGeom>
        </p:spPr>
      </p:pic>
      <p:cxnSp>
        <p:nvCxnSpPr>
          <p:cNvPr id="5" name="Straight Connector 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406299682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98444" y="99945"/>
            <a:ext cx="7746356" cy="4676505"/>
          </a:xfrm>
          <a:prstGeom prst="rect">
            <a:avLst/>
          </a:prstGeom>
        </p:spPr>
      </p:pic>
      <p:pic>
        <p:nvPicPr>
          <p:cNvPr id="7" name="Picture 6"/>
          <p:cNvPicPr>
            <a:picLocks noChangeAspect="1"/>
          </p:cNvPicPr>
          <p:nvPr/>
        </p:nvPicPr>
        <p:blipFill>
          <a:blip r:embed="rId4"/>
          <a:stretch>
            <a:fillRect/>
          </a:stretch>
        </p:blipFill>
        <p:spPr>
          <a:xfrm>
            <a:off x="8539693" y="7048313"/>
            <a:ext cx="1725308" cy="1116376"/>
          </a:xfrm>
          <a:prstGeom prst="rect">
            <a:avLst/>
          </a:prstGeom>
        </p:spPr>
      </p:pic>
      <p:pic>
        <p:nvPicPr>
          <p:cNvPr id="8" name="Picture 7"/>
          <p:cNvPicPr>
            <a:picLocks noChangeAspect="1"/>
          </p:cNvPicPr>
          <p:nvPr/>
        </p:nvPicPr>
        <p:blipFill>
          <a:blip r:embed="rId5"/>
          <a:stretch>
            <a:fillRect/>
          </a:stretch>
        </p:blipFill>
        <p:spPr>
          <a:xfrm>
            <a:off x="9347426" y="7517084"/>
            <a:ext cx="1201702" cy="937542"/>
          </a:xfrm>
          <a:prstGeom prst="rect">
            <a:avLst/>
          </a:prstGeom>
        </p:spPr>
      </p:pic>
      <p:pic>
        <p:nvPicPr>
          <p:cNvPr id="9" name="Picture 8"/>
          <p:cNvPicPr>
            <a:picLocks noChangeAspect="1"/>
          </p:cNvPicPr>
          <p:nvPr/>
        </p:nvPicPr>
        <p:blipFill>
          <a:blip r:embed="rId6"/>
          <a:stretch>
            <a:fillRect/>
          </a:stretch>
        </p:blipFill>
        <p:spPr>
          <a:xfrm>
            <a:off x="13649325" y="7210353"/>
            <a:ext cx="3724275" cy="954338"/>
          </a:xfrm>
          <a:prstGeom prst="rect">
            <a:avLst/>
          </a:prstGeom>
        </p:spPr>
      </p:pic>
      <p:pic>
        <p:nvPicPr>
          <p:cNvPr id="10" name="Picture 9"/>
          <p:cNvPicPr>
            <a:picLocks noChangeAspect="1"/>
          </p:cNvPicPr>
          <p:nvPr/>
        </p:nvPicPr>
        <p:blipFill>
          <a:blip r:embed="rId7"/>
          <a:stretch>
            <a:fillRect/>
          </a:stretch>
        </p:blipFill>
        <p:spPr>
          <a:xfrm>
            <a:off x="11076514" y="7228374"/>
            <a:ext cx="1640009" cy="1226255"/>
          </a:xfrm>
          <a:prstGeom prst="rect">
            <a:avLst/>
          </a:prstGeom>
        </p:spPr>
      </p:pic>
      <p:pic>
        <p:nvPicPr>
          <p:cNvPr id="11" name="Picture 10"/>
          <p:cNvPicPr>
            <a:picLocks noChangeAspect="1"/>
          </p:cNvPicPr>
          <p:nvPr/>
        </p:nvPicPr>
        <p:blipFill>
          <a:blip r:embed="rId8"/>
          <a:stretch>
            <a:fillRect/>
          </a:stretch>
        </p:blipFill>
        <p:spPr>
          <a:xfrm>
            <a:off x="10318978" y="7048314"/>
            <a:ext cx="1117807" cy="962378"/>
          </a:xfrm>
          <a:prstGeom prst="rect">
            <a:avLst/>
          </a:prstGeom>
        </p:spPr>
      </p:pic>
      <p:pic>
        <p:nvPicPr>
          <p:cNvPr id="12" name="Picture 11"/>
          <p:cNvPicPr>
            <a:picLocks noChangeAspect="1"/>
          </p:cNvPicPr>
          <p:nvPr/>
        </p:nvPicPr>
        <p:blipFill>
          <a:blip r:embed="rId9"/>
          <a:stretch>
            <a:fillRect/>
          </a:stretch>
        </p:blipFill>
        <p:spPr>
          <a:xfrm>
            <a:off x="5589949" y="6829776"/>
            <a:ext cx="3193844" cy="1563917"/>
          </a:xfrm>
          <a:prstGeom prst="rect">
            <a:avLst/>
          </a:prstGeom>
        </p:spPr>
      </p:pic>
      <p:pic>
        <p:nvPicPr>
          <p:cNvPr id="13" name="Picture 12"/>
          <p:cNvPicPr>
            <a:picLocks noChangeAspect="1"/>
          </p:cNvPicPr>
          <p:nvPr/>
        </p:nvPicPr>
        <p:blipFill>
          <a:blip r:embed="rId10"/>
          <a:stretch>
            <a:fillRect/>
          </a:stretch>
        </p:blipFill>
        <p:spPr>
          <a:xfrm>
            <a:off x="12347079" y="7210353"/>
            <a:ext cx="1106165" cy="954338"/>
          </a:xfrm>
          <a:prstGeom prst="rect">
            <a:avLst/>
          </a:prstGeom>
        </p:spPr>
      </p:pic>
      <p:pic>
        <p:nvPicPr>
          <p:cNvPr id="14" name="Picture 13"/>
          <p:cNvPicPr>
            <a:picLocks noChangeAspect="1"/>
          </p:cNvPicPr>
          <p:nvPr/>
        </p:nvPicPr>
        <p:blipFill>
          <a:blip r:embed="rId3"/>
          <a:stretch>
            <a:fillRect/>
          </a:stretch>
        </p:blipFill>
        <p:spPr>
          <a:xfrm>
            <a:off x="-1887" y="99945"/>
            <a:ext cx="7746356" cy="4676505"/>
          </a:xfrm>
          <a:prstGeom prst="rect">
            <a:avLst/>
          </a:prstGeom>
        </p:spPr>
      </p:pic>
      <p:pic>
        <p:nvPicPr>
          <p:cNvPr id="16" name="Picture 15"/>
          <p:cNvPicPr>
            <a:picLocks noChangeAspect="1"/>
          </p:cNvPicPr>
          <p:nvPr/>
        </p:nvPicPr>
        <p:blipFill>
          <a:blip r:embed="rId11"/>
          <a:stretch>
            <a:fillRect/>
          </a:stretch>
        </p:blipFill>
        <p:spPr>
          <a:xfrm>
            <a:off x="353372" y="1659679"/>
            <a:ext cx="1205441" cy="1039988"/>
          </a:xfrm>
          <a:prstGeom prst="rect">
            <a:avLst/>
          </a:prstGeom>
        </p:spPr>
      </p:pic>
      <p:pic>
        <p:nvPicPr>
          <p:cNvPr id="18" name="Picture 17"/>
          <p:cNvPicPr>
            <a:picLocks noChangeAspect="1"/>
          </p:cNvPicPr>
          <p:nvPr/>
        </p:nvPicPr>
        <p:blipFill>
          <a:blip r:embed="rId11"/>
          <a:stretch>
            <a:fillRect/>
          </a:stretch>
        </p:blipFill>
        <p:spPr>
          <a:xfrm>
            <a:off x="6253169" y="2055146"/>
            <a:ext cx="1205441" cy="1039988"/>
          </a:xfrm>
          <a:prstGeom prst="rect">
            <a:avLst/>
          </a:prstGeom>
        </p:spPr>
      </p:pic>
      <p:pic>
        <p:nvPicPr>
          <p:cNvPr id="19" name="Picture 18"/>
          <p:cNvPicPr>
            <a:picLocks noChangeAspect="1"/>
          </p:cNvPicPr>
          <p:nvPr/>
        </p:nvPicPr>
        <p:blipFill>
          <a:blip r:embed="rId11"/>
          <a:stretch>
            <a:fillRect/>
          </a:stretch>
        </p:blipFill>
        <p:spPr>
          <a:xfrm>
            <a:off x="3474975" y="1991456"/>
            <a:ext cx="1205441" cy="1039988"/>
          </a:xfrm>
          <a:prstGeom prst="rect">
            <a:avLst/>
          </a:prstGeom>
        </p:spPr>
      </p:pic>
      <p:pic>
        <p:nvPicPr>
          <p:cNvPr id="21" name="Picture 20"/>
          <p:cNvPicPr>
            <a:picLocks noChangeAspect="1"/>
          </p:cNvPicPr>
          <p:nvPr/>
        </p:nvPicPr>
        <p:blipFill rotWithShape="1">
          <a:blip r:embed="rId12"/>
          <a:srcRect l="36452" t="38166" r="19807" b="31733"/>
          <a:stretch/>
        </p:blipFill>
        <p:spPr>
          <a:xfrm>
            <a:off x="4" y="2556493"/>
            <a:ext cx="2841845" cy="664369"/>
          </a:xfrm>
          <a:prstGeom prst="rect">
            <a:avLst/>
          </a:prstGeom>
        </p:spPr>
      </p:pic>
      <p:pic>
        <p:nvPicPr>
          <p:cNvPr id="23" name="Picture 22"/>
          <p:cNvPicPr>
            <a:picLocks noChangeAspect="1"/>
          </p:cNvPicPr>
          <p:nvPr/>
        </p:nvPicPr>
        <p:blipFill rotWithShape="1">
          <a:blip r:embed="rId12"/>
          <a:srcRect l="20042" t="27160" r="62297" b="36025"/>
          <a:stretch/>
        </p:blipFill>
        <p:spPr>
          <a:xfrm>
            <a:off x="4379572" y="1993177"/>
            <a:ext cx="1168835" cy="827696"/>
          </a:xfrm>
          <a:prstGeom prst="rect">
            <a:avLst/>
          </a:prstGeom>
        </p:spPr>
      </p:pic>
      <p:pic>
        <p:nvPicPr>
          <p:cNvPr id="26" name="Picture 25"/>
          <p:cNvPicPr>
            <a:picLocks noChangeAspect="1"/>
          </p:cNvPicPr>
          <p:nvPr/>
        </p:nvPicPr>
        <p:blipFill>
          <a:blip r:embed="rId11"/>
          <a:stretch>
            <a:fillRect/>
          </a:stretch>
        </p:blipFill>
        <p:spPr>
          <a:xfrm>
            <a:off x="2327838" y="1971949"/>
            <a:ext cx="1088352" cy="938970"/>
          </a:xfrm>
          <a:prstGeom prst="rect">
            <a:avLst/>
          </a:prstGeom>
        </p:spPr>
      </p:pic>
      <p:pic>
        <p:nvPicPr>
          <p:cNvPr id="27" name="Picture 26"/>
          <p:cNvPicPr>
            <a:picLocks noChangeAspect="1"/>
          </p:cNvPicPr>
          <p:nvPr/>
        </p:nvPicPr>
        <p:blipFill>
          <a:blip r:embed="rId11"/>
          <a:stretch>
            <a:fillRect/>
          </a:stretch>
        </p:blipFill>
        <p:spPr>
          <a:xfrm>
            <a:off x="2742839" y="2298134"/>
            <a:ext cx="1088352" cy="938970"/>
          </a:xfrm>
          <a:prstGeom prst="rect">
            <a:avLst/>
          </a:prstGeom>
        </p:spPr>
      </p:pic>
      <p:pic>
        <p:nvPicPr>
          <p:cNvPr id="30" name="Picture 29"/>
          <p:cNvPicPr>
            <a:picLocks noChangeAspect="1"/>
          </p:cNvPicPr>
          <p:nvPr/>
        </p:nvPicPr>
        <p:blipFill>
          <a:blip r:embed="rId13"/>
          <a:stretch>
            <a:fillRect/>
          </a:stretch>
        </p:blipFill>
        <p:spPr>
          <a:xfrm>
            <a:off x="54074" y="4711340"/>
            <a:ext cx="2802669" cy="733457"/>
          </a:xfrm>
          <a:prstGeom prst="rect">
            <a:avLst/>
          </a:prstGeom>
        </p:spPr>
      </p:pic>
      <p:sp>
        <p:nvSpPr>
          <p:cNvPr id="31" name="TextBox 30"/>
          <p:cNvSpPr txBox="1"/>
          <p:nvPr/>
        </p:nvSpPr>
        <p:spPr>
          <a:xfrm>
            <a:off x="1789995" y="1627835"/>
            <a:ext cx="5476751" cy="409286"/>
          </a:xfrm>
          <a:prstGeom prst="rect">
            <a:avLst/>
          </a:prstGeom>
          <a:solidFill>
            <a:schemeClr val="bg1"/>
          </a:solidFill>
        </p:spPr>
        <p:txBody>
          <a:bodyPr wrap="square" lIns="146251" tIns="73124" rIns="146251" bIns="73124" rtlCol="0">
            <a:spAutoFit/>
          </a:bodyPr>
          <a:lstStyle/>
          <a:p>
            <a:pPr defTabSz="655843"/>
            <a:r>
              <a:rPr lang="en-US" sz="1700" dirty="0">
                <a:solidFill>
                  <a:prstClr val="black"/>
                </a:solidFill>
                <a:latin typeface="Cooper Black"/>
                <a:cs typeface="Cooper Black"/>
              </a:rPr>
              <a:t>Amazon Elastic Elastic </a:t>
            </a:r>
            <a:r>
              <a:rPr lang="en-US" sz="1700" dirty="0" err="1">
                <a:solidFill>
                  <a:prstClr val="black"/>
                </a:solidFill>
                <a:latin typeface="Cooper Black"/>
                <a:cs typeface="Cooper Black"/>
              </a:rPr>
              <a:t>MapReduce</a:t>
            </a:r>
            <a:r>
              <a:rPr lang="en-US" sz="1700" dirty="0">
                <a:solidFill>
                  <a:prstClr val="black"/>
                </a:solidFill>
                <a:latin typeface="Cooper Black"/>
                <a:cs typeface="Cooper Black"/>
              </a:rPr>
              <a:t> (EMR)</a:t>
            </a:r>
          </a:p>
        </p:txBody>
      </p:sp>
      <p:sp>
        <p:nvSpPr>
          <p:cNvPr id="32" name="TextBox 31"/>
          <p:cNvSpPr txBox="1"/>
          <p:nvPr/>
        </p:nvSpPr>
        <p:spPr>
          <a:xfrm>
            <a:off x="9688110" y="1611129"/>
            <a:ext cx="4899598" cy="409286"/>
          </a:xfrm>
          <a:prstGeom prst="rect">
            <a:avLst/>
          </a:prstGeom>
          <a:solidFill>
            <a:schemeClr val="bg1"/>
          </a:solidFill>
        </p:spPr>
        <p:txBody>
          <a:bodyPr wrap="square" lIns="146251" tIns="73124" rIns="146251" bIns="73124" rtlCol="0">
            <a:spAutoFit/>
          </a:bodyPr>
          <a:lstStyle/>
          <a:p>
            <a:pPr defTabSz="655843"/>
            <a:r>
              <a:rPr lang="en-US" sz="1700" dirty="0">
                <a:solidFill>
                  <a:prstClr val="black"/>
                </a:solidFill>
                <a:latin typeface="Cooper Black"/>
                <a:cs typeface="Cooper Black"/>
              </a:rPr>
              <a:t>Amazon Simple Storage Service (S3)</a:t>
            </a:r>
          </a:p>
        </p:txBody>
      </p:sp>
      <p:sp>
        <p:nvSpPr>
          <p:cNvPr id="33" name="TextBox 32"/>
          <p:cNvSpPr txBox="1"/>
          <p:nvPr/>
        </p:nvSpPr>
        <p:spPr>
          <a:xfrm>
            <a:off x="8296393" y="6669773"/>
            <a:ext cx="4980484" cy="409286"/>
          </a:xfrm>
          <a:prstGeom prst="rect">
            <a:avLst/>
          </a:prstGeom>
          <a:solidFill>
            <a:schemeClr val="bg1"/>
          </a:solidFill>
        </p:spPr>
        <p:txBody>
          <a:bodyPr wrap="square" lIns="146251" tIns="73124" rIns="146251" bIns="73124" rtlCol="0">
            <a:spAutoFit/>
          </a:bodyPr>
          <a:lstStyle/>
          <a:p>
            <a:pPr defTabSz="655843"/>
            <a:r>
              <a:rPr lang="en-US" sz="1700" dirty="0">
                <a:solidFill>
                  <a:prstClr val="black"/>
                </a:solidFill>
                <a:latin typeface="Cooper Black"/>
                <a:cs typeface="Cooper Black"/>
              </a:rPr>
              <a:t>Amazon Elastic Compute Cloud (EC2)</a:t>
            </a:r>
          </a:p>
        </p:txBody>
      </p:sp>
      <p:sp>
        <p:nvSpPr>
          <p:cNvPr id="34" name="TextBox 33"/>
          <p:cNvSpPr txBox="1"/>
          <p:nvPr/>
        </p:nvSpPr>
        <p:spPr>
          <a:xfrm>
            <a:off x="535571" y="-55403"/>
            <a:ext cx="2038436"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DATA</a:t>
            </a:r>
            <a:endParaRPr lang="en-US" sz="4500" dirty="0">
              <a:solidFill>
                <a:prstClr val="black">
                  <a:lumMod val="50000"/>
                  <a:lumOff val="50000"/>
                </a:prstClr>
              </a:solidFill>
              <a:latin typeface="Calibri"/>
            </a:endParaRPr>
          </a:p>
        </p:txBody>
      </p:sp>
      <p:sp>
        <p:nvSpPr>
          <p:cNvPr id="35" name="TextBox 34"/>
          <p:cNvSpPr txBox="1"/>
          <p:nvPr/>
        </p:nvSpPr>
        <p:spPr>
          <a:xfrm>
            <a:off x="3884329" y="-56953"/>
            <a:ext cx="2459976"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CLOUD</a:t>
            </a:r>
            <a:endParaRPr lang="en-US" sz="4500" dirty="0">
              <a:solidFill>
                <a:prstClr val="black">
                  <a:lumMod val="50000"/>
                  <a:lumOff val="50000"/>
                </a:prstClr>
              </a:solidFill>
              <a:latin typeface="Calibri"/>
            </a:endParaRPr>
          </a:p>
        </p:txBody>
      </p:sp>
      <p:sp>
        <p:nvSpPr>
          <p:cNvPr id="36" name="TextBox 35"/>
          <p:cNvSpPr txBox="1"/>
          <p:nvPr/>
        </p:nvSpPr>
        <p:spPr>
          <a:xfrm>
            <a:off x="11671624" y="-55403"/>
            <a:ext cx="2459976"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CLOUD</a:t>
            </a:r>
            <a:endParaRPr lang="en-US" sz="4500" dirty="0">
              <a:solidFill>
                <a:prstClr val="black">
                  <a:lumMod val="50000"/>
                  <a:lumOff val="50000"/>
                </a:prstClr>
              </a:solidFill>
              <a:latin typeface="Calibri"/>
            </a:endParaRPr>
          </a:p>
        </p:txBody>
      </p:sp>
      <p:sp>
        <p:nvSpPr>
          <p:cNvPr id="37" name="TextBox 36"/>
          <p:cNvSpPr txBox="1"/>
          <p:nvPr/>
        </p:nvSpPr>
        <p:spPr>
          <a:xfrm>
            <a:off x="7031035" y="-56953"/>
            <a:ext cx="3279949"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STORAGE</a:t>
            </a:r>
            <a:endParaRPr lang="en-US" sz="4500" dirty="0">
              <a:solidFill>
                <a:prstClr val="black">
                  <a:lumMod val="50000"/>
                  <a:lumOff val="50000"/>
                </a:prstClr>
              </a:solidFill>
              <a:latin typeface="Calibri"/>
            </a:endParaRPr>
          </a:p>
        </p:txBody>
      </p:sp>
      <p:sp>
        <p:nvSpPr>
          <p:cNvPr id="38" name="TextBox 37"/>
          <p:cNvSpPr txBox="1"/>
          <p:nvPr/>
        </p:nvSpPr>
        <p:spPr>
          <a:xfrm>
            <a:off x="10594246" y="4908199"/>
            <a:ext cx="2459976"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CLOUD</a:t>
            </a:r>
            <a:endParaRPr lang="en-US" sz="4500" dirty="0">
              <a:solidFill>
                <a:prstClr val="black">
                  <a:lumMod val="50000"/>
                  <a:lumOff val="50000"/>
                </a:prstClr>
              </a:solidFill>
              <a:latin typeface="Calibri"/>
            </a:endParaRPr>
          </a:p>
        </p:txBody>
      </p:sp>
      <p:sp>
        <p:nvSpPr>
          <p:cNvPr id="39" name="TextBox 38"/>
          <p:cNvSpPr txBox="1"/>
          <p:nvPr/>
        </p:nvSpPr>
        <p:spPr>
          <a:xfrm>
            <a:off x="6304588" y="4898178"/>
            <a:ext cx="2875880"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UTILITY</a:t>
            </a:r>
            <a:endParaRPr lang="en-US" sz="4500" dirty="0">
              <a:solidFill>
                <a:prstClr val="black">
                  <a:lumMod val="50000"/>
                  <a:lumOff val="50000"/>
                </a:prstClr>
              </a:solidFill>
              <a:latin typeface="Calibri"/>
            </a:endParaRPr>
          </a:p>
        </p:txBody>
      </p:sp>
      <p:pic>
        <p:nvPicPr>
          <p:cNvPr id="20" name="Picture 19"/>
          <p:cNvPicPr>
            <a:picLocks noChangeAspect="1"/>
          </p:cNvPicPr>
          <p:nvPr/>
        </p:nvPicPr>
        <p:blipFill>
          <a:blip r:embed="rId11"/>
          <a:stretch>
            <a:fillRect/>
          </a:stretch>
        </p:blipFill>
        <p:spPr>
          <a:xfrm>
            <a:off x="5214078" y="2180876"/>
            <a:ext cx="1205441" cy="1039988"/>
          </a:xfrm>
          <a:prstGeom prst="rect">
            <a:avLst/>
          </a:prstGeom>
        </p:spPr>
      </p:pic>
      <p:pic>
        <p:nvPicPr>
          <p:cNvPr id="25" name="Picture 24"/>
          <p:cNvPicPr>
            <a:picLocks noChangeAspect="1"/>
          </p:cNvPicPr>
          <p:nvPr/>
        </p:nvPicPr>
        <p:blipFill>
          <a:blip r:embed="rId14"/>
          <a:stretch>
            <a:fillRect/>
          </a:stretch>
        </p:blipFill>
        <p:spPr>
          <a:xfrm>
            <a:off x="4908235" y="2894997"/>
            <a:ext cx="2948746" cy="779105"/>
          </a:xfrm>
          <a:prstGeom prst="rect">
            <a:avLst/>
          </a:prstGeom>
        </p:spPr>
      </p:pic>
      <p:pic>
        <p:nvPicPr>
          <p:cNvPr id="5" name="Picture 4"/>
          <p:cNvPicPr>
            <a:picLocks noChangeAspect="1"/>
          </p:cNvPicPr>
          <p:nvPr/>
        </p:nvPicPr>
        <p:blipFill>
          <a:blip r:embed="rId3"/>
          <a:stretch>
            <a:fillRect/>
          </a:stretch>
        </p:blipFill>
        <p:spPr>
          <a:xfrm>
            <a:off x="6039535" y="5035108"/>
            <a:ext cx="9054852" cy="5023295"/>
          </a:xfrm>
          <a:prstGeom prst="rect">
            <a:avLst/>
          </a:prstGeom>
        </p:spPr>
      </p:pic>
      <p:grpSp>
        <p:nvGrpSpPr>
          <p:cNvPr id="40" name="Group 39"/>
          <p:cNvGrpSpPr/>
          <p:nvPr/>
        </p:nvGrpSpPr>
        <p:grpSpPr>
          <a:xfrm>
            <a:off x="0" y="6096000"/>
            <a:ext cx="6477000" cy="3657600"/>
            <a:chOff x="0" y="1371600"/>
            <a:chExt cx="5181600" cy="2514600"/>
          </a:xfrm>
        </p:grpSpPr>
        <p:sp>
          <p:nvSpPr>
            <p:cNvPr id="41" name="Cloud 40"/>
            <p:cNvSpPr/>
            <p:nvPr/>
          </p:nvSpPr>
          <p:spPr>
            <a:xfrm>
              <a:off x="0" y="1371600"/>
              <a:ext cx="5181600" cy="2514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42" name="Picture 2" descr="http://t3.gstatic.com/images?q=tbn:ANd9GcTa-nP5k9_H3T0S17E7vCXWc1Wjsf455quoKlT3SJIQQ8Ij_53n"/>
            <p:cNvPicPr>
              <a:picLocks noChangeAspect="1" noChangeArrowheads="1"/>
            </p:cNvPicPr>
            <p:nvPr/>
          </p:nvPicPr>
          <p:blipFill>
            <a:blip r:embed="rId15">
              <a:extLst>
                <a:ext uri="{28A0092B-C50C-407E-A947-70E740481C1C}">
                  <a14:useLocalDpi xmlns:a14="http://schemas.microsoft.com/office/drawing/2010/main" val="0"/>
                </a:ext>
              </a:extLst>
            </a:blip>
            <a:srcRect t="35873" b="35426"/>
            <a:stretch>
              <a:fillRect/>
            </a:stretch>
          </p:blipFill>
          <p:spPr bwMode="auto">
            <a:xfrm>
              <a:off x="609600" y="1828800"/>
              <a:ext cx="1614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2" descr="http://2.bp.blogspot.com/-rHUzPAlzXLs/UDWYhj3hYEI/AAAAAAAAABY/-ofbWJD4OtA/s640/mapreduce-logo.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1000" y="2362200"/>
              <a:ext cx="160020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4" descr="http://t0.gstatic.com/images?q=tbn:ANd9GcTIYkNjDFTgEVaslR1Gx0jWD0y075rP5GvxfTHN2rvHkyHXpsnWTJhHIAQ"/>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9600" y="2971800"/>
              <a:ext cx="16002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6" descr="http://silicon-news.com/news/wp-content/uploads/2012/07/bigtable.jpg"/>
            <p:cNvPicPr>
              <a:picLocks noChangeAspect="1" noChangeArrowheads="1"/>
            </p:cNvPicPr>
            <p:nvPr/>
          </p:nvPicPr>
          <p:blipFill>
            <a:blip r:embed="rId18">
              <a:extLst>
                <a:ext uri="{28A0092B-C50C-407E-A947-70E740481C1C}">
                  <a14:useLocalDpi xmlns:a14="http://schemas.microsoft.com/office/drawing/2010/main" val="0"/>
                </a:ext>
              </a:extLst>
            </a:blip>
            <a:srcRect b="34119"/>
            <a:stretch>
              <a:fillRect/>
            </a:stretch>
          </p:blipFill>
          <p:spPr bwMode="auto">
            <a:xfrm>
              <a:off x="2667000" y="18288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8" descr="http://www.kurzweilai.net/images/Google-logo1.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667000" y="2438400"/>
              <a:ext cx="9159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9"/>
            <p:cNvSpPr txBox="1">
              <a:spLocks noChangeArrowheads="1"/>
            </p:cNvSpPr>
            <p:nvPr/>
          </p:nvSpPr>
          <p:spPr bwMode="auto">
            <a:xfrm>
              <a:off x="3505200" y="2438400"/>
              <a:ext cx="144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b="1">
                  <a:solidFill>
                    <a:srgbClr val="FF0000"/>
                  </a:solidFill>
                  <a:latin typeface="Baskerville Old Face" pitchFamily="18" charset="0"/>
                </a:rPr>
                <a:t>M</a:t>
              </a:r>
              <a:r>
                <a:rPr lang="en-US" altLang="en-US" sz="2000" b="1">
                  <a:solidFill>
                    <a:srgbClr val="00B050"/>
                  </a:solidFill>
                  <a:latin typeface="Baskerville Old Face" pitchFamily="18" charset="0"/>
                </a:rPr>
                <a:t>a</a:t>
              </a:r>
              <a:r>
                <a:rPr lang="en-US" altLang="en-US" sz="2000" b="1">
                  <a:solidFill>
                    <a:srgbClr val="FFFF00"/>
                  </a:solidFill>
                  <a:latin typeface="Baskerville Old Face" pitchFamily="18" charset="0"/>
                </a:rPr>
                <a:t>p</a:t>
              </a:r>
              <a:r>
                <a:rPr lang="en-US" altLang="en-US" sz="2000" b="1">
                  <a:solidFill>
                    <a:srgbClr val="0070C0"/>
                  </a:solidFill>
                  <a:latin typeface="Baskerville Old Face" pitchFamily="18" charset="0"/>
                </a:rPr>
                <a:t>R</a:t>
              </a:r>
              <a:r>
                <a:rPr lang="en-US" altLang="en-US" sz="2000" b="1">
                  <a:solidFill>
                    <a:srgbClr val="FF0000"/>
                  </a:solidFill>
                  <a:latin typeface="Baskerville Old Face" pitchFamily="18" charset="0"/>
                </a:rPr>
                <a:t>e</a:t>
              </a:r>
              <a:r>
                <a:rPr lang="en-US" altLang="en-US" sz="2000" b="1">
                  <a:solidFill>
                    <a:srgbClr val="00B050"/>
                  </a:solidFill>
                  <a:latin typeface="Baskerville Old Face" pitchFamily="18" charset="0"/>
                </a:rPr>
                <a:t>d</a:t>
              </a:r>
              <a:r>
                <a:rPr lang="en-US" altLang="en-US" sz="2000" b="1">
                  <a:solidFill>
                    <a:srgbClr val="0070C0"/>
                  </a:solidFill>
                  <a:latin typeface="Baskerville Old Face" pitchFamily="18" charset="0"/>
                </a:rPr>
                <a:t>u</a:t>
              </a:r>
              <a:r>
                <a:rPr lang="en-US" altLang="en-US" sz="2000" b="1">
                  <a:solidFill>
                    <a:srgbClr val="FFFF00"/>
                  </a:solidFill>
                  <a:latin typeface="Baskerville Old Face" pitchFamily="18" charset="0"/>
                </a:rPr>
                <a:t>c</a:t>
              </a:r>
              <a:r>
                <a:rPr lang="en-US" altLang="en-US" sz="2000" b="1">
                  <a:solidFill>
                    <a:srgbClr val="FF0000"/>
                  </a:solidFill>
                  <a:latin typeface="Baskerville Old Face" pitchFamily="18" charset="0"/>
                </a:rPr>
                <a:t>e</a:t>
              </a:r>
            </a:p>
          </p:txBody>
        </p:sp>
        <p:pic>
          <p:nvPicPr>
            <p:cNvPr id="48" name="Picture 18" descr="http://www.kurzweilai.net/images/Google-logo1.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667000" y="3048000"/>
              <a:ext cx="9159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21"/>
            <p:cNvSpPr txBox="1">
              <a:spLocks noChangeArrowheads="1"/>
            </p:cNvSpPr>
            <p:nvPr/>
          </p:nvSpPr>
          <p:spPr bwMode="auto">
            <a:xfrm>
              <a:off x="3505200" y="3048000"/>
              <a:ext cx="144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b="1">
                  <a:solidFill>
                    <a:srgbClr val="FF0000"/>
                  </a:solidFill>
                  <a:latin typeface="Baskerville Old Face" pitchFamily="18" charset="0"/>
                </a:rPr>
                <a:t>F</a:t>
              </a:r>
              <a:r>
                <a:rPr lang="en-US" altLang="en-US" sz="2000" b="1">
                  <a:solidFill>
                    <a:srgbClr val="00B050"/>
                  </a:solidFill>
                  <a:latin typeface="Baskerville Old Face" pitchFamily="18" charset="0"/>
                </a:rPr>
                <a:t>i</a:t>
              </a:r>
              <a:r>
                <a:rPr lang="en-US" altLang="en-US" sz="2000" b="1">
                  <a:solidFill>
                    <a:srgbClr val="FFFF00"/>
                  </a:solidFill>
                  <a:latin typeface="Baskerville Old Face" pitchFamily="18" charset="0"/>
                </a:rPr>
                <a:t>l</a:t>
              </a:r>
              <a:r>
                <a:rPr lang="en-US" altLang="en-US" sz="2000" b="1">
                  <a:solidFill>
                    <a:srgbClr val="0070C0"/>
                  </a:solidFill>
                  <a:latin typeface="Baskerville Old Face" pitchFamily="18" charset="0"/>
                </a:rPr>
                <a:t>e</a:t>
              </a:r>
              <a:r>
                <a:rPr lang="en-US" altLang="en-US" sz="2000" b="1">
                  <a:latin typeface="Baskerville Old Face" pitchFamily="18" charset="0"/>
                </a:rPr>
                <a:t> </a:t>
              </a:r>
              <a:r>
                <a:rPr lang="en-US" altLang="en-US" sz="2000" b="1">
                  <a:solidFill>
                    <a:srgbClr val="FF0000"/>
                  </a:solidFill>
                  <a:latin typeface="Baskerville Old Face" pitchFamily="18" charset="0"/>
                </a:rPr>
                <a:t>S</a:t>
              </a:r>
              <a:r>
                <a:rPr lang="en-US" altLang="en-US" sz="2000" b="1">
                  <a:solidFill>
                    <a:srgbClr val="00B050"/>
                  </a:solidFill>
                  <a:latin typeface="Baskerville Old Face" pitchFamily="18" charset="0"/>
                </a:rPr>
                <a:t>y</a:t>
              </a:r>
              <a:r>
                <a:rPr lang="en-US" altLang="en-US" sz="2000" b="1">
                  <a:solidFill>
                    <a:srgbClr val="0070C0"/>
                  </a:solidFill>
                  <a:latin typeface="Baskerville Old Face" pitchFamily="18" charset="0"/>
                </a:rPr>
                <a:t>s</a:t>
              </a:r>
              <a:r>
                <a:rPr lang="en-US" altLang="en-US" sz="2000" b="1">
                  <a:solidFill>
                    <a:srgbClr val="FFFF00"/>
                  </a:solidFill>
                  <a:latin typeface="Baskerville Old Face" pitchFamily="18" charset="0"/>
                </a:rPr>
                <a:t>t</a:t>
              </a:r>
              <a:r>
                <a:rPr lang="en-US" altLang="en-US" sz="2000" b="1">
                  <a:solidFill>
                    <a:srgbClr val="0070C0"/>
                  </a:solidFill>
                  <a:latin typeface="Baskerville Old Face" pitchFamily="18" charset="0"/>
                </a:rPr>
                <a:t>e</a:t>
              </a:r>
              <a:r>
                <a:rPr lang="en-US" altLang="en-US" sz="2000" b="1">
                  <a:solidFill>
                    <a:srgbClr val="FF0000"/>
                  </a:solidFill>
                  <a:latin typeface="Baskerville Old Face" pitchFamily="18" charset="0"/>
                </a:rPr>
                <a:t>m</a:t>
              </a:r>
            </a:p>
          </p:txBody>
        </p:sp>
        <p:sp>
          <p:nvSpPr>
            <p:cNvPr id="50" name="Left-Right Arrow 49"/>
            <p:cNvSpPr/>
            <p:nvPr/>
          </p:nvSpPr>
          <p:spPr>
            <a:xfrm>
              <a:off x="2209800" y="1905000"/>
              <a:ext cx="457200" cy="228600"/>
            </a:xfrm>
            <a:prstGeom prst="leftRightArrow">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51" name="Left-Right Arrow 50"/>
            <p:cNvSpPr/>
            <p:nvPr/>
          </p:nvSpPr>
          <p:spPr>
            <a:xfrm>
              <a:off x="1981200" y="2514600"/>
              <a:ext cx="685800" cy="228600"/>
            </a:xfrm>
            <a:prstGeom prst="leftRightArrow">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52" name="Left-Right Arrow 51"/>
            <p:cNvSpPr/>
            <p:nvPr/>
          </p:nvSpPr>
          <p:spPr>
            <a:xfrm>
              <a:off x="2209800" y="3124200"/>
              <a:ext cx="533400" cy="228600"/>
            </a:xfrm>
            <a:prstGeom prst="leftRightArrow">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pic>
          <p:nvPicPr>
            <p:cNvPr id="53" name="Picture 7" descr="http://accumulo.apache.org/images/accumulo-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2000" y="1524000"/>
              <a:ext cx="12192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4" name="TextBox 53"/>
          <p:cNvSpPr txBox="1"/>
          <p:nvPr/>
        </p:nvSpPr>
        <p:spPr>
          <a:xfrm>
            <a:off x="10591800" y="4800600"/>
            <a:ext cx="2459976"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CLOUD</a:t>
            </a:r>
            <a:endParaRPr lang="en-US" sz="4500" dirty="0">
              <a:solidFill>
                <a:prstClr val="black">
                  <a:lumMod val="50000"/>
                  <a:lumOff val="50000"/>
                </a:prstClr>
              </a:solidFill>
              <a:latin typeface="Calibri"/>
            </a:endParaRPr>
          </a:p>
        </p:txBody>
      </p:sp>
      <p:sp>
        <p:nvSpPr>
          <p:cNvPr id="55" name="TextBox 54"/>
          <p:cNvSpPr txBox="1"/>
          <p:nvPr/>
        </p:nvSpPr>
        <p:spPr>
          <a:xfrm>
            <a:off x="7089518" y="4799050"/>
            <a:ext cx="2283082" cy="840173"/>
          </a:xfrm>
          <a:prstGeom prst="rect">
            <a:avLst/>
          </a:prstGeom>
          <a:noFill/>
        </p:spPr>
        <p:txBody>
          <a:bodyPr wrap="none" lIns="146251" tIns="73124" rIns="146251" bIns="73124" rtlCol="0">
            <a:spAutoFit/>
          </a:bodyPr>
          <a:lstStyle/>
          <a:p>
            <a:pPr defTabSz="655843"/>
            <a:r>
              <a:rPr lang="en-US" sz="4500" dirty="0" smtClean="0">
                <a:solidFill>
                  <a:prstClr val="black">
                    <a:lumMod val="50000"/>
                    <a:lumOff val="50000"/>
                  </a:prstClr>
                </a:solidFill>
                <a:latin typeface="Cooper Black"/>
                <a:cs typeface="Cooper Black"/>
              </a:rPr>
              <a:t>Utility</a:t>
            </a:r>
            <a:endParaRPr lang="en-US" sz="4500" dirty="0">
              <a:solidFill>
                <a:prstClr val="black">
                  <a:lumMod val="50000"/>
                  <a:lumOff val="50000"/>
                </a:prstClr>
              </a:solidFill>
              <a:latin typeface="Calibri"/>
            </a:endParaRPr>
          </a:p>
        </p:txBody>
      </p:sp>
      <p:sp>
        <p:nvSpPr>
          <p:cNvPr id="56" name="TextBox 55"/>
          <p:cNvSpPr txBox="1"/>
          <p:nvPr/>
        </p:nvSpPr>
        <p:spPr>
          <a:xfrm>
            <a:off x="228600" y="5486400"/>
            <a:ext cx="5939369" cy="840173"/>
          </a:xfrm>
          <a:prstGeom prst="rect">
            <a:avLst/>
          </a:prstGeom>
          <a:noFill/>
        </p:spPr>
        <p:txBody>
          <a:bodyPr wrap="none" lIns="146251" tIns="73124" rIns="146251" bIns="73124" rtlCol="0">
            <a:spAutoFit/>
          </a:bodyPr>
          <a:lstStyle/>
          <a:p>
            <a:pPr defTabSz="655843"/>
            <a:r>
              <a:rPr lang="en-US" sz="4500" dirty="0" smtClean="0">
                <a:solidFill>
                  <a:prstClr val="black">
                    <a:lumMod val="50000"/>
                    <a:lumOff val="50000"/>
                  </a:prstClr>
                </a:solidFill>
                <a:latin typeface="Cooper Black"/>
                <a:cs typeface="Cooper Black"/>
              </a:rPr>
              <a:t>Data Cloud History</a:t>
            </a:r>
            <a:endParaRPr lang="en-US" sz="4500" dirty="0">
              <a:solidFill>
                <a:prstClr val="black">
                  <a:lumMod val="50000"/>
                  <a:lumOff val="50000"/>
                </a:prstClr>
              </a:solidFill>
              <a:latin typeface="Calibri"/>
            </a:endParaRPr>
          </a:p>
        </p:txBody>
      </p:sp>
      <p:pic>
        <p:nvPicPr>
          <p:cNvPr id="57" name="Picture 56"/>
          <p:cNvPicPr>
            <a:picLocks noChangeAspect="1"/>
          </p:cNvPicPr>
          <p:nvPr/>
        </p:nvPicPr>
        <p:blipFill>
          <a:blip r:embed="rId21"/>
          <a:stretch>
            <a:fillRect/>
          </a:stretch>
        </p:blipFill>
        <p:spPr>
          <a:xfrm>
            <a:off x="14097000" y="152400"/>
            <a:ext cx="1270000" cy="952500"/>
          </a:xfrm>
          <a:prstGeom prst="rect">
            <a:avLst/>
          </a:prstGeom>
        </p:spPr>
      </p:pic>
      <p:cxnSp>
        <p:nvCxnSpPr>
          <p:cNvPr id="58" name="Straight Connector 57"/>
          <p:cNvCxnSpPr/>
          <p:nvPr/>
        </p:nvCxnSpPr>
        <p:spPr>
          <a:xfrm>
            <a:off x="228600" y="9587276"/>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2743200" y="9511076"/>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5738310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3920226" y="3890578"/>
            <a:ext cx="7715481" cy="818614"/>
          </a:xfrm>
          <a:prstGeom prst="rect">
            <a:avLst/>
          </a:prstGeom>
        </p:spPr>
        <p:txBody>
          <a:bodyPr vert="horz" wrap="square" lIns="0" tIns="18217" rIns="0" bIns="0" rtlCol="0">
            <a:spAutoFit/>
          </a:bodyPr>
          <a:lstStyle/>
          <a:p>
            <a:pPr marL="18217">
              <a:spcBef>
                <a:spcPts val="144"/>
              </a:spcBef>
              <a:tabLst>
                <a:tab pos="4121803" algn="l"/>
              </a:tabLst>
            </a:pPr>
            <a:r>
              <a:rPr sz="5200" b="1" spc="-6" dirty="0">
                <a:solidFill>
                  <a:srgbClr val="17375E"/>
                </a:solidFill>
              </a:rPr>
              <a:t>IV.</a:t>
            </a:r>
            <a:r>
              <a:rPr sz="5200" b="1" spc="6" dirty="0">
                <a:solidFill>
                  <a:srgbClr val="17375E"/>
                </a:solidFill>
              </a:rPr>
              <a:t> </a:t>
            </a:r>
            <a:r>
              <a:rPr lang="en-US" sz="5200" b="1" spc="-6" dirty="0" smtClean="0">
                <a:solidFill>
                  <a:srgbClr val="17375E"/>
                </a:solidFill>
              </a:rPr>
              <a:t>What is Data Science</a:t>
            </a:r>
            <a:endParaRPr sz="5200" b="1" dirty="0">
              <a:solidFill>
                <a:srgbClr val="17375E"/>
              </a:solidFill>
            </a:endParaRPr>
          </a:p>
        </p:txBody>
      </p:sp>
      <p:pic>
        <p:nvPicPr>
          <p:cNvPr id="14" name="Picture 13"/>
          <p:cNvPicPr>
            <a:picLocks noChangeAspect="1"/>
          </p:cNvPicPr>
          <p:nvPr/>
        </p:nvPicPr>
        <p:blipFill>
          <a:blip r:embed="rId2"/>
          <a:stretch>
            <a:fillRect/>
          </a:stretch>
        </p:blipFill>
        <p:spPr>
          <a:xfrm>
            <a:off x="13716000" y="304800"/>
            <a:ext cx="1270000" cy="952500"/>
          </a:xfrm>
          <a:prstGeom prst="rect">
            <a:avLst/>
          </a:prstGeom>
        </p:spPr>
      </p:pic>
      <p:cxnSp>
        <p:nvCxnSpPr>
          <p:cNvPr id="15" name="Straight Connector 1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323915068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title"/>
          </p:nvPr>
        </p:nvSpPr>
        <p:spPr>
          <a:xfrm>
            <a:off x="1884222" y="304800"/>
            <a:ext cx="10940240" cy="1095590"/>
          </a:xfrm>
          <a:prstGeom prst="rect">
            <a:avLst/>
          </a:prstGeom>
        </p:spPr>
        <p:txBody>
          <a:bodyPr vert="horz" wrap="square" lIns="0" tIns="18194" rIns="0" bIns="0" rtlCol="0">
            <a:spAutoFit/>
          </a:bodyPr>
          <a:lstStyle/>
          <a:p>
            <a:pPr marL="18194">
              <a:spcBef>
                <a:spcPts val="144"/>
              </a:spcBef>
            </a:pPr>
            <a:r>
              <a:rPr spc="-6" dirty="0">
                <a:solidFill>
                  <a:srgbClr val="17375E"/>
                </a:solidFill>
              </a:rPr>
              <a:t>Introduction: </a:t>
            </a:r>
            <a:r>
              <a:rPr lang="en-US" spc="-6" dirty="0">
                <a:solidFill>
                  <a:srgbClr val="17375E"/>
                </a:solidFill>
              </a:rPr>
              <a:t>"</a:t>
            </a:r>
            <a:r>
              <a:rPr lang="en-US" dirty="0" smtClean="0">
                <a:solidFill>
                  <a:srgbClr val="17375E"/>
                </a:solidFill>
              </a:rPr>
              <a:t>Cool Things”</a:t>
            </a:r>
            <a:endParaRPr spc="-6" dirty="0">
              <a:solidFill>
                <a:srgbClr val="17375E"/>
              </a:solidFill>
            </a:endParaRPr>
          </a:p>
        </p:txBody>
      </p:sp>
      <p:sp>
        <p:nvSpPr>
          <p:cNvPr id="14" name="object 14"/>
          <p:cNvSpPr txBox="1"/>
          <p:nvPr/>
        </p:nvSpPr>
        <p:spPr>
          <a:xfrm>
            <a:off x="1295402" y="1828800"/>
            <a:ext cx="12895120" cy="7668164"/>
          </a:xfrm>
          <a:prstGeom prst="rect">
            <a:avLst/>
          </a:prstGeom>
        </p:spPr>
        <p:txBody>
          <a:bodyPr vert="horz" wrap="square" lIns="0" tIns="90969" rIns="0" bIns="0" rtlCol="0">
            <a:spAutoFit/>
          </a:bodyPr>
          <a:lstStyle/>
          <a:p>
            <a:pPr marL="509422" marR="7294" indent="-491235" defTabSz="654978">
              <a:lnSpc>
                <a:spcPts val="3590"/>
              </a:lnSpc>
              <a:spcBef>
                <a:spcPts val="718"/>
              </a:spcBef>
              <a:buFont typeface="Times New Roman"/>
              <a:buChar char="▪"/>
              <a:tabLst>
                <a:tab pos="508513" algn="l"/>
                <a:tab pos="509422" algn="l"/>
              </a:tabLst>
            </a:pPr>
            <a:r>
              <a:rPr sz="3600" dirty="0">
                <a:solidFill>
                  <a:schemeClr val="tx2">
                    <a:lumMod val="75000"/>
                  </a:schemeClr>
                </a:solidFill>
                <a:cs typeface="Tahoma"/>
              </a:rPr>
              <a:t>I </a:t>
            </a:r>
            <a:r>
              <a:rPr lang="en-US" sz="3600" spc="-6" dirty="0">
                <a:solidFill>
                  <a:schemeClr val="tx2">
                    <a:lumMod val="75000"/>
                  </a:schemeClr>
                </a:solidFill>
                <a:cs typeface="Tahoma"/>
              </a:rPr>
              <a:t>work for the National Security Agency as a Cryptologic Computer Scientist</a:t>
            </a:r>
            <a:endParaRPr sz="3600" dirty="0">
              <a:solidFill>
                <a:schemeClr val="tx2">
                  <a:lumMod val="75000"/>
                </a:schemeClr>
              </a:solidFill>
              <a:cs typeface="Tahoma"/>
            </a:endParaRPr>
          </a:p>
          <a:p>
            <a:pPr marL="1082537" lvl="1" indent="-409361" defTabSz="654978">
              <a:spcBef>
                <a:spcPts val="314"/>
              </a:spcBef>
              <a:buFontTx/>
              <a:buChar char="–"/>
              <a:tabLst>
                <a:tab pos="1081623" algn="l"/>
                <a:tab pos="1082537" algn="l"/>
              </a:tabLst>
            </a:pPr>
            <a:r>
              <a:rPr lang="en-US" sz="3600" dirty="0">
                <a:solidFill>
                  <a:schemeClr val="tx2">
                    <a:lumMod val="75000"/>
                  </a:schemeClr>
                </a:solidFill>
                <a:cs typeface="Tahoma"/>
              </a:rPr>
              <a:t>EOD data was 10/09 and started in the Computer Science Development Program (CDP)</a:t>
            </a:r>
            <a:endParaRPr sz="3600" dirty="0">
              <a:solidFill>
                <a:schemeClr val="tx2">
                  <a:lumMod val="75000"/>
                </a:schemeClr>
              </a:solidFill>
              <a:cs typeface="Tahoma"/>
            </a:endParaRPr>
          </a:p>
          <a:p>
            <a:pPr marL="509422" marR="537625" indent="-491235" defTabSz="654978">
              <a:lnSpc>
                <a:spcPts val="3618"/>
              </a:lnSpc>
              <a:spcBef>
                <a:spcPts val="1062"/>
              </a:spcBef>
              <a:buFont typeface="Times New Roman"/>
              <a:buChar char="▪"/>
              <a:tabLst>
                <a:tab pos="508513" algn="l"/>
                <a:tab pos="509422" algn="l"/>
              </a:tabLst>
            </a:pPr>
            <a:r>
              <a:rPr lang="en-US" sz="3600" spc="-6" dirty="0">
                <a:solidFill>
                  <a:schemeClr val="tx2">
                    <a:lumMod val="75000"/>
                  </a:schemeClr>
                </a:solidFill>
                <a:cs typeface="Tahoma"/>
              </a:rPr>
              <a:t>Intelligence Community National Counterintelligence and Security Professional Award</a:t>
            </a:r>
            <a:endParaRPr sz="3600" dirty="0">
              <a:solidFill>
                <a:schemeClr val="tx2">
                  <a:lumMod val="75000"/>
                </a:schemeClr>
              </a:solidFill>
              <a:cs typeface="Tahoma"/>
            </a:endParaRPr>
          </a:p>
          <a:p>
            <a:pPr marL="1073436" marR="1053422" lvl="1" indent="-400274" defTabSz="654978">
              <a:lnSpc>
                <a:spcPts val="3182"/>
              </a:lnSpc>
              <a:spcBef>
                <a:spcPts val="630"/>
              </a:spcBef>
              <a:buFontTx/>
              <a:buChar char="–"/>
              <a:tabLst>
                <a:tab pos="1081623" algn="l"/>
                <a:tab pos="1082537" algn="l"/>
              </a:tabLst>
            </a:pPr>
            <a:r>
              <a:rPr lang="en-US" sz="3600" spc="-6" dirty="0">
                <a:solidFill>
                  <a:schemeClr val="tx2">
                    <a:lumMod val="75000"/>
                  </a:schemeClr>
                </a:solidFill>
                <a:cs typeface="Tahoma"/>
              </a:rPr>
              <a:t>Data Scientist for the </a:t>
            </a:r>
            <a:r>
              <a:rPr lang="en-US" sz="3600" spc="-6" dirty="0" smtClean="0">
                <a:solidFill>
                  <a:schemeClr val="tx2">
                    <a:lumMod val="75000"/>
                  </a:schemeClr>
                </a:solidFill>
                <a:cs typeface="Tahoma"/>
              </a:rPr>
              <a:t>Corporate Disclosures Action Group</a:t>
            </a:r>
            <a:endParaRPr sz="3600" dirty="0">
              <a:solidFill>
                <a:schemeClr val="tx2">
                  <a:lumMod val="75000"/>
                </a:schemeClr>
              </a:solidFill>
              <a:cs typeface="Tahoma"/>
            </a:endParaRPr>
          </a:p>
          <a:p>
            <a:pPr marL="509422" indent="-491235" defTabSz="654978">
              <a:spcBef>
                <a:spcPts val="274"/>
              </a:spcBef>
              <a:buFont typeface="Times New Roman"/>
              <a:buChar char="▪"/>
              <a:tabLst>
                <a:tab pos="508513" algn="l"/>
                <a:tab pos="509422" algn="l"/>
              </a:tabLst>
            </a:pPr>
            <a:r>
              <a:rPr lang="en-US" sz="3600" dirty="0">
                <a:solidFill>
                  <a:schemeClr val="tx2">
                    <a:lumMod val="75000"/>
                  </a:schemeClr>
                </a:solidFill>
                <a:cs typeface="Tahoma"/>
              </a:rPr>
              <a:t>Office of the Director National Intelligence (ODNI) Award for Human Capital</a:t>
            </a:r>
            <a:endParaRPr sz="3600" dirty="0">
              <a:solidFill>
                <a:schemeClr val="tx2">
                  <a:lumMod val="75000"/>
                </a:schemeClr>
              </a:solidFill>
              <a:cs typeface="Tahoma"/>
            </a:endParaRPr>
          </a:p>
          <a:p>
            <a:pPr marL="1082537" lvl="1" indent="-409361" defTabSz="654978">
              <a:spcBef>
                <a:spcPts val="373"/>
              </a:spcBef>
              <a:buFontTx/>
              <a:buChar char="–"/>
              <a:tabLst>
                <a:tab pos="1081623" algn="l"/>
                <a:tab pos="1082537" algn="l"/>
              </a:tabLst>
            </a:pPr>
            <a:r>
              <a:rPr lang="en-US" sz="3600" spc="-6" dirty="0">
                <a:solidFill>
                  <a:schemeClr val="tx2">
                    <a:lumMod val="75000"/>
                  </a:schemeClr>
                </a:solidFill>
                <a:cs typeface="Tahoma"/>
              </a:rPr>
              <a:t>NSA Day of Cyber</a:t>
            </a:r>
            <a:endParaRPr sz="3600" dirty="0">
              <a:solidFill>
                <a:schemeClr val="tx2">
                  <a:lumMod val="75000"/>
                </a:schemeClr>
              </a:solidFill>
              <a:cs typeface="Tahoma"/>
            </a:endParaRPr>
          </a:p>
          <a:p>
            <a:pPr marL="509422" marR="501239" indent="-491235" defTabSz="654978">
              <a:lnSpc>
                <a:spcPts val="3756"/>
              </a:lnSpc>
              <a:spcBef>
                <a:spcPts val="940"/>
              </a:spcBef>
              <a:buFont typeface="Times New Roman"/>
              <a:buChar char="▪"/>
              <a:tabLst>
                <a:tab pos="508513" algn="l"/>
                <a:tab pos="509422" algn="l"/>
              </a:tabLst>
            </a:pPr>
            <a:r>
              <a:rPr sz="3600" dirty="0">
                <a:solidFill>
                  <a:schemeClr val="tx2">
                    <a:lumMod val="75000"/>
                  </a:schemeClr>
                </a:solidFill>
                <a:cs typeface="Tahoma"/>
              </a:rPr>
              <a:t>I </a:t>
            </a:r>
            <a:r>
              <a:rPr lang="en-US" sz="3600" dirty="0">
                <a:solidFill>
                  <a:schemeClr val="tx2">
                    <a:lumMod val="75000"/>
                  </a:schemeClr>
                </a:solidFill>
                <a:cs typeface="Tahoma"/>
              </a:rPr>
              <a:t>played Division I football and basketball at Mississippi Valley State University</a:t>
            </a:r>
            <a:endParaRPr sz="3600" dirty="0">
              <a:solidFill>
                <a:schemeClr val="tx2">
                  <a:lumMod val="75000"/>
                </a:schemeClr>
              </a:solidFill>
              <a:cs typeface="Tahoma"/>
            </a:endParaRPr>
          </a:p>
          <a:p>
            <a:pPr marL="1082537" lvl="1" indent="-409361" defTabSz="654978">
              <a:spcBef>
                <a:spcPts val="136"/>
              </a:spcBef>
              <a:buFontTx/>
              <a:buChar char="–"/>
              <a:tabLst>
                <a:tab pos="1081623" algn="l"/>
                <a:tab pos="1082537" algn="l"/>
              </a:tabLst>
            </a:pPr>
            <a:r>
              <a:rPr lang="en-US" sz="3600" dirty="0">
                <a:solidFill>
                  <a:schemeClr val="tx2">
                    <a:lumMod val="75000"/>
                  </a:schemeClr>
                </a:solidFill>
                <a:cs typeface="Tahoma"/>
              </a:rPr>
              <a:t>The alma mater of “Jerry Rice” the greatest wide receiver of all time</a:t>
            </a:r>
            <a:endParaRPr sz="3600" dirty="0">
              <a:solidFill>
                <a:schemeClr val="tx2">
                  <a:lumMod val="75000"/>
                </a:schemeClr>
              </a:solidFill>
              <a:cs typeface="Tahoma"/>
            </a:endParaRP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cxnSp>
        <p:nvCxnSpPr>
          <p:cNvPr id="5" name="Straight Connector 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149133290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3990320" cy="1676400"/>
          </a:xfrm>
        </p:spPr>
        <p:txBody>
          <a:bodyPr/>
          <a:lstStyle/>
          <a:p>
            <a:r>
              <a:rPr lang="en-US" dirty="0" smtClean="0">
                <a:solidFill>
                  <a:srgbClr val="17375E"/>
                </a:solidFill>
              </a:rPr>
              <a:t>Data Science Venn Diagram</a:t>
            </a:r>
            <a:endParaRPr lang="en-US" dirty="0">
              <a:solidFill>
                <a:srgbClr val="17375E"/>
              </a:solidFill>
            </a:endParaRPr>
          </a:p>
        </p:txBody>
      </p:sp>
      <p:pic>
        <p:nvPicPr>
          <p:cNvPr id="4" name="Picture 3"/>
          <p:cNvPicPr>
            <a:picLocks noChangeAspect="1"/>
          </p:cNvPicPr>
          <p:nvPr/>
        </p:nvPicPr>
        <p:blipFill>
          <a:blip r:embed="rId2"/>
          <a:stretch>
            <a:fillRect/>
          </a:stretch>
        </p:blipFill>
        <p:spPr>
          <a:xfrm>
            <a:off x="-152400" y="2362200"/>
            <a:ext cx="15849600" cy="6436911"/>
          </a:xfrm>
          <a:prstGeom prst="rect">
            <a:avLst/>
          </a:prstGeom>
        </p:spPr>
      </p:pic>
      <p:pic>
        <p:nvPicPr>
          <p:cNvPr id="5" name="Picture 4"/>
          <p:cNvPicPr>
            <a:picLocks noChangeAspect="1"/>
          </p:cNvPicPr>
          <p:nvPr/>
        </p:nvPicPr>
        <p:blipFill>
          <a:blip r:embed="rId3"/>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8" name="5-Point Star 7"/>
          <p:cNvSpPr/>
          <p:nvPr/>
        </p:nvSpPr>
        <p:spPr>
          <a:xfrm>
            <a:off x="1371600" y="7848600"/>
            <a:ext cx="533400" cy="533400"/>
          </a:xfrm>
          <a:prstGeom prst="star5">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US"/>
          </a:p>
        </p:txBody>
      </p:sp>
      <p:sp>
        <p:nvSpPr>
          <p:cNvPr id="9" name="TextBox 8"/>
          <p:cNvSpPr txBox="1"/>
          <p:nvPr/>
        </p:nvSpPr>
        <p:spPr>
          <a:xfrm>
            <a:off x="1981200" y="7848600"/>
            <a:ext cx="3124200" cy="461665"/>
          </a:xfrm>
          <a:prstGeom prst="rect">
            <a:avLst/>
          </a:prstGeom>
          <a:noFill/>
        </p:spPr>
        <p:txBody>
          <a:bodyPr wrap="square" rtlCol="0">
            <a:spAutoFit/>
          </a:bodyPr>
          <a:lstStyle/>
          <a:p>
            <a:r>
              <a:rPr lang="en-US" sz="2400" b="1" dirty="0" smtClean="0"/>
              <a:t>Computer Architecture</a:t>
            </a:r>
            <a:endParaRPr lang="en-US" sz="2400" b="1" dirty="0"/>
          </a:p>
        </p:txBody>
      </p:sp>
    </p:spTree>
    <p:extLst>
      <p:ext uri="{BB962C8B-B14F-4D97-AF65-F5344CB8AC3E}">
        <p14:creationId xmlns:p14="http://schemas.microsoft.com/office/powerpoint/2010/main" val="2034057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3990320" cy="1676400"/>
          </a:xfrm>
        </p:spPr>
        <p:txBody>
          <a:bodyPr/>
          <a:lstStyle/>
          <a:p>
            <a:r>
              <a:rPr lang="en-US" dirty="0" smtClean="0">
                <a:solidFill>
                  <a:srgbClr val="17375E"/>
                </a:solidFill>
              </a:rPr>
              <a:t>Data Science Process</a:t>
            </a:r>
            <a:endParaRPr lang="en-US" dirty="0">
              <a:solidFill>
                <a:srgbClr val="17375E"/>
              </a:solidFill>
            </a:endParaRPr>
          </a:p>
        </p:txBody>
      </p:sp>
      <p:pic>
        <p:nvPicPr>
          <p:cNvPr id="4" name="Picture 3"/>
          <p:cNvPicPr>
            <a:picLocks noChangeAspect="1"/>
          </p:cNvPicPr>
          <p:nvPr/>
        </p:nvPicPr>
        <p:blipFill rotWithShape="1">
          <a:blip r:embed="rId2"/>
          <a:srcRect t="16387" b="12561"/>
          <a:stretch/>
        </p:blipFill>
        <p:spPr>
          <a:xfrm>
            <a:off x="2001984" y="1447800"/>
            <a:ext cx="12118702" cy="8382000"/>
          </a:xfrm>
          <a:prstGeom prst="rect">
            <a:avLst/>
          </a:prstGeom>
        </p:spPr>
      </p:pic>
      <p:pic>
        <p:nvPicPr>
          <p:cNvPr id="5" name="Picture 4"/>
          <p:cNvPicPr>
            <a:picLocks noChangeAspect="1"/>
          </p:cNvPicPr>
          <p:nvPr/>
        </p:nvPicPr>
        <p:blipFill>
          <a:blip r:embed="rId3"/>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83198345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3" name="Picture 142"/>
          <p:cNvPicPr>
            <a:picLocks noChangeAspect="1"/>
          </p:cNvPicPr>
          <p:nvPr/>
        </p:nvPicPr>
        <p:blipFill>
          <a:blip r:embed="rId2"/>
          <a:stretch>
            <a:fillRect/>
          </a:stretch>
        </p:blipFill>
        <p:spPr>
          <a:xfrm>
            <a:off x="14274800" y="25400"/>
            <a:ext cx="1270000" cy="952500"/>
          </a:xfrm>
          <a:prstGeom prst="rect">
            <a:avLst/>
          </a:prstGeom>
        </p:spPr>
      </p:pic>
      <p:sp>
        <p:nvSpPr>
          <p:cNvPr id="2" name="object 2"/>
          <p:cNvSpPr txBox="1"/>
          <p:nvPr/>
        </p:nvSpPr>
        <p:spPr>
          <a:xfrm>
            <a:off x="8114579" y="3083268"/>
            <a:ext cx="490221" cy="185282"/>
          </a:xfrm>
          <a:prstGeom prst="rect">
            <a:avLst/>
          </a:prstGeom>
        </p:spPr>
        <p:txBody>
          <a:bodyPr vert="horz" wrap="square" lIns="0" tIns="15850" rIns="0" bIns="0" rtlCol="0">
            <a:spAutoFit/>
          </a:bodyPr>
          <a:lstStyle/>
          <a:p>
            <a:pPr marL="12677">
              <a:spcBef>
                <a:spcPts val="125"/>
              </a:spcBef>
            </a:pPr>
            <a:r>
              <a:rPr sz="1100" spc="4" dirty="0">
                <a:solidFill>
                  <a:srgbClr val="221E1F"/>
                </a:solidFill>
                <a:latin typeface="Arial"/>
                <a:cs typeface="Arial"/>
              </a:rPr>
              <a:t>reports</a:t>
            </a:r>
            <a:endParaRPr sz="1100">
              <a:solidFill>
                <a:prstClr val="black"/>
              </a:solidFill>
              <a:latin typeface="Arial"/>
              <a:cs typeface="Arial"/>
            </a:endParaRPr>
          </a:p>
        </p:txBody>
      </p:sp>
      <p:sp>
        <p:nvSpPr>
          <p:cNvPr id="3" name="object 3"/>
          <p:cNvSpPr/>
          <p:nvPr/>
        </p:nvSpPr>
        <p:spPr>
          <a:xfrm>
            <a:off x="3425332" y="3053677"/>
            <a:ext cx="309245" cy="406400"/>
          </a:xfrm>
          <a:custGeom>
            <a:avLst/>
            <a:gdLst/>
            <a:ahLst/>
            <a:cxnLst/>
            <a:rect l="l" t="t" r="r" b="b"/>
            <a:pathLst>
              <a:path w="309245" h="406400">
                <a:moveTo>
                  <a:pt x="309054" y="406095"/>
                </a:moveTo>
                <a:lnTo>
                  <a:pt x="0" y="406095"/>
                </a:lnTo>
                <a:lnTo>
                  <a:pt x="0" y="0"/>
                </a:lnTo>
                <a:lnTo>
                  <a:pt x="309054" y="0"/>
                </a:lnTo>
                <a:lnTo>
                  <a:pt x="309054" y="406095"/>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4" name="object 4"/>
          <p:cNvSpPr txBox="1"/>
          <p:nvPr/>
        </p:nvSpPr>
        <p:spPr>
          <a:xfrm>
            <a:off x="3303438" y="3049168"/>
            <a:ext cx="581660"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is </a:t>
            </a:r>
            <a:r>
              <a:rPr sz="1100" spc="4" dirty="0">
                <a:solidFill>
                  <a:srgbClr val="221E1F"/>
                </a:solidFill>
                <a:latin typeface="Arial"/>
                <a:cs typeface="Arial"/>
              </a:rPr>
              <a:t>a</a:t>
            </a:r>
            <a:r>
              <a:rPr sz="1100" spc="-85" dirty="0">
                <a:solidFill>
                  <a:srgbClr val="221E1F"/>
                </a:solidFill>
                <a:latin typeface="Arial"/>
                <a:cs typeface="Arial"/>
              </a:rPr>
              <a:t> </a:t>
            </a:r>
            <a:r>
              <a:rPr sz="1100" spc="4" dirty="0">
                <a:solidFill>
                  <a:srgbClr val="221E1F"/>
                </a:solidFill>
                <a:latin typeface="Arial"/>
                <a:cs typeface="Arial"/>
              </a:rPr>
              <a:t>type</a:t>
            </a:r>
            <a:endParaRPr sz="1100">
              <a:solidFill>
                <a:prstClr val="black"/>
              </a:solidFill>
              <a:latin typeface="Arial"/>
              <a:cs typeface="Arial"/>
            </a:endParaRPr>
          </a:p>
        </p:txBody>
      </p:sp>
      <p:sp>
        <p:nvSpPr>
          <p:cNvPr id="5" name="object 5"/>
          <p:cNvSpPr txBox="1"/>
          <p:nvPr/>
        </p:nvSpPr>
        <p:spPr>
          <a:xfrm>
            <a:off x="3519026" y="3219702"/>
            <a:ext cx="149860"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of</a:t>
            </a:r>
            <a:endParaRPr sz="1100">
              <a:solidFill>
                <a:prstClr val="black"/>
              </a:solidFill>
              <a:latin typeface="Arial"/>
              <a:cs typeface="Arial"/>
            </a:endParaRPr>
          </a:p>
        </p:txBody>
      </p:sp>
      <p:sp>
        <p:nvSpPr>
          <p:cNvPr id="6" name="object 6"/>
          <p:cNvSpPr/>
          <p:nvPr/>
        </p:nvSpPr>
        <p:spPr>
          <a:xfrm>
            <a:off x="7835300" y="7079623"/>
            <a:ext cx="941707" cy="197485"/>
          </a:xfrm>
          <a:custGeom>
            <a:avLst/>
            <a:gdLst/>
            <a:ahLst/>
            <a:cxnLst/>
            <a:rect l="l" t="t" r="r" b="b"/>
            <a:pathLst>
              <a:path w="941704" h="197484">
                <a:moveTo>
                  <a:pt x="941285" y="0"/>
                </a:moveTo>
                <a:lnTo>
                  <a:pt x="0" y="0"/>
                </a:lnTo>
                <a:lnTo>
                  <a:pt x="0" y="158826"/>
                </a:lnTo>
                <a:lnTo>
                  <a:pt x="941285" y="197472"/>
                </a:lnTo>
                <a:lnTo>
                  <a:pt x="941285" y="0"/>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7" name="object 7"/>
          <p:cNvSpPr txBox="1"/>
          <p:nvPr/>
        </p:nvSpPr>
        <p:spPr>
          <a:xfrm>
            <a:off x="7891384" y="7074300"/>
            <a:ext cx="829945" cy="185282"/>
          </a:xfrm>
          <a:prstGeom prst="rect">
            <a:avLst/>
          </a:prstGeom>
        </p:spPr>
        <p:txBody>
          <a:bodyPr vert="horz" wrap="square" lIns="0" tIns="15850" rIns="0" bIns="0" rtlCol="0">
            <a:spAutoFit/>
          </a:bodyPr>
          <a:lstStyle/>
          <a:p>
            <a:pPr marL="12677">
              <a:spcBef>
                <a:spcPts val="125"/>
              </a:spcBef>
            </a:pPr>
            <a:r>
              <a:rPr sz="1100" spc="4" dirty="0">
                <a:solidFill>
                  <a:srgbClr val="221E1F"/>
                </a:solidFill>
                <a:latin typeface="Arial"/>
                <a:cs typeface="Arial"/>
              </a:rPr>
              <a:t>can</a:t>
            </a:r>
            <a:r>
              <a:rPr sz="1100" spc="-70" dirty="0">
                <a:solidFill>
                  <a:srgbClr val="221E1F"/>
                </a:solidFill>
                <a:latin typeface="Arial"/>
                <a:cs typeface="Arial"/>
              </a:rPr>
              <a:t> </a:t>
            </a:r>
            <a:r>
              <a:rPr sz="1100" dirty="0">
                <a:solidFill>
                  <a:srgbClr val="221E1F"/>
                </a:solidFill>
                <a:latin typeface="Arial"/>
                <a:cs typeface="Arial"/>
              </a:rPr>
              <a:t>process</a:t>
            </a:r>
            <a:endParaRPr sz="1100">
              <a:solidFill>
                <a:prstClr val="black"/>
              </a:solidFill>
              <a:latin typeface="Arial"/>
              <a:cs typeface="Arial"/>
            </a:endParaRPr>
          </a:p>
        </p:txBody>
      </p:sp>
      <p:sp>
        <p:nvSpPr>
          <p:cNvPr id="8" name="object 8"/>
          <p:cNvSpPr/>
          <p:nvPr/>
        </p:nvSpPr>
        <p:spPr>
          <a:xfrm>
            <a:off x="4429963" y="1482104"/>
            <a:ext cx="357505" cy="262256"/>
          </a:xfrm>
          <a:custGeom>
            <a:avLst/>
            <a:gdLst/>
            <a:ahLst/>
            <a:cxnLst/>
            <a:rect l="l" t="t" r="r" b="b"/>
            <a:pathLst>
              <a:path w="357504" h="262255">
                <a:moveTo>
                  <a:pt x="357162" y="261848"/>
                </a:moveTo>
                <a:lnTo>
                  <a:pt x="0" y="261848"/>
                </a:lnTo>
                <a:lnTo>
                  <a:pt x="0" y="0"/>
                </a:lnTo>
                <a:lnTo>
                  <a:pt x="357162" y="0"/>
                </a:lnTo>
                <a:lnTo>
                  <a:pt x="357162" y="261848"/>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9" name="object 9"/>
          <p:cNvSpPr txBox="1"/>
          <p:nvPr/>
        </p:nvSpPr>
        <p:spPr>
          <a:xfrm>
            <a:off x="4284731" y="1500262"/>
            <a:ext cx="647700"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automate</a:t>
            </a:r>
            <a:endParaRPr sz="1100">
              <a:solidFill>
                <a:prstClr val="black"/>
              </a:solidFill>
              <a:latin typeface="Arial"/>
              <a:cs typeface="Arial"/>
            </a:endParaRPr>
          </a:p>
        </p:txBody>
      </p:sp>
      <p:sp>
        <p:nvSpPr>
          <p:cNvPr id="10" name="object 10"/>
          <p:cNvSpPr/>
          <p:nvPr/>
        </p:nvSpPr>
        <p:spPr>
          <a:xfrm>
            <a:off x="2146856" y="2499680"/>
            <a:ext cx="253365" cy="0"/>
          </a:xfrm>
          <a:custGeom>
            <a:avLst/>
            <a:gdLst/>
            <a:ahLst/>
            <a:cxnLst/>
            <a:rect l="l" t="t" r="r" b="b"/>
            <a:pathLst>
              <a:path w="253364">
                <a:moveTo>
                  <a:pt x="0" y="0"/>
                </a:moveTo>
                <a:lnTo>
                  <a:pt x="252831"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1" name="object 11"/>
          <p:cNvSpPr/>
          <p:nvPr/>
        </p:nvSpPr>
        <p:spPr>
          <a:xfrm>
            <a:off x="2075167" y="2458458"/>
            <a:ext cx="101601" cy="83185"/>
          </a:xfrm>
          <a:custGeom>
            <a:avLst/>
            <a:gdLst/>
            <a:ahLst/>
            <a:cxnLst/>
            <a:rect l="l" t="t" r="r" b="b"/>
            <a:pathLst>
              <a:path w="101600" h="83185">
                <a:moveTo>
                  <a:pt x="101079" y="0"/>
                </a:moveTo>
                <a:lnTo>
                  <a:pt x="0" y="41287"/>
                </a:lnTo>
                <a:lnTo>
                  <a:pt x="101079" y="82588"/>
                </a:lnTo>
                <a:lnTo>
                  <a:pt x="77101" y="41287"/>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12" name="object 12"/>
          <p:cNvSpPr/>
          <p:nvPr/>
        </p:nvSpPr>
        <p:spPr>
          <a:xfrm>
            <a:off x="4493440" y="968189"/>
            <a:ext cx="980439" cy="0"/>
          </a:xfrm>
          <a:custGeom>
            <a:avLst/>
            <a:gdLst/>
            <a:ahLst/>
            <a:cxnLst/>
            <a:rect l="l" t="t" r="r" b="b"/>
            <a:pathLst>
              <a:path w="980439">
                <a:moveTo>
                  <a:pt x="0" y="0"/>
                </a:moveTo>
                <a:lnTo>
                  <a:pt x="980419"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3" name="object 13"/>
          <p:cNvSpPr/>
          <p:nvPr/>
        </p:nvSpPr>
        <p:spPr>
          <a:xfrm>
            <a:off x="2146101" y="968189"/>
            <a:ext cx="1141096" cy="0"/>
          </a:xfrm>
          <a:custGeom>
            <a:avLst/>
            <a:gdLst/>
            <a:ahLst/>
            <a:cxnLst/>
            <a:rect l="l" t="t" r="r" b="b"/>
            <a:pathLst>
              <a:path w="1141095">
                <a:moveTo>
                  <a:pt x="0" y="0"/>
                </a:moveTo>
                <a:lnTo>
                  <a:pt x="1140988"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4" name="object 14"/>
          <p:cNvSpPr/>
          <p:nvPr/>
        </p:nvSpPr>
        <p:spPr>
          <a:xfrm>
            <a:off x="2074419" y="926967"/>
            <a:ext cx="101601" cy="83185"/>
          </a:xfrm>
          <a:custGeom>
            <a:avLst/>
            <a:gdLst/>
            <a:ahLst/>
            <a:cxnLst/>
            <a:rect l="l" t="t" r="r" b="b"/>
            <a:pathLst>
              <a:path w="101600" h="83184">
                <a:moveTo>
                  <a:pt x="101079" y="0"/>
                </a:moveTo>
                <a:lnTo>
                  <a:pt x="0" y="41287"/>
                </a:lnTo>
                <a:lnTo>
                  <a:pt x="101079" y="82588"/>
                </a:lnTo>
                <a:lnTo>
                  <a:pt x="77101" y="41287"/>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15" name="object 15"/>
          <p:cNvSpPr/>
          <p:nvPr/>
        </p:nvSpPr>
        <p:spPr>
          <a:xfrm>
            <a:off x="5879095" y="1231556"/>
            <a:ext cx="0" cy="542925"/>
          </a:xfrm>
          <a:custGeom>
            <a:avLst/>
            <a:gdLst/>
            <a:ahLst/>
            <a:cxnLst/>
            <a:rect l="l" t="t" r="r" b="b"/>
            <a:pathLst>
              <a:path h="542925">
                <a:moveTo>
                  <a:pt x="0" y="0"/>
                </a:moveTo>
                <a:lnTo>
                  <a:pt x="0" y="54266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6" name="object 16"/>
          <p:cNvSpPr/>
          <p:nvPr/>
        </p:nvSpPr>
        <p:spPr>
          <a:xfrm>
            <a:off x="5879095" y="2036119"/>
            <a:ext cx="0" cy="6257925"/>
          </a:xfrm>
          <a:custGeom>
            <a:avLst/>
            <a:gdLst/>
            <a:ahLst/>
            <a:cxnLst/>
            <a:rect l="l" t="t" r="r" b="b"/>
            <a:pathLst>
              <a:path h="6257925">
                <a:moveTo>
                  <a:pt x="0" y="0"/>
                </a:moveTo>
                <a:lnTo>
                  <a:pt x="0" y="6257571"/>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7" name="object 17"/>
          <p:cNvSpPr/>
          <p:nvPr/>
        </p:nvSpPr>
        <p:spPr>
          <a:xfrm>
            <a:off x="5837798" y="8264277"/>
            <a:ext cx="83186" cy="101600"/>
          </a:xfrm>
          <a:custGeom>
            <a:avLst/>
            <a:gdLst/>
            <a:ahLst/>
            <a:cxnLst/>
            <a:rect l="l" t="t" r="r" b="b"/>
            <a:pathLst>
              <a:path w="83185" h="101600">
                <a:moveTo>
                  <a:pt x="0" y="0"/>
                </a:moveTo>
                <a:lnTo>
                  <a:pt x="41300" y="101079"/>
                </a:lnTo>
                <a:lnTo>
                  <a:pt x="72788" y="23990"/>
                </a:lnTo>
                <a:lnTo>
                  <a:pt x="41300" y="23990"/>
                </a:lnTo>
                <a:lnTo>
                  <a:pt x="0" y="0"/>
                </a:lnTo>
                <a:close/>
              </a:path>
              <a:path w="83185" h="101600">
                <a:moveTo>
                  <a:pt x="82588" y="0"/>
                </a:moveTo>
                <a:lnTo>
                  <a:pt x="41300" y="23990"/>
                </a:lnTo>
                <a:lnTo>
                  <a:pt x="72788" y="23990"/>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18" name="object 18"/>
          <p:cNvSpPr/>
          <p:nvPr/>
        </p:nvSpPr>
        <p:spPr>
          <a:xfrm>
            <a:off x="6076956" y="2498047"/>
            <a:ext cx="0" cy="5781675"/>
          </a:xfrm>
          <a:custGeom>
            <a:avLst/>
            <a:gdLst/>
            <a:ahLst/>
            <a:cxnLst/>
            <a:rect l="l" t="t" r="r" b="b"/>
            <a:pathLst>
              <a:path h="5781675">
                <a:moveTo>
                  <a:pt x="0" y="0"/>
                </a:moveTo>
                <a:lnTo>
                  <a:pt x="0" y="5781179"/>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9" name="object 19"/>
          <p:cNvSpPr/>
          <p:nvPr/>
        </p:nvSpPr>
        <p:spPr>
          <a:xfrm>
            <a:off x="6035657" y="8249841"/>
            <a:ext cx="83186" cy="101600"/>
          </a:xfrm>
          <a:custGeom>
            <a:avLst/>
            <a:gdLst/>
            <a:ahLst/>
            <a:cxnLst/>
            <a:rect l="l" t="t" r="r" b="b"/>
            <a:pathLst>
              <a:path w="83185" h="101600">
                <a:moveTo>
                  <a:pt x="0" y="0"/>
                </a:moveTo>
                <a:lnTo>
                  <a:pt x="41300" y="101079"/>
                </a:lnTo>
                <a:lnTo>
                  <a:pt x="72788" y="23990"/>
                </a:lnTo>
                <a:lnTo>
                  <a:pt x="41300" y="23990"/>
                </a:lnTo>
                <a:lnTo>
                  <a:pt x="0" y="0"/>
                </a:lnTo>
                <a:close/>
              </a:path>
              <a:path w="83185" h="101600">
                <a:moveTo>
                  <a:pt x="82588" y="0"/>
                </a:moveTo>
                <a:lnTo>
                  <a:pt x="41300" y="23990"/>
                </a:lnTo>
                <a:lnTo>
                  <a:pt x="72788" y="23990"/>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0" name="object 20"/>
          <p:cNvSpPr/>
          <p:nvPr/>
        </p:nvSpPr>
        <p:spPr>
          <a:xfrm>
            <a:off x="12497066" y="1103275"/>
            <a:ext cx="1187450" cy="0"/>
          </a:xfrm>
          <a:custGeom>
            <a:avLst/>
            <a:gdLst/>
            <a:ahLst/>
            <a:cxnLst/>
            <a:rect l="l" t="t" r="r" b="b"/>
            <a:pathLst>
              <a:path w="1187450">
                <a:moveTo>
                  <a:pt x="1187246"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1" name="object 21"/>
          <p:cNvSpPr/>
          <p:nvPr/>
        </p:nvSpPr>
        <p:spPr>
          <a:xfrm>
            <a:off x="12497060" y="1103296"/>
            <a:ext cx="0" cy="2917825"/>
          </a:xfrm>
          <a:custGeom>
            <a:avLst/>
            <a:gdLst/>
            <a:ahLst/>
            <a:cxnLst/>
            <a:rect l="l" t="t" r="r" b="b"/>
            <a:pathLst>
              <a:path h="2917825">
                <a:moveTo>
                  <a:pt x="0" y="0"/>
                </a:moveTo>
                <a:lnTo>
                  <a:pt x="0" y="291772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2" name="object 22"/>
          <p:cNvSpPr/>
          <p:nvPr/>
        </p:nvSpPr>
        <p:spPr>
          <a:xfrm>
            <a:off x="12304394" y="4020996"/>
            <a:ext cx="193040" cy="0"/>
          </a:xfrm>
          <a:custGeom>
            <a:avLst/>
            <a:gdLst/>
            <a:ahLst/>
            <a:cxnLst/>
            <a:rect l="l" t="t" r="r" b="b"/>
            <a:pathLst>
              <a:path w="193040">
                <a:moveTo>
                  <a:pt x="0" y="0"/>
                </a:moveTo>
                <a:lnTo>
                  <a:pt x="192665"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3" name="object 23"/>
          <p:cNvSpPr/>
          <p:nvPr/>
        </p:nvSpPr>
        <p:spPr>
          <a:xfrm>
            <a:off x="11717014" y="4020996"/>
            <a:ext cx="167640" cy="0"/>
          </a:xfrm>
          <a:custGeom>
            <a:avLst/>
            <a:gdLst/>
            <a:ahLst/>
            <a:cxnLst/>
            <a:rect l="l" t="t" r="r" b="b"/>
            <a:pathLst>
              <a:path w="167640">
                <a:moveTo>
                  <a:pt x="0" y="0"/>
                </a:moveTo>
                <a:lnTo>
                  <a:pt x="167151"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4" name="object 24"/>
          <p:cNvSpPr/>
          <p:nvPr/>
        </p:nvSpPr>
        <p:spPr>
          <a:xfrm>
            <a:off x="11645332" y="3979760"/>
            <a:ext cx="101601" cy="83185"/>
          </a:xfrm>
          <a:custGeom>
            <a:avLst/>
            <a:gdLst/>
            <a:ahLst/>
            <a:cxnLst/>
            <a:rect l="l" t="t" r="r" b="b"/>
            <a:pathLst>
              <a:path w="101600" h="83185">
                <a:moveTo>
                  <a:pt x="101079" y="0"/>
                </a:moveTo>
                <a:lnTo>
                  <a:pt x="0" y="41300"/>
                </a:lnTo>
                <a:lnTo>
                  <a:pt x="101079" y="82588"/>
                </a:lnTo>
                <a:lnTo>
                  <a:pt x="77089" y="41300"/>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5" name="object 25"/>
          <p:cNvSpPr/>
          <p:nvPr/>
        </p:nvSpPr>
        <p:spPr>
          <a:xfrm>
            <a:off x="6805629" y="1096304"/>
            <a:ext cx="245111" cy="0"/>
          </a:xfrm>
          <a:custGeom>
            <a:avLst/>
            <a:gdLst/>
            <a:ahLst/>
            <a:cxnLst/>
            <a:rect l="l" t="t" r="r" b="b"/>
            <a:pathLst>
              <a:path w="245109">
                <a:moveTo>
                  <a:pt x="244843"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6" name="object 26"/>
          <p:cNvSpPr/>
          <p:nvPr/>
        </p:nvSpPr>
        <p:spPr>
          <a:xfrm>
            <a:off x="6733870" y="1055069"/>
            <a:ext cx="101601" cy="83185"/>
          </a:xfrm>
          <a:custGeom>
            <a:avLst/>
            <a:gdLst/>
            <a:ahLst/>
            <a:cxnLst/>
            <a:rect l="l" t="t" r="r" b="b"/>
            <a:pathLst>
              <a:path w="101600" h="83184">
                <a:moveTo>
                  <a:pt x="101079" y="0"/>
                </a:moveTo>
                <a:lnTo>
                  <a:pt x="0" y="41300"/>
                </a:lnTo>
                <a:lnTo>
                  <a:pt x="101079" y="82588"/>
                </a:lnTo>
                <a:lnTo>
                  <a:pt x="77101" y="41300"/>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7" name="object 27"/>
          <p:cNvSpPr/>
          <p:nvPr/>
        </p:nvSpPr>
        <p:spPr>
          <a:xfrm>
            <a:off x="6867712" y="964620"/>
            <a:ext cx="1502411" cy="1189355"/>
          </a:xfrm>
          <a:custGeom>
            <a:avLst/>
            <a:gdLst/>
            <a:ahLst/>
            <a:cxnLst/>
            <a:rect l="l" t="t" r="r" b="b"/>
            <a:pathLst>
              <a:path w="1502409" h="1189355">
                <a:moveTo>
                  <a:pt x="0" y="0"/>
                </a:moveTo>
                <a:lnTo>
                  <a:pt x="1502143" y="0"/>
                </a:lnTo>
                <a:lnTo>
                  <a:pt x="1502143" y="1189139"/>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8" name="object 28"/>
          <p:cNvSpPr/>
          <p:nvPr/>
        </p:nvSpPr>
        <p:spPr>
          <a:xfrm>
            <a:off x="6795980" y="923375"/>
            <a:ext cx="101601" cy="83185"/>
          </a:xfrm>
          <a:custGeom>
            <a:avLst/>
            <a:gdLst/>
            <a:ahLst/>
            <a:cxnLst/>
            <a:rect l="l" t="t" r="r" b="b"/>
            <a:pathLst>
              <a:path w="101600" h="83184">
                <a:moveTo>
                  <a:pt x="101079" y="0"/>
                </a:moveTo>
                <a:lnTo>
                  <a:pt x="0" y="41287"/>
                </a:lnTo>
                <a:lnTo>
                  <a:pt x="101079" y="82588"/>
                </a:lnTo>
                <a:lnTo>
                  <a:pt x="77101" y="41287"/>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9" name="object 29"/>
          <p:cNvSpPr/>
          <p:nvPr/>
        </p:nvSpPr>
        <p:spPr>
          <a:xfrm>
            <a:off x="7411897" y="845141"/>
            <a:ext cx="424179" cy="240029"/>
          </a:xfrm>
          <a:custGeom>
            <a:avLst/>
            <a:gdLst/>
            <a:ahLst/>
            <a:cxnLst/>
            <a:rect l="l" t="t" r="r" b="b"/>
            <a:pathLst>
              <a:path w="424179" h="240030">
                <a:moveTo>
                  <a:pt x="424103" y="239801"/>
                </a:moveTo>
                <a:lnTo>
                  <a:pt x="0" y="239801"/>
                </a:lnTo>
                <a:lnTo>
                  <a:pt x="0" y="0"/>
                </a:lnTo>
                <a:lnTo>
                  <a:pt x="424103" y="0"/>
                </a:lnTo>
                <a:lnTo>
                  <a:pt x="424103" y="239801"/>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30" name="object 30"/>
          <p:cNvSpPr txBox="1"/>
          <p:nvPr/>
        </p:nvSpPr>
        <p:spPr>
          <a:xfrm>
            <a:off x="7458518" y="847125"/>
            <a:ext cx="340995"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uses</a:t>
            </a:r>
            <a:endParaRPr sz="1100">
              <a:solidFill>
                <a:prstClr val="black"/>
              </a:solidFill>
              <a:latin typeface="Arial"/>
              <a:cs typeface="Arial"/>
            </a:endParaRPr>
          </a:p>
        </p:txBody>
      </p:sp>
      <p:sp>
        <p:nvSpPr>
          <p:cNvPr id="31" name="object 31"/>
          <p:cNvSpPr/>
          <p:nvPr/>
        </p:nvSpPr>
        <p:spPr>
          <a:xfrm>
            <a:off x="10622408" y="964945"/>
            <a:ext cx="0" cy="1530984"/>
          </a:xfrm>
          <a:custGeom>
            <a:avLst/>
            <a:gdLst/>
            <a:ahLst/>
            <a:cxnLst/>
            <a:rect l="l" t="t" r="r" b="b"/>
            <a:pathLst>
              <a:path h="1530985">
                <a:moveTo>
                  <a:pt x="0" y="1530794"/>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2" name="object 32"/>
          <p:cNvSpPr/>
          <p:nvPr/>
        </p:nvSpPr>
        <p:spPr>
          <a:xfrm>
            <a:off x="6774755" y="2497999"/>
            <a:ext cx="858519" cy="0"/>
          </a:xfrm>
          <a:custGeom>
            <a:avLst/>
            <a:gdLst/>
            <a:ahLst/>
            <a:cxnLst/>
            <a:rect l="l" t="t" r="r" b="b"/>
            <a:pathLst>
              <a:path w="858520">
                <a:moveTo>
                  <a:pt x="0" y="0"/>
                </a:moveTo>
                <a:lnTo>
                  <a:pt x="858513"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3" name="object 33"/>
          <p:cNvSpPr/>
          <p:nvPr/>
        </p:nvSpPr>
        <p:spPr>
          <a:xfrm>
            <a:off x="6077031" y="2497999"/>
            <a:ext cx="294639" cy="0"/>
          </a:xfrm>
          <a:custGeom>
            <a:avLst/>
            <a:gdLst/>
            <a:ahLst/>
            <a:cxnLst/>
            <a:rect l="l" t="t" r="r" b="b"/>
            <a:pathLst>
              <a:path w="294639">
                <a:moveTo>
                  <a:pt x="0" y="0"/>
                </a:moveTo>
                <a:lnTo>
                  <a:pt x="294608"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4" name="object 34"/>
          <p:cNvSpPr/>
          <p:nvPr/>
        </p:nvSpPr>
        <p:spPr>
          <a:xfrm>
            <a:off x="9084507" y="2495736"/>
            <a:ext cx="1537970" cy="0"/>
          </a:xfrm>
          <a:custGeom>
            <a:avLst/>
            <a:gdLst/>
            <a:ahLst/>
            <a:cxnLst/>
            <a:rect l="l" t="t" r="r" b="b"/>
            <a:pathLst>
              <a:path w="1537970">
                <a:moveTo>
                  <a:pt x="0" y="0"/>
                </a:moveTo>
                <a:lnTo>
                  <a:pt x="1537906"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5" name="object 35"/>
          <p:cNvSpPr/>
          <p:nvPr/>
        </p:nvSpPr>
        <p:spPr>
          <a:xfrm>
            <a:off x="10912088" y="7523534"/>
            <a:ext cx="0" cy="158115"/>
          </a:xfrm>
          <a:custGeom>
            <a:avLst/>
            <a:gdLst/>
            <a:ahLst/>
            <a:cxnLst/>
            <a:rect l="l" t="t" r="r" b="b"/>
            <a:pathLst>
              <a:path h="158115">
                <a:moveTo>
                  <a:pt x="0" y="0"/>
                </a:moveTo>
                <a:lnTo>
                  <a:pt x="0" y="157579"/>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6" name="object 36"/>
          <p:cNvSpPr/>
          <p:nvPr/>
        </p:nvSpPr>
        <p:spPr>
          <a:xfrm>
            <a:off x="10912088" y="8098885"/>
            <a:ext cx="0" cy="187326"/>
          </a:xfrm>
          <a:custGeom>
            <a:avLst/>
            <a:gdLst/>
            <a:ahLst/>
            <a:cxnLst/>
            <a:rect l="l" t="t" r="r" b="b"/>
            <a:pathLst>
              <a:path h="187325">
                <a:moveTo>
                  <a:pt x="0" y="0"/>
                </a:moveTo>
                <a:lnTo>
                  <a:pt x="0" y="187251"/>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7" name="object 37"/>
          <p:cNvSpPr/>
          <p:nvPr/>
        </p:nvSpPr>
        <p:spPr>
          <a:xfrm>
            <a:off x="10870790" y="7451803"/>
            <a:ext cx="83186" cy="101600"/>
          </a:xfrm>
          <a:custGeom>
            <a:avLst/>
            <a:gdLst/>
            <a:ahLst/>
            <a:cxnLst/>
            <a:rect l="l" t="t" r="r" b="b"/>
            <a:pathLst>
              <a:path w="83184" h="101600">
                <a:moveTo>
                  <a:pt x="41300" y="0"/>
                </a:moveTo>
                <a:lnTo>
                  <a:pt x="0" y="101079"/>
                </a:lnTo>
                <a:lnTo>
                  <a:pt x="41300" y="77089"/>
                </a:lnTo>
                <a:lnTo>
                  <a:pt x="72798" y="77089"/>
                </a:lnTo>
                <a:lnTo>
                  <a:pt x="41300" y="0"/>
                </a:lnTo>
                <a:close/>
              </a:path>
              <a:path w="83184" h="101600">
                <a:moveTo>
                  <a:pt x="72798" y="77089"/>
                </a:moveTo>
                <a:lnTo>
                  <a:pt x="41300" y="77089"/>
                </a:lnTo>
                <a:lnTo>
                  <a:pt x="82600" y="101079"/>
                </a:lnTo>
                <a:lnTo>
                  <a:pt x="72798" y="77089"/>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38" name="object 38"/>
          <p:cNvSpPr/>
          <p:nvPr/>
        </p:nvSpPr>
        <p:spPr>
          <a:xfrm>
            <a:off x="4608471" y="2920847"/>
            <a:ext cx="0" cy="133348"/>
          </a:xfrm>
          <a:custGeom>
            <a:avLst/>
            <a:gdLst/>
            <a:ahLst/>
            <a:cxnLst/>
            <a:rect l="l" t="t" r="r" b="b"/>
            <a:pathLst>
              <a:path h="133350">
                <a:moveTo>
                  <a:pt x="0" y="0"/>
                </a:moveTo>
                <a:lnTo>
                  <a:pt x="0" y="13283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9" name="object 39"/>
          <p:cNvSpPr/>
          <p:nvPr/>
        </p:nvSpPr>
        <p:spPr>
          <a:xfrm>
            <a:off x="4608471" y="3459839"/>
            <a:ext cx="0" cy="227965"/>
          </a:xfrm>
          <a:custGeom>
            <a:avLst/>
            <a:gdLst/>
            <a:ahLst/>
            <a:cxnLst/>
            <a:rect l="l" t="t" r="r" b="b"/>
            <a:pathLst>
              <a:path h="227964">
                <a:moveTo>
                  <a:pt x="0" y="0"/>
                </a:moveTo>
                <a:lnTo>
                  <a:pt x="0" y="227506"/>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0" name="object 40"/>
          <p:cNvSpPr/>
          <p:nvPr/>
        </p:nvSpPr>
        <p:spPr>
          <a:xfrm>
            <a:off x="4567184" y="2849117"/>
            <a:ext cx="83186" cy="101600"/>
          </a:xfrm>
          <a:custGeom>
            <a:avLst/>
            <a:gdLst/>
            <a:ahLst/>
            <a:cxnLst/>
            <a:rect l="l" t="t" r="r" b="b"/>
            <a:pathLst>
              <a:path w="83185" h="101600">
                <a:moveTo>
                  <a:pt x="41287" y="0"/>
                </a:moveTo>
                <a:lnTo>
                  <a:pt x="0" y="101079"/>
                </a:lnTo>
                <a:lnTo>
                  <a:pt x="41287" y="77101"/>
                </a:lnTo>
                <a:lnTo>
                  <a:pt x="72790" y="77101"/>
                </a:lnTo>
                <a:lnTo>
                  <a:pt x="41287" y="0"/>
                </a:lnTo>
                <a:close/>
              </a:path>
              <a:path w="83185" h="101600">
                <a:moveTo>
                  <a:pt x="72790" y="77101"/>
                </a:moveTo>
                <a:lnTo>
                  <a:pt x="41287" y="77101"/>
                </a:lnTo>
                <a:lnTo>
                  <a:pt x="82588" y="101079"/>
                </a:lnTo>
                <a:lnTo>
                  <a:pt x="72790" y="77101"/>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41" name="object 41"/>
          <p:cNvSpPr txBox="1"/>
          <p:nvPr/>
        </p:nvSpPr>
        <p:spPr>
          <a:xfrm>
            <a:off x="10542864" y="7673524"/>
            <a:ext cx="739140" cy="369094"/>
          </a:xfrm>
          <a:prstGeom prst="rect">
            <a:avLst/>
          </a:prstGeom>
        </p:spPr>
        <p:txBody>
          <a:bodyPr vert="horz" wrap="square" lIns="0" tIns="25355" rIns="0" bIns="0" rtlCol="0">
            <a:spAutoFit/>
          </a:bodyPr>
          <a:lstStyle/>
          <a:p>
            <a:pPr marL="12677" marR="5080" indent="74165">
              <a:lnSpc>
                <a:spcPts val="1341"/>
              </a:lnSpc>
              <a:spcBef>
                <a:spcPts val="200"/>
              </a:spcBef>
            </a:pPr>
            <a:r>
              <a:rPr sz="1100" dirty="0">
                <a:solidFill>
                  <a:srgbClr val="221E1F"/>
                </a:solidFill>
                <a:latin typeface="Arial"/>
                <a:cs typeface="Arial"/>
              </a:rPr>
              <a:t>provides  </a:t>
            </a:r>
            <a:r>
              <a:rPr sz="1100" spc="4" dirty="0">
                <a:solidFill>
                  <a:srgbClr val="221E1F"/>
                </a:solidFill>
                <a:latin typeface="Arial"/>
                <a:cs typeface="Arial"/>
              </a:rPr>
              <a:t>storage</a:t>
            </a:r>
            <a:r>
              <a:rPr sz="1100" spc="-70" dirty="0">
                <a:solidFill>
                  <a:srgbClr val="221E1F"/>
                </a:solidFill>
                <a:latin typeface="Arial"/>
                <a:cs typeface="Arial"/>
              </a:rPr>
              <a:t> </a:t>
            </a:r>
            <a:r>
              <a:rPr sz="1100" dirty="0">
                <a:solidFill>
                  <a:srgbClr val="221E1F"/>
                </a:solidFill>
                <a:latin typeface="Arial"/>
                <a:cs typeface="Arial"/>
              </a:rPr>
              <a:t>for</a:t>
            </a:r>
            <a:endParaRPr sz="1100">
              <a:solidFill>
                <a:prstClr val="black"/>
              </a:solidFill>
              <a:latin typeface="Arial"/>
              <a:cs typeface="Arial"/>
            </a:endParaRPr>
          </a:p>
        </p:txBody>
      </p:sp>
      <p:sp>
        <p:nvSpPr>
          <p:cNvPr id="42" name="object 42"/>
          <p:cNvSpPr txBox="1"/>
          <p:nvPr/>
        </p:nvSpPr>
        <p:spPr>
          <a:xfrm>
            <a:off x="10596700" y="6151892"/>
            <a:ext cx="631190" cy="369094"/>
          </a:xfrm>
          <a:prstGeom prst="rect">
            <a:avLst/>
          </a:prstGeom>
        </p:spPr>
        <p:txBody>
          <a:bodyPr vert="horz" wrap="square" lIns="0" tIns="25355" rIns="0" bIns="0" rtlCol="0">
            <a:spAutoFit/>
          </a:bodyPr>
          <a:lstStyle/>
          <a:p>
            <a:pPr marL="157204" marR="5080" indent="-145162">
              <a:lnSpc>
                <a:spcPts val="1341"/>
              </a:lnSpc>
              <a:spcBef>
                <a:spcPts val="200"/>
              </a:spcBef>
            </a:pPr>
            <a:r>
              <a:rPr sz="1100" dirty="0">
                <a:solidFill>
                  <a:srgbClr val="221E1F"/>
                </a:solidFill>
                <a:latin typeface="Arial"/>
                <a:cs typeface="Arial"/>
              </a:rPr>
              <a:t>generally  uses</a:t>
            </a:r>
            <a:endParaRPr sz="1100">
              <a:solidFill>
                <a:prstClr val="black"/>
              </a:solidFill>
              <a:latin typeface="Arial"/>
              <a:cs typeface="Arial"/>
            </a:endParaRPr>
          </a:p>
        </p:txBody>
      </p:sp>
      <p:sp>
        <p:nvSpPr>
          <p:cNvPr id="43" name="object 43"/>
          <p:cNvSpPr txBox="1"/>
          <p:nvPr/>
        </p:nvSpPr>
        <p:spPr>
          <a:xfrm>
            <a:off x="13677891" y="1507260"/>
            <a:ext cx="1020444" cy="369094"/>
          </a:xfrm>
          <a:prstGeom prst="rect">
            <a:avLst/>
          </a:prstGeom>
        </p:spPr>
        <p:txBody>
          <a:bodyPr vert="horz" wrap="square" lIns="0" tIns="25355" rIns="0" bIns="0" rtlCol="0">
            <a:spAutoFit/>
          </a:bodyPr>
          <a:lstStyle/>
          <a:p>
            <a:pPr marL="227571" marR="5080" indent="-215532">
              <a:lnSpc>
                <a:spcPts val="1341"/>
              </a:lnSpc>
              <a:spcBef>
                <a:spcPts val="200"/>
              </a:spcBef>
            </a:pPr>
            <a:r>
              <a:rPr sz="1100" dirty="0">
                <a:solidFill>
                  <a:srgbClr val="221E1F"/>
                </a:solidFill>
                <a:latin typeface="Arial"/>
                <a:cs typeface="Arial"/>
              </a:rPr>
              <a:t>interfaces</a:t>
            </a:r>
            <a:r>
              <a:rPr sz="1100" spc="-66" dirty="0">
                <a:solidFill>
                  <a:srgbClr val="221E1F"/>
                </a:solidFill>
                <a:latin typeface="Arial"/>
                <a:cs typeface="Arial"/>
              </a:rPr>
              <a:t> </a:t>
            </a:r>
            <a:r>
              <a:rPr sz="1100" dirty="0">
                <a:solidFill>
                  <a:srgbClr val="221E1F"/>
                </a:solidFill>
                <a:latin typeface="Arial"/>
                <a:cs typeface="Arial"/>
              </a:rPr>
              <a:t>with/  provides</a:t>
            </a:r>
            <a:endParaRPr sz="1100">
              <a:solidFill>
                <a:prstClr val="black"/>
              </a:solidFill>
              <a:latin typeface="Arial"/>
              <a:cs typeface="Arial"/>
            </a:endParaRPr>
          </a:p>
        </p:txBody>
      </p:sp>
      <p:sp>
        <p:nvSpPr>
          <p:cNvPr id="44" name="object 44"/>
          <p:cNvSpPr txBox="1"/>
          <p:nvPr/>
        </p:nvSpPr>
        <p:spPr>
          <a:xfrm>
            <a:off x="3321096" y="845124"/>
            <a:ext cx="1136649"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are </a:t>
            </a:r>
            <a:r>
              <a:rPr sz="1100" spc="4" dirty="0">
                <a:solidFill>
                  <a:srgbClr val="221E1F"/>
                </a:solidFill>
                <a:latin typeface="Arial"/>
                <a:cs typeface="Arial"/>
              </a:rPr>
              <a:t>comprised</a:t>
            </a:r>
            <a:r>
              <a:rPr sz="1100" spc="-60" dirty="0">
                <a:solidFill>
                  <a:srgbClr val="221E1F"/>
                </a:solidFill>
                <a:latin typeface="Arial"/>
                <a:cs typeface="Arial"/>
              </a:rPr>
              <a:t> </a:t>
            </a:r>
            <a:r>
              <a:rPr sz="1100" dirty="0">
                <a:solidFill>
                  <a:srgbClr val="221E1F"/>
                </a:solidFill>
                <a:latin typeface="Arial"/>
                <a:cs typeface="Arial"/>
              </a:rPr>
              <a:t>of</a:t>
            </a:r>
            <a:endParaRPr sz="1100">
              <a:solidFill>
                <a:prstClr val="black"/>
              </a:solidFill>
              <a:latin typeface="Arial"/>
              <a:cs typeface="Arial"/>
            </a:endParaRPr>
          </a:p>
        </p:txBody>
      </p:sp>
      <p:sp>
        <p:nvSpPr>
          <p:cNvPr id="45" name="object 45"/>
          <p:cNvSpPr txBox="1"/>
          <p:nvPr/>
        </p:nvSpPr>
        <p:spPr>
          <a:xfrm>
            <a:off x="11933883" y="3907774"/>
            <a:ext cx="334645" cy="185282"/>
          </a:xfrm>
          <a:prstGeom prst="rect">
            <a:avLst/>
          </a:prstGeom>
        </p:spPr>
        <p:txBody>
          <a:bodyPr vert="horz" wrap="square" lIns="0" tIns="15850" rIns="0" bIns="0" rtlCol="0">
            <a:spAutoFit/>
          </a:bodyPr>
          <a:lstStyle/>
          <a:p>
            <a:pPr marL="12677">
              <a:spcBef>
                <a:spcPts val="125"/>
              </a:spcBef>
            </a:pPr>
            <a:r>
              <a:rPr sz="1100" spc="-4" dirty="0">
                <a:solidFill>
                  <a:srgbClr val="221E1F"/>
                </a:solidFill>
                <a:latin typeface="Arial"/>
                <a:cs typeface="Arial"/>
              </a:rPr>
              <a:t>uses</a:t>
            </a:r>
            <a:endParaRPr sz="1100">
              <a:solidFill>
                <a:prstClr val="black"/>
              </a:solidFill>
              <a:latin typeface="Arial"/>
              <a:cs typeface="Arial"/>
            </a:endParaRPr>
          </a:p>
        </p:txBody>
      </p:sp>
      <p:sp>
        <p:nvSpPr>
          <p:cNvPr id="46" name="object 46"/>
          <p:cNvSpPr/>
          <p:nvPr/>
        </p:nvSpPr>
        <p:spPr>
          <a:xfrm>
            <a:off x="8921750" y="825619"/>
            <a:ext cx="1901826" cy="0"/>
          </a:xfrm>
          <a:custGeom>
            <a:avLst/>
            <a:gdLst/>
            <a:ahLst/>
            <a:cxnLst/>
            <a:rect l="l" t="t" r="r" b="b"/>
            <a:pathLst>
              <a:path w="1901825">
                <a:moveTo>
                  <a:pt x="0" y="0"/>
                </a:moveTo>
                <a:lnTo>
                  <a:pt x="190179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7" name="object 47"/>
          <p:cNvSpPr/>
          <p:nvPr/>
        </p:nvSpPr>
        <p:spPr>
          <a:xfrm>
            <a:off x="6649383" y="825619"/>
            <a:ext cx="1942463" cy="0"/>
          </a:xfrm>
          <a:custGeom>
            <a:avLst/>
            <a:gdLst/>
            <a:ahLst/>
            <a:cxnLst/>
            <a:rect l="l" t="t" r="r" b="b"/>
            <a:pathLst>
              <a:path w="1942465">
                <a:moveTo>
                  <a:pt x="0" y="0"/>
                </a:moveTo>
                <a:lnTo>
                  <a:pt x="1942219"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8" name="object 48"/>
          <p:cNvSpPr/>
          <p:nvPr/>
        </p:nvSpPr>
        <p:spPr>
          <a:xfrm>
            <a:off x="10823535" y="825617"/>
            <a:ext cx="0" cy="2774951"/>
          </a:xfrm>
          <a:custGeom>
            <a:avLst/>
            <a:gdLst/>
            <a:ahLst/>
            <a:cxnLst/>
            <a:rect l="l" t="t" r="r" b="b"/>
            <a:pathLst>
              <a:path h="2774950">
                <a:moveTo>
                  <a:pt x="0" y="0"/>
                </a:moveTo>
                <a:lnTo>
                  <a:pt x="0" y="2774797"/>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9" name="object 49"/>
          <p:cNvSpPr/>
          <p:nvPr/>
        </p:nvSpPr>
        <p:spPr>
          <a:xfrm>
            <a:off x="10782237" y="3571079"/>
            <a:ext cx="83186" cy="101600"/>
          </a:xfrm>
          <a:custGeom>
            <a:avLst/>
            <a:gdLst/>
            <a:ahLst/>
            <a:cxnLst/>
            <a:rect l="l" t="t" r="r" b="b"/>
            <a:pathLst>
              <a:path w="83184" h="101600">
                <a:moveTo>
                  <a:pt x="0" y="0"/>
                </a:moveTo>
                <a:lnTo>
                  <a:pt x="41300" y="101079"/>
                </a:lnTo>
                <a:lnTo>
                  <a:pt x="72803" y="23977"/>
                </a:lnTo>
                <a:lnTo>
                  <a:pt x="41300" y="23977"/>
                </a:lnTo>
                <a:lnTo>
                  <a:pt x="0" y="0"/>
                </a:lnTo>
                <a:close/>
              </a:path>
              <a:path w="83184" h="101600">
                <a:moveTo>
                  <a:pt x="82600" y="0"/>
                </a:moveTo>
                <a:lnTo>
                  <a:pt x="41300" y="23977"/>
                </a:lnTo>
                <a:lnTo>
                  <a:pt x="72803" y="23977"/>
                </a:lnTo>
                <a:lnTo>
                  <a:pt x="8260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50" name="object 50"/>
          <p:cNvSpPr/>
          <p:nvPr/>
        </p:nvSpPr>
        <p:spPr>
          <a:xfrm>
            <a:off x="9739762" y="4026991"/>
            <a:ext cx="382905" cy="0"/>
          </a:xfrm>
          <a:custGeom>
            <a:avLst/>
            <a:gdLst/>
            <a:ahLst/>
            <a:cxnLst/>
            <a:rect l="l" t="t" r="r" b="b"/>
            <a:pathLst>
              <a:path w="382904">
                <a:moveTo>
                  <a:pt x="382485"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1" name="object 51"/>
          <p:cNvSpPr/>
          <p:nvPr/>
        </p:nvSpPr>
        <p:spPr>
          <a:xfrm>
            <a:off x="10092957" y="3985755"/>
            <a:ext cx="101601" cy="83185"/>
          </a:xfrm>
          <a:custGeom>
            <a:avLst/>
            <a:gdLst/>
            <a:ahLst/>
            <a:cxnLst/>
            <a:rect l="l" t="t" r="r" b="b"/>
            <a:pathLst>
              <a:path w="101600" h="83185">
                <a:moveTo>
                  <a:pt x="0" y="0"/>
                </a:moveTo>
                <a:lnTo>
                  <a:pt x="23990" y="41300"/>
                </a:lnTo>
                <a:lnTo>
                  <a:pt x="0" y="82588"/>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52" name="object 52"/>
          <p:cNvSpPr txBox="1"/>
          <p:nvPr/>
        </p:nvSpPr>
        <p:spPr>
          <a:xfrm>
            <a:off x="8625888" y="710527"/>
            <a:ext cx="266065"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use</a:t>
            </a:r>
            <a:endParaRPr sz="1100">
              <a:solidFill>
                <a:prstClr val="black"/>
              </a:solidFill>
              <a:latin typeface="Arial"/>
              <a:cs typeface="Arial"/>
            </a:endParaRPr>
          </a:p>
        </p:txBody>
      </p:sp>
      <p:sp>
        <p:nvSpPr>
          <p:cNvPr id="53" name="object 53"/>
          <p:cNvSpPr/>
          <p:nvPr/>
        </p:nvSpPr>
        <p:spPr>
          <a:xfrm>
            <a:off x="7050398" y="1096306"/>
            <a:ext cx="0" cy="3453764"/>
          </a:xfrm>
          <a:custGeom>
            <a:avLst/>
            <a:gdLst/>
            <a:ahLst/>
            <a:cxnLst/>
            <a:rect l="l" t="t" r="r" b="b"/>
            <a:pathLst>
              <a:path h="3453765">
                <a:moveTo>
                  <a:pt x="0" y="0"/>
                </a:moveTo>
                <a:lnTo>
                  <a:pt x="0" y="3453686"/>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4" name="object 54"/>
          <p:cNvSpPr/>
          <p:nvPr/>
        </p:nvSpPr>
        <p:spPr>
          <a:xfrm>
            <a:off x="7050398" y="4971583"/>
            <a:ext cx="0" cy="2080895"/>
          </a:xfrm>
          <a:custGeom>
            <a:avLst/>
            <a:gdLst/>
            <a:ahLst/>
            <a:cxnLst/>
            <a:rect l="l" t="t" r="r" b="b"/>
            <a:pathLst>
              <a:path h="2080895">
                <a:moveTo>
                  <a:pt x="0" y="0"/>
                </a:moveTo>
                <a:lnTo>
                  <a:pt x="0" y="208080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5" name="object 55"/>
          <p:cNvSpPr txBox="1"/>
          <p:nvPr/>
        </p:nvSpPr>
        <p:spPr>
          <a:xfrm>
            <a:off x="6792794" y="4534970"/>
            <a:ext cx="498476" cy="369094"/>
          </a:xfrm>
          <a:prstGeom prst="rect">
            <a:avLst/>
          </a:prstGeom>
        </p:spPr>
        <p:txBody>
          <a:bodyPr vert="horz" wrap="square" lIns="0" tIns="25355" rIns="0" bIns="0" rtlCol="0">
            <a:spAutoFit/>
          </a:bodyPr>
          <a:lstStyle/>
          <a:p>
            <a:pPr marL="161644" marR="5080" indent="-149596">
              <a:lnSpc>
                <a:spcPts val="1341"/>
              </a:lnSpc>
              <a:spcBef>
                <a:spcPts val="200"/>
              </a:spcBef>
            </a:pPr>
            <a:r>
              <a:rPr sz="1100" dirty="0">
                <a:solidFill>
                  <a:srgbClr val="221E1F"/>
                </a:solidFill>
                <a:latin typeface="Arial"/>
                <a:cs typeface="Arial"/>
              </a:rPr>
              <a:t>is</a:t>
            </a:r>
            <a:r>
              <a:rPr sz="1100" spc="-70" dirty="0">
                <a:solidFill>
                  <a:srgbClr val="221E1F"/>
                </a:solidFill>
                <a:latin typeface="Arial"/>
                <a:cs typeface="Arial"/>
              </a:rPr>
              <a:t> </a:t>
            </a:r>
            <a:r>
              <a:rPr sz="1100" dirty="0">
                <a:solidFill>
                  <a:srgbClr val="221E1F"/>
                </a:solidFill>
                <a:latin typeface="Arial"/>
                <a:cs typeface="Arial"/>
              </a:rPr>
              <a:t>used  for</a:t>
            </a:r>
            <a:endParaRPr sz="1100">
              <a:solidFill>
                <a:prstClr val="black"/>
              </a:solidFill>
              <a:latin typeface="Arial"/>
              <a:cs typeface="Arial"/>
            </a:endParaRPr>
          </a:p>
        </p:txBody>
      </p:sp>
      <p:sp>
        <p:nvSpPr>
          <p:cNvPr id="56" name="object 56"/>
          <p:cNvSpPr/>
          <p:nvPr/>
        </p:nvSpPr>
        <p:spPr>
          <a:xfrm>
            <a:off x="9739759" y="4026993"/>
            <a:ext cx="0" cy="1222376"/>
          </a:xfrm>
          <a:custGeom>
            <a:avLst/>
            <a:gdLst/>
            <a:ahLst/>
            <a:cxnLst/>
            <a:rect l="l" t="t" r="r" b="b"/>
            <a:pathLst>
              <a:path h="1222375">
                <a:moveTo>
                  <a:pt x="0" y="0"/>
                </a:moveTo>
                <a:lnTo>
                  <a:pt x="0" y="1222122"/>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7" name="object 57"/>
          <p:cNvSpPr/>
          <p:nvPr/>
        </p:nvSpPr>
        <p:spPr>
          <a:xfrm>
            <a:off x="9739759" y="5641228"/>
            <a:ext cx="0" cy="1270635"/>
          </a:xfrm>
          <a:custGeom>
            <a:avLst/>
            <a:gdLst/>
            <a:ahLst/>
            <a:cxnLst/>
            <a:rect l="l" t="t" r="r" b="b"/>
            <a:pathLst>
              <a:path h="1270634">
                <a:moveTo>
                  <a:pt x="0" y="0"/>
                </a:moveTo>
                <a:lnTo>
                  <a:pt x="0" y="1270621"/>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8" name="object 58"/>
          <p:cNvSpPr/>
          <p:nvPr/>
        </p:nvSpPr>
        <p:spPr>
          <a:xfrm>
            <a:off x="8404044" y="7335811"/>
            <a:ext cx="0" cy="265430"/>
          </a:xfrm>
          <a:custGeom>
            <a:avLst/>
            <a:gdLst/>
            <a:ahLst/>
            <a:cxnLst/>
            <a:rect l="l" t="t" r="r" b="b"/>
            <a:pathLst>
              <a:path h="265429">
                <a:moveTo>
                  <a:pt x="0" y="0"/>
                </a:moveTo>
                <a:lnTo>
                  <a:pt x="0" y="26499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9" name="object 59"/>
          <p:cNvSpPr/>
          <p:nvPr/>
        </p:nvSpPr>
        <p:spPr>
          <a:xfrm>
            <a:off x="8404044" y="8022412"/>
            <a:ext cx="0" cy="262890"/>
          </a:xfrm>
          <a:custGeom>
            <a:avLst/>
            <a:gdLst/>
            <a:ahLst/>
            <a:cxnLst/>
            <a:rect l="l" t="t" r="r" b="b"/>
            <a:pathLst>
              <a:path h="262890">
                <a:moveTo>
                  <a:pt x="0" y="0"/>
                </a:moveTo>
                <a:lnTo>
                  <a:pt x="0" y="262496"/>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60" name="object 60"/>
          <p:cNvSpPr txBox="1"/>
          <p:nvPr/>
        </p:nvSpPr>
        <p:spPr>
          <a:xfrm>
            <a:off x="9489346" y="5234086"/>
            <a:ext cx="498476" cy="369094"/>
          </a:xfrm>
          <a:prstGeom prst="rect">
            <a:avLst/>
          </a:prstGeom>
        </p:spPr>
        <p:txBody>
          <a:bodyPr vert="horz" wrap="square" lIns="0" tIns="25355" rIns="0" bIns="0" rtlCol="0">
            <a:spAutoFit/>
          </a:bodyPr>
          <a:lstStyle/>
          <a:p>
            <a:pPr marL="161644" marR="5080" indent="-149596">
              <a:lnSpc>
                <a:spcPts val="1341"/>
              </a:lnSpc>
              <a:spcBef>
                <a:spcPts val="200"/>
              </a:spcBef>
            </a:pPr>
            <a:r>
              <a:rPr sz="1100" dirty="0">
                <a:solidFill>
                  <a:srgbClr val="221E1F"/>
                </a:solidFill>
                <a:latin typeface="Arial"/>
                <a:cs typeface="Arial"/>
              </a:rPr>
              <a:t>is</a:t>
            </a:r>
            <a:r>
              <a:rPr sz="1100" spc="-70" dirty="0">
                <a:solidFill>
                  <a:srgbClr val="221E1F"/>
                </a:solidFill>
                <a:latin typeface="Arial"/>
                <a:cs typeface="Arial"/>
              </a:rPr>
              <a:t> </a:t>
            </a:r>
            <a:r>
              <a:rPr sz="1100" dirty="0">
                <a:solidFill>
                  <a:srgbClr val="221E1F"/>
                </a:solidFill>
                <a:latin typeface="Arial"/>
                <a:cs typeface="Arial"/>
              </a:rPr>
              <a:t>used  for</a:t>
            </a:r>
            <a:endParaRPr sz="1100">
              <a:solidFill>
                <a:prstClr val="black"/>
              </a:solidFill>
              <a:latin typeface="Arial"/>
              <a:cs typeface="Arial"/>
            </a:endParaRPr>
          </a:p>
        </p:txBody>
      </p:sp>
      <p:sp>
        <p:nvSpPr>
          <p:cNvPr id="61" name="object 61"/>
          <p:cNvSpPr txBox="1"/>
          <p:nvPr/>
        </p:nvSpPr>
        <p:spPr>
          <a:xfrm>
            <a:off x="5610777" y="1787876"/>
            <a:ext cx="539750"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analyze</a:t>
            </a:r>
            <a:endParaRPr sz="1100">
              <a:solidFill>
                <a:prstClr val="black"/>
              </a:solidFill>
              <a:latin typeface="Arial"/>
              <a:cs typeface="Arial"/>
            </a:endParaRPr>
          </a:p>
        </p:txBody>
      </p:sp>
      <p:sp>
        <p:nvSpPr>
          <p:cNvPr id="62" name="object 62"/>
          <p:cNvSpPr/>
          <p:nvPr/>
        </p:nvSpPr>
        <p:spPr>
          <a:xfrm>
            <a:off x="2065006" y="4073841"/>
            <a:ext cx="1527810" cy="0"/>
          </a:xfrm>
          <a:custGeom>
            <a:avLst/>
            <a:gdLst/>
            <a:ahLst/>
            <a:cxnLst/>
            <a:rect l="l" t="t" r="r" b="b"/>
            <a:pathLst>
              <a:path w="1527810">
                <a:moveTo>
                  <a:pt x="0" y="0"/>
                </a:moveTo>
                <a:lnTo>
                  <a:pt x="1527695"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63" name="object 63"/>
          <p:cNvSpPr/>
          <p:nvPr/>
        </p:nvSpPr>
        <p:spPr>
          <a:xfrm>
            <a:off x="1349469" y="1373244"/>
            <a:ext cx="0" cy="146052"/>
          </a:xfrm>
          <a:custGeom>
            <a:avLst/>
            <a:gdLst/>
            <a:ahLst/>
            <a:cxnLst/>
            <a:rect l="l" t="t" r="r" b="b"/>
            <a:pathLst>
              <a:path h="146050">
                <a:moveTo>
                  <a:pt x="0" y="0"/>
                </a:moveTo>
                <a:lnTo>
                  <a:pt x="0" y="146044"/>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64" name="object 64"/>
          <p:cNvSpPr/>
          <p:nvPr/>
        </p:nvSpPr>
        <p:spPr>
          <a:xfrm>
            <a:off x="1349469" y="1933898"/>
            <a:ext cx="0" cy="147954"/>
          </a:xfrm>
          <a:custGeom>
            <a:avLst/>
            <a:gdLst/>
            <a:ahLst/>
            <a:cxnLst/>
            <a:rect l="l" t="t" r="r" b="b"/>
            <a:pathLst>
              <a:path h="147955">
                <a:moveTo>
                  <a:pt x="0" y="0"/>
                </a:moveTo>
                <a:lnTo>
                  <a:pt x="0" y="14771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65" name="object 65"/>
          <p:cNvSpPr/>
          <p:nvPr/>
        </p:nvSpPr>
        <p:spPr>
          <a:xfrm>
            <a:off x="1308171" y="1301514"/>
            <a:ext cx="83186" cy="101600"/>
          </a:xfrm>
          <a:custGeom>
            <a:avLst/>
            <a:gdLst/>
            <a:ahLst/>
            <a:cxnLst/>
            <a:rect l="l" t="t" r="r" b="b"/>
            <a:pathLst>
              <a:path w="83184" h="101600">
                <a:moveTo>
                  <a:pt x="41300" y="0"/>
                </a:moveTo>
                <a:lnTo>
                  <a:pt x="0" y="101079"/>
                </a:lnTo>
                <a:lnTo>
                  <a:pt x="41300" y="77101"/>
                </a:lnTo>
                <a:lnTo>
                  <a:pt x="72794" y="77101"/>
                </a:lnTo>
                <a:lnTo>
                  <a:pt x="41300" y="0"/>
                </a:lnTo>
                <a:close/>
              </a:path>
              <a:path w="83184" h="101600">
                <a:moveTo>
                  <a:pt x="72794" y="77101"/>
                </a:moveTo>
                <a:lnTo>
                  <a:pt x="41300" y="77101"/>
                </a:lnTo>
                <a:lnTo>
                  <a:pt x="82588" y="101079"/>
                </a:lnTo>
                <a:lnTo>
                  <a:pt x="72794" y="77101"/>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66" name="object 66"/>
          <p:cNvSpPr/>
          <p:nvPr/>
        </p:nvSpPr>
        <p:spPr>
          <a:xfrm>
            <a:off x="1308171" y="2052277"/>
            <a:ext cx="83186" cy="101600"/>
          </a:xfrm>
          <a:custGeom>
            <a:avLst/>
            <a:gdLst/>
            <a:ahLst/>
            <a:cxnLst/>
            <a:rect l="l" t="t" r="r" b="b"/>
            <a:pathLst>
              <a:path w="83184" h="101600">
                <a:moveTo>
                  <a:pt x="0" y="0"/>
                </a:moveTo>
                <a:lnTo>
                  <a:pt x="41300" y="101079"/>
                </a:lnTo>
                <a:lnTo>
                  <a:pt x="72794" y="23977"/>
                </a:lnTo>
                <a:lnTo>
                  <a:pt x="41300" y="23977"/>
                </a:lnTo>
                <a:lnTo>
                  <a:pt x="0" y="0"/>
                </a:lnTo>
                <a:close/>
              </a:path>
              <a:path w="83184" h="101600">
                <a:moveTo>
                  <a:pt x="82588" y="0"/>
                </a:moveTo>
                <a:lnTo>
                  <a:pt x="41300" y="23977"/>
                </a:lnTo>
                <a:lnTo>
                  <a:pt x="72794" y="23977"/>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67" name="object 67"/>
          <p:cNvSpPr txBox="1"/>
          <p:nvPr/>
        </p:nvSpPr>
        <p:spPr>
          <a:xfrm>
            <a:off x="1025789" y="1532437"/>
            <a:ext cx="647700" cy="369094"/>
          </a:xfrm>
          <a:prstGeom prst="rect">
            <a:avLst/>
          </a:prstGeom>
        </p:spPr>
        <p:txBody>
          <a:bodyPr vert="horz" wrap="square" lIns="0" tIns="25355" rIns="0" bIns="0" rtlCol="0">
            <a:spAutoFit/>
          </a:bodyPr>
          <a:lstStyle/>
          <a:p>
            <a:pPr marL="12677" marR="5080" indent="8252">
              <a:lnSpc>
                <a:spcPts val="1341"/>
              </a:lnSpc>
              <a:spcBef>
                <a:spcPts val="200"/>
              </a:spcBef>
            </a:pPr>
            <a:r>
              <a:rPr sz="1100" dirty="0">
                <a:solidFill>
                  <a:srgbClr val="221E1F"/>
                </a:solidFill>
                <a:latin typeface="Arial"/>
                <a:cs typeface="Arial"/>
              </a:rPr>
              <a:t>is</a:t>
            </a:r>
            <a:r>
              <a:rPr sz="1100" spc="-70" dirty="0">
                <a:solidFill>
                  <a:srgbClr val="221E1F"/>
                </a:solidFill>
                <a:latin typeface="Arial"/>
                <a:cs typeface="Arial"/>
              </a:rPr>
              <a:t> </a:t>
            </a:r>
            <a:r>
              <a:rPr sz="1100" spc="4" dirty="0">
                <a:solidFill>
                  <a:srgbClr val="221E1F"/>
                </a:solidFill>
                <a:latin typeface="Arial"/>
                <a:cs typeface="Arial"/>
              </a:rPr>
              <a:t>closely  </a:t>
            </a:r>
            <a:r>
              <a:rPr sz="1100" dirty="0">
                <a:solidFill>
                  <a:srgbClr val="221E1F"/>
                </a:solidFill>
                <a:latin typeface="Arial"/>
                <a:cs typeface="Arial"/>
              </a:rPr>
              <a:t>related</a:t>
            </a:r>
            <a:r>
              <a:rPr sz="1100" spc="-85" dirty="0">
                <a:solidFill>
                  <a:srgbClr val="221E1F"/>
                </a:solidFill>
                <a:latin typeface="Arial"/>
                <a:cs typeface="Arial"/>
              </a:rPr>
              <a:t> </a:t>
            </a:r>
            <a:r>
              <a:rPr sz="1100" spc="4" dirty="0">
                <a:solidFill>
                  <a:srgbClr val="221E1F"/>
                </a:solidFill>
                <a:latin typeface="Arial"/>
                <a:cs typeface="Arial"/>
              </a:rPr>
              <a:t>to</a:t>
            </a:r>
            <a:endParaRPr sz="1100">
              <a:solidFill>
                <a:prstClr val="black"/>
              </a:solidFill>
              <a:latin typeface="Arial"/>
              <a:cs typeface="Arial"/>
            </a:endParaRPr>
          </a:p>
        </p:txBody>
      </p:sp>
      <p:sp>
        <p:nvSpPr>
          <p:cNvPr id="68" name="object 68"/>
          <p:cNvSpPr/>
          <p:nvPr/>
        </p:nvSpPr>
        <p:spPr>
          <a:xfrm>
            <a:off x="12357370" y="964946"/>
            <a:ext cx="1041400" cy="0"/>
          </a:xfrm>
          <a:custGeom>
            <a:avLst/>
            <a:gdLst/>
            <a:ahLst/>
            <a:cxnLst/>
            <a:rect l="l" t="t" r="r" b="b"/>
            <a:pathLst>
              <a:path w="1041400">
                <a:moveTo>
                  <a:pt x="0" y="0"/>
                </a:moveTo>
                <a:lnTo>
                  <a:pt x="1041208"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69" name="object 69"/>
          <p:cNvSpPr/>
          <p:nvPr/>
        </p:nvSpPr>
        <p:spPr>
          <a:xfrm>
            <a:off x="10622482" y="964946"/>
            <a:ext cx="374651" cy="0"/>
          </a:xfrm>
          <a:custGeom>
            <a:avLst/>
            <a:gdLst/>
            <a:ahLst/>
            <a:cxnLst/>
            <a:rect l="l" t="t" r="r" b="b"/>
            <a:pathLst>
              <a:path w="374650">
                <a:moveTo>
                  <a:pt x="0" y="0"/>
                </a:moveTo>
                <a:lnTo>
                  <a:pt x="374524"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0" name="object 70"/>
          <p:cNvSpPr/>
          <p:nvPr/>
        </p:nvSpPr>
        <p:spPr>
          <a:xfrm>
            <a:off x="13369282" y="923711"/>
            <a:ext cx="101601" cy="83185"/>
          </a:xfrm>
          <a:custGeom>
            <a:avLst/>
            <a:gdLst/>
            <a:ahLst/>
            <a:cxnLst/>
            <a:rect l="l" t="t" r="r" b="b"/>
            <a:pathLst>
              <a:path w="101600" h="83184">
                <a:moveTo>
                  <a:pt x="0" y="0"/>
                </a:moveTo>
                <a:lnTo>
                  <a:pt x="23990" y="41300"/>
                </a:lnTo>
                <a:lnTo>
                  <a:pt x="0" y="82588"/>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71" name="object 71"/>
          <p:cNvSpPr/>
          <p:nvPr/>
        </p:nvSpPr>
        <p:spPr>
          <a:xfrm>
            <a:off x="13061950" y="1238255"/>
            <a:ext cx="0" cy="1786888"/>
          </a:xfrm>
          <a:custGeom>
            <a:avLst/>
            <a:gdLst/>
            <a:ahLst/>
            <a:cxnLst/>
            <a:rect l="l" t="t" r="r" b="b"/>
            <a:pathLst>
              <a:path h="1786889">
                <a:moveTo>
                  <a:pt x="0" y="0"/>
                </a:moveTo>
                <a:lnTo>
                  <a:pt x="0" y="178662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2" name="object 72"/>
          <p:cNvSpPr/>
          <p:nvPr/>
        </p:nvSpPr>
        <p:spPr>
          <a:xfrm>
            <a:off x="13061950" y="3567023"/>
            <a:ext cx="0" cy="466089"/>
          </a:xfrm>
          <a:custGeom>
            <a:avLst/>
            <a:gdLst/>
            <a:ahLst/>
            <a:cxnLst/>
            <a:rect l="l" t="t" r="r" b="b"/>
            <a:pathLst>
              <a:path h="466089">
                <a:moveTo>
                  <a:pt x="0" y="0"/>
                </a:moveTo>
                <a:lnTo>
                  <a:pt x="0" y="465505"/>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3" name="object 73"/>
          <p:cNvSpPr/>
          <p:nvPr/>
        </p:nvSpPr>
        <p:spPr>
          <a:xfrm>
            <a:off x="13061950" y="4032530"/>
            <a:ext cx="567055" cy="0"/>
          </a:xfrm>
          <a:custGeom>
            <a:avLst/>
            <a:gdLst/>
            <a:ahLst/>
            <a:cxnLst/>
            <a:rect l="l" t="t" r="r" b="b"/>
            <a:pathLst>
              <a:path w="567055">
                <a:moveTo>
                  <a:pt x="0" y="0"/>
                </a:moveTo>
                <a:lnTo>
                  <a:pt x="566623"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4" name="object 74"/>
          <p:cNvSpPr/>
          <p:nvPr/>
        </p:nvSpPr>
        <p:spPr>
          <a:xfrm>
            <a:off x="13062001" y="1238251"/>
            <a:ext cx="623569" cy="0"/>
          </a:xfrm>
          <a:custGeom>
            <a:avLst/>
            <a:gdLst/>
            <a:ahLst/>
            <a:cxnLst/>
            <a:rect l="l" t="t" r="r" b="b"/>
            <a:pathLst>
              <a:path w="623569">
                <a:moveTo>
                  <a:pt x="623049"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5" name="object 75"/>
          <p:cNvSpPr/>
          <p:nvPr/>
        </p:nvSpPr>
        <p:spPr>
          <a:xfrm>
            <a:off x="13655703" y="1197017"/>
            <a:ext cx="101601" cy="83185"/>
          </a:xfrm>
          <a:custGeom>
            <a:avLst/>
            <a:gdLst/>
            <a:ahLst/>
            <a:cxnLst/>
            <a:rect l="l" t="t" r="r" b="b"/>
            <a:pathLst>
              <a:path w="101600" h="83184">
                <a:moveTo>
                  <a:pt x="0" y="0"/>
                </a:moveTo>
                <a:lnTo>
                  <a:pt x="23990" y="41300"/>
                </a:lnTo>
                <a:lnTo>
                  <a:pt x="0" y="82588"/>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76" name="object 76"/>
          <p:cNvSpPr txBox="1"/>
          <p:nvPr/>
        </p:nvSpPr>
        <p:spPr>
          <a:xfrm>
            <a:off x="4319216" y="3054417"/>
            <a:ext cx="581660" cy="369094"/>
          </a:xfrm>
          <a:prstGeom prst="rect">
            <a:avLst/>
          </a:prstGeom>
        </p:spPr>
        <p:txBody>
          <a:bodyPr vert="horz" wrap="square" lIns="0" tIns="25355" rIns="0" bIns="0" rtlCol="0">
            <a:spAutoFit/>
          </a:bodyPr>
          <a:lstStyle/>
          <a:p>
            <a:pPr marL="227571" marR="5080" indent="-215532">
              <a:lnSpc>
                <a:spcPts val="1341"/>
              </a:lnSpc>
              <a:spcBef>
                <a:spcPts val="200"/>
              </a:spcBef>
            </a:pPr>
            <a:r>
              <a:rPr sz="1100" dirty="0">
                <a:solidFill>
                  <a:srgbClr val="221E1F"/>
                </a:solidFill>
                <a:latin typeface="Arial"/>
                <a:cs typeface="Arial"/>
              </a:rPr>
              <a:t>is </a:t>
            </a:r>
            <a:r>
              <a:rPr sz="1100" spc="4" dirty="0">
                <a:solidFill>
                  <a:srgbClr val="221E1F"/>
                </a:solidFill>
                <a:latin typeface="Arial"/>
                <a:cs typeface="Arial"/>
              </a:rPr>
              <a:t>a</a:t>
            </a:r>
            <a:r>
              <a:rPr sz="1100" spc="-80" dirty="0">
                <a:solidFill>
                  <a:srgbClr val="221E1F"/>
                </a:solidFill>
                <a:latin typeface="Arial"/>
                <a:cs typeface="Arial"/>
              </a:rPr>
              <a:t> </a:t>
            </a:r>
            <a:r>
              <a:rPr sz="1100" spc="4" dirty="0">
                <a:solidFill>
                  <a:srgbClr val="221E1F"/>
                </a:solidFill>
                <a:latin typeface="Arial"/>
                <a:cs typeface="Arial"/>
              </a:rPr>
              <a:t>type  </a:t>
            </a:r>
            <a:r>
              <a:rPr sz="1100" dirty="0">
                <a:solidFill>
                  <a:srgbClr val="221E1F"/>
                </a:solidFill>
                <a:latin typeface="Arial"/>
                <a:cs typeface="Arial"/>
              </a:rPr>
              <a:t>of</a:t>
            </a:r>
            <a:endParaRPr sz="1100">
              <a:solidFill>
                <a:prstClr val="black"/>
              </a:solidFill>
              <a:latin typeface="Arial"/>
              <a:cs typeface="Arial"/>
            </a:endParaRPr>
          </a:p>
        </p:txBody>
      </p:sp>
      <p:sp>
        <p:nvSpPr>
          <p:cNvPr id="77" name="object 77"/>
          <p:cNvSpPr txBox="1"/>
          <p:nvPr/>
        </p:nvSpPr>
        <p:spPr>
          <a:xfrm>
            <a:off x="11040010" y="842405"/>
            <a:ext cx="1285875"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uses data </a:t>
            </a:r>
            <a:r>
              <a:rPr sz="1100" spc="4" dirty="0">
                <a:solidFill>
                  <a:srgbClr val="221E1F"/>
                </a:solidFill>
                <a:latin typeface="Arial"/>
                <a:cs typeface="Arial"/>
              </a:rPr>
              <a:t>stored</a:t>
            </a:r>
            <a:r>
              <a:rPr sz="1100" spc="-50" dirty="0">
                <a:solidFill>
                  <a:srgbClr val="221E1F"/>
                </a:solidFill>
                <a:latin typeface="Arial"/>
                <a:cs typeface="Arial"/>
              </a:rPr>
              <a:t> </a:t>
            </a:r>
            <a:r>
              <a:rPr sz="1100" dirty="0">
                <a:solidFill>
                  <a:srgbClr val="221E1F"/>
                </a:solidFill>
                <a:latin typeface="Arial"/>
                <a:cs typeface="Arial"/>
              </a:rPr>
              <a:t>in</a:t>
            </a:r>
            <a:endParaRPr sz="1100">
              <a:solidFill>
                <a:prstClr val="black"/>
              </a:solidFill>
              <a:latin typeface="Arial"/>
              <a:cs typeface="Arial"/>
            </a:endParaRPr>
          </a:p>
        </p:txBody>
      </p:sp>
      <p:sp>
        <p:nvSpPr>
          <p:cNvPr id="78" name="object 78"/>
          <p:cNvSpPr/>
          <p:nvPr/>
        </p:nvSpPr>
        <p:spPr>
          <a:xfrm>
            <a:off x="11869132" y="2637518"/>
            <a:ext cx="1594486" cy="0"/>
          </a:xfrm>
          <a:custGeom>
            <a:avLst/>
            <a:gdLst/>
            <a:ahLst/>
            <a:cxnLst/>
            <a:rect l="l" t="t" r="r" b="b"/>
            <a:pathLst>
              <a:path w="1594484">
                <a:moveTo>
                  <a:pt x="0" y="0"/>
                </a:moveTo>
                <a:lnTo>
                  <a:pt x="1593889"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9" name="object 79"/>
          <p:cNvSpPr/>
          <p:nvPr/>
        </p:nvSpPr>
        <p:spPr>
          <a:xfrm>
            <a:off x="8985252" y="2637518"/>
            <a:ext cx="2480944" cy="0"/>
          </a:xfrm>
          <a:custGeom>
            <a:avLst/>
            <a:gdLst/>
            <a:ahLst/>
            <a:cxnLst/>
            <a:rect l="l" t="t" r="r" b="b"/>
            <a:pathLst>
              <a:path w="2480945">
                <a:moveTo>
                  <a:pt x="0" y="0"/>
                </a:moveTo>
                <a:lnTo>
                  <a:pt x="248074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80" name="object 80"/>
          <p:cNvSpPr/>
          <p:nvPr/>
        </p:nvSpPr>
        <p:spPr>
          <a:xfrm>
            <a:off x="13433726" y="2596285"/>
            <a:ext cx="101601" cy="83185"/>
          </a:xfrm>
          <a:custGeom>
            <a:avLst/>
            <a:gdLst/>
            <a:ahLst/>
            <a:cxnLst/>
            <a:rect l="l" t="t" r="r" b="b"/>
            <a:pathLst>
              <a:path w="101600" h="83185">
                <a:moveTo>
                  <a:pt x="0" y="0"/>
                </a:moveTo>
                <a:lnTo>
                  <a:pt x="23990" y="41300"/>
                </a:lnTo>
                <a:lnTo>
                  <a:pt x="0" y="82588"/>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81" name="object 81"/>
          <p:cNvSpPr txBox="1"/>
          <p:nvPr/>
        </p:nvSpPr>
        <p:spPr>
          <a:xfrm>
            <a:off x="11497347" y="2507174"/>
            <a:ext cx="340995"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uses</a:t>
            </a:r>
            <a:endParaRPr sz="1100">
              <a:solidFill>
                <a:prstClr val="black"/>
              </a:solidFill>
              <a:latin typeface="Arial"/>
              <a:cs typeface="Arial"/>
            </a:endParaRPr>
          </a:p>
        </p:txBody>
      </p:sp>
      <p:sp>
        <p:nvSpPr>
          <p:cNvPr id="82" name="object 82"/>
          <p:cNvSpPr txBox="1"/>
          <p:nvPr/>
        </p:nvSpPr>
        <p:spPr>
          <a:xfrm>
            <a:off x="6402919" y="2375707"/>
            <a:ext cx="340995"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uses</a:t>
            </a:r>
            <a:endParaRPr sz="1100">
              <a:solidFill>
                <a:prstClr val="black"/>
              </a:solidFill>
              <a:latin typeface="Arial"/>
              <a:cs typeface="Arial"/>
            </a:endParaRPr>
          </a:p>
        </p:txBody>
      </p:sp>
      <p:sp>
        <p:nvSpPr>
          <p:cNvPr id="83" name="object 83"/>
          <p:cNvSpPr txBox="1"/>
          <p:nvPr/>
        </p:nvSpPr>
        <p:spPr>
          <a:xfrm>
            <a:off x="7805336" y="7585781"/>
            <a:ext cx="1211582" cy="369094"/>
          </a:xfrm>
          <a:prstGeom prst="rect">
            <a:avLst/>
          </a:prstGeom>
        </p:spPr>
        <p:txBody>
          <a:bodyPr vert="horz" wrap="square" lIns="0" tIns="25355" rIns="0" bIns="0" rtlCol="0">
            <a:spAutoFit/>
          </a:bodyPr>
          <a:lstStyle/>
          <a:p>
            <a:pPr marL="16484" marR="5080" indent="-4444">
              <a:lnSpc>
                <a:spcPts val="1341"/>
              </a:lnSpc>
              <a:spcBef>
                <a:spcPts val="200"/>
              </a:spcBef>
            </a:pPr>
            <a:r>
              <a:rPr sz="1100" dirty="0">
                <a:solidFill>
                  <a:srgbClr val="221E1F"/>
                </a:solidFill>
                <a:latin typeface="Arial"/>
                <a:cs typeface="Arial"/>
              </a:rPr>
              <a:t>is </a:t>
            </a:r>
            <a:r>
              <a:rPr sz="1100" spc="4" dirty="0">
                <a:solidFill>
                  <a:srgbClr val="221E1F"/>
                </a:solidFill>
                <a:latin typeface="Arial"/>
                <a:cs typeface="Arial"/>
              </a:rPr>
              <a:t>an </a:t>
            </a:r>
            <a:r>
              <a:rPr sz="1100" dirty="0">
                <a:solidFill>
                  <a:srgbClr val="221E1F"/>
                </a:solidFill>
                <a:latin typeface="Arial"/>
                <a:cs typeface="Arial"/>
              </a:rPr>
              <a:t>open-source  implementation</a:t>
            </a:r>
            <a:r>
              <a:rPr sz="1100" spc="-66" dirty="0">
                <a:solidFill>
                  <a:srgbClr val="221E1F"/>
                </a:solidFill>
                <a:latin typeface="Arial"/>
                <a:cs typeface="Arial"/>
              </a:rPr>
              <a:t> </a:t>
            </a:r>
            <a:r>
              <a:rPr sz="1100" dirty="0">
                <a:solidFill>
                  <a:srgbClr val="221E1F"/>
                </a:solidFill>
                <a:latin typeface="Arial"/>
                <a:cs typeface="Arial"/>
              </a:rPr>
              <a:t>of</a:t>
            </a:r>
            <a:endParaRPr sz="1100">
              <a:solidFill>
                <a:prstClr val="black"/>
              </a:solidFill>
              <a:latin typeface="Arial"/>
              <a:cs typeface="Arial"/>
            </a:endParaRPr>
          </a:p>
        </p:txBody>
      </p:sp>
      <p:sp>
        <p:nvSpPr>
          <p:cNvPr id="84" name="object 84"/>
          <p:cNvSpPr/>
          <p:nvPr/>
        </p:nvSpPr>
        <p:spPr>
          <a:xfrm>
            <a:off x="5342612" y="612000"/>
            <a:ext cx="1451305" cy="692645"/>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87" name="object 87"/>
          <p:cNvSpPr/>
          <p:nvPr/>
        </p:nvSpPr>
        <p:spPr>
          <a:xfrm>
            <a:off x="13469298" y="609119"/>
            <a:ext cx="1451265" cy="692632"/>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88" name="object 88"/>
          <p:cNvSpPr/>
          <p:nvPr/>
        </p:nvSpPr>
        <p:spPr>
          <a:xfrm>
            <a:off x="7633227" y="2142296"/>
            <a:ext cx="1451281" cy="692657"/>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89" name="object 89"/>
          <p:cNvSpPr/>
          <p:nvPr/>
        </p:nvSpPr>
        <p:spPr>
          <a:xfrm>
            <a:off x="13469281" y="3679037"/>
            <a:ext cx="1451292" cy="692658"/>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90" name="object 90"/>
          <p:cNvSpPr txBox="1"/>
          <p:nvPr/>
        </p:nvSpPr>
        <p:spPr>
          <a:xfrm>
            <a:off x="12865985" y="3008021"/>
            <a:ext cx="390526" cy="541064"/>
          </a:xfrm>
          <a:prstGeom prst="rect">
            <a:avLst/>
          </a:prstGeom>
        </p:spPr>
        <p:txBody>
          <a:bodyPr vert="horz" wrap="square" lIns="0" tIns="25355" rIns="0" bIns="0" rtlCol="0">
            <a:spAutoFit/>
          </a:bodyPr>
          <a:lstStyle/>
          <a:p>
            <a:pPr marL="49443" marR="5080" indent="-37400" algn="just">
              <a:lnSpc>
                <a:spcPts val="1341"/>
              </a:lnSpc>
              <a:spcBef>
                <a:spcPts val="200"/>
              </a:spcBef>
            </a:pPr>
            <a:r>
              <a:rPr sz="1100" spc="4" dirty="0">
                <a:solidFill>
                  <a:srgbClr val="221E1F"/>
                </a:solidFill>
                <a:latin typeface="Arial"/>
                <a:cs typeface="Arial"/>
              </a:rPr>
              <a:t>feeds  </a:t>
            </a:r>
            <a:r>
              <a:rPr sz="1100" dirty="0">
                <a:solidFill>
                  <a:srgbClr val="221E1F"/>
                </a:solidFill>
                <a:latin typeface="Arial"/>
                <a:cs typeface="Arial"/>
              </a:rPr>
              <a:t>data  into</a:t>
            </a:r>
            <a:endParaRPr sz="1100">
              <a:solidFill>
                <a:prstClr val="black"/>
              </a:solidFill>
              <a:latin typeface="Arial"/>
              <a:cs typeface="Arial"/>
            </a:endParaRPr>
          </a:p>
        </p:txBody>
      </p:sp>
      <p:sp>
        <p:nvSpPr>
          <p:cNvPr id="93" name="Oval 92"/>
          <p:cNvSpPr/>
          <p:nvPr/>
        </p:nvSpPr>
        <p:spPr>
          <a:xfrm>
            <a:off x="609600" y="609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Data Mining</a:t>
            </a:r>
          </a:p>
        </p:txBody>
      </p:sp>
      <p:sp>
        <p:nvSpPr>
          <p:cNvPr id="95" name="Oval 94"/>
          <p:cNvSpPr/>
          <p:nvPr/>
        </p:nvSpPr>
        <p:spPr>
          <a:xfrm>
            <a:off x="5334002" y="609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Analytics</a:t>
            </a:r>
          </a:p>
        </p:txBody>
      </p:sp>
      <p:sp>
        <p:nvSpPr>
          <p:cNvPr id="96" name="Oval 95"/>
          <p:cNvSpPr/>
          <p:nvPr/>
        </p:nvSpPr>
        <p:spPr>
          <a:xfrm>
            <a:off x="609600" y="2209801"/>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Machine Learning</a:t>
            </a:r>
          </a:p>
        </p:txBody>
      </p:sp>
      <p:sp>
        <p:nvSpPr>
          <p:cNvPr id="97" name="Oval 96"/>
          <p:cNvSpPr/>
          <p:nvPr/>
        </p:nvSpPr>
        <p:spPr>
          <a:xfrm>
            <a:off x="3886203" y="2133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Data Analytics</a:t>
            </a:r>
          </a:p>
        </p:txBody>
      </p:sp>
      <p:sp>
        <p:nvSpPr>
          <p:cNvPr id="98" name="Oval 97"/>
          <p:cNvSpPr/>
          <p:nvPr/>
        </p:nvSpPr>
        <p:spPr>
          <a:xfrm>
            <a:off x="685800" y="37338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100" dirty="0">
                <a:solidFill>
                  <a:prstClr val="white"/>
                </a:solidFill>
                <a:latin typeface="Calibri"/>
              </a:rPr>
              <a:t>Quantitative Analysis</a:t>
            </a:r>
          </a:p>
        </p:txBody>
      </p:sp>
      <p:sp>
        <p:nvSpPr>
          <p:cNvPr id="99" name="Oval 98"/>
          <p:cNvSpPr/>
          <p:nvPr/>
        </p:nvSpPr>
        <p:spPr>
          <a:xfrm>
            <a:off x="7620004" y="2133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Business Intelligence</a:t>
            </a:r>
          </a:p>
        </p:txBody>
      </p:sp>
      <p:sp>
        <p:nvSpPr>
          <p:cNvPr id="100" name="Oval 99"/>
          <p:cNvSpPr/>
          <p:nvPr/>
        </p:nvSpPr>
        <p:spPr>
          <a:xfrm>
            <a:off x="13563600" y="609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Data Warehouse</a:t>
            </a:r>
          </a:p>
        </p:txBody>
      </p:sp>
      <p:sp>
        <p:nvSpPr>
          <p:cNvPr id="101" name="Oval 100"/>
          <p:cNvSpPr/>
          <p:nvPr/>
        </p:nvSpPr>
        <p:spPr>
          <a:xfrm>
            <a:off x="13563600" y="2133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OLAP</a:t>
            </a:r>
          </a:p>
        </p:txBody>
      </p:sp>
      <p:sp>
        <p:nvSpPr>
          <p:cNvPr id="102" name="Oval 101"/>
          <p:cNvSpPr/>
          <p:nvPr/>
        </p:nvSpPr>
        <p:spPr>
          <a:xfrm>
            <a:off x="13563600" y="3733801"/>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OLTP</a:t>
            </a:r>
          </a:p>
        </p:txBody>
      </p:sp>
      <p:sp>
        <p:nvSpPr>
          <p:cNvPr id="103" name="Oval 102"/>
          <p:cNvSpPr/>
          <p:nvPr/>
        </p:nvSpPr>
        <p:spPr>
          <a:xfrm>
            <a:off x="10210804" y="3733801"/>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ETL</a:t>
            </a:r>
          </a:p>
        </p:txBody>
      </p:sp>
      <p:sp>
        <p:nvSpPr>
          <p:cNvPr id="104" name="Oval 103"/>
          <p:cNvSpPr/>
          <p:nvPr/>
        </p:nvSpPr>
        <p:spPr>
          <a:xfrm>
            <a:off x="7620004" y="3733801"/>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KPIs</a:t>
            </a:r>
          </a:p>
        </p:txBody>
      </p:sp>
      <p:sp>
        <p:nvSpPr>
          <p:cNvPr id="105" name="Oval 104"/>
          <p:cNvSpPr/>
          <p:nvPr/>
        </p:nvSpPr>
        <p:spPr>
          <a:xfrm>
            <a:off x="10210804" y="51054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Commodity Hardware</a:t>
            </a:r>
          </a:p>
        </p:txBody>
      </p:sp>
      <p:sp>
        <p:nvSpPr>
          <p:cNvPr id="106" name="Oval 105"/>
          <p:cNvSpPr/>
          <p:nvPr/>
        </p:nvSpPr>
        <p:spPr>
          <a:xfrm>
            <a:off x="10363203" y="6781801"/>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Big Data Solution</a:t>
            </a:r>
          </a:p>
        </p:txBody>
      </p:sp>
      <p:sp>
        <p:nvSpPr>
          <p:cNvPr id="107" name="Oval 106"/>
          <p:cNvSpPr/>
          <p:nvPr/>
        </p:nvSpPr>
        <p:spPr>
          <a:xfrm>
            <a:off x="5334002" y="8382002"/>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Large Datasets</a:t>
            </a:r>
          </a:p>
        </p:txBody>
      </p:sp>
      <p:sp>
        <p:nvSpPr>
          <p:cNvPr id="108" name="Oval 107"/>
          <p:cNvSpPr/>
          <p:nvPr/>
        </p:nvSpPr>
        <p:spPr>
          <a:xfrm>
            <a:off x="7620004" y="8382002"/>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Hadoop</a:t>
            </a:r>
          </a:p>
        </p:txBody>
      </p:sp>
      <p:sp>
        <p:nvSpPr>
          <p:cNvPr id="109" name="Oval 108"/>
          <p:cNvSpPr/>
          <p:nvPr/>
        </p:nvSpPr>
        <p:spPr>
          <a:xfrm>
            <a:off x="10210804" y="8382002"/>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err="1">
                <a:solidFill>
                  <a:prstClr val="white"/>
                </a:solidFill>
                <a:latin typeface="Calibri"/>
              </a:rPr>
              <a:t>NoSQL</a:t>
            </a:r>
            <a:r>
              <a:rPr lang="en-US" sz="1400" dirty="0">
                <a:solidFill>
                  <a:prstClr val="white"/>
                </a:solidFill>
                <a:latin typeface="Calibri"/>
              </a:rPr>
              <a:t> Databases</a:t>
            </a:r>
          </a:p>
        </p:txBody>
      </p:sp>
      <p:sp>
        <p:nvSpPr>
          <p:cNvPr id="121" name="Oval 120"/>
          <p:cNvSpPr/>
          <p:nvPr/>
        </p:nvSpPr>
        <p:spPr>
          <a:xfrm>
            <a:off x="3886200" y="37338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100" dirty="0">
                <a:solidFill>
                  <a:prstClr val="white"/>
                </a:solidFill>
                <a:latin typeface="Calibri"/>
              </a:rPr>
              <a:t>Quantitative Analysis</a:t>
            </a:r>
          </a:p>
        </p:txBody>
      </p:sp>
      <p:sp>
        <p:nvSpPr>
          <p:cNvPr id="122" name="object 494"/>
          <p:cNvSpPr/>
          <p:nvPr/>
        </p:nvSpPr>
        <p:spPr>
          <a:xfrm>
            <a:off x="228600" y="228600"/>
            <a:ext cx="790511" cy="675017"/>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grpSp>
        <p:nvGrpSpPr>
          <p:cNvPr id="123" name="Group 122"/>
          <p:cNvGrpSpPr/>
          <p:nvPr/>
        </p:nvGrpSpPr>
        <p:grpSpPr>
          <a:xfrm>
            <a:off x="381000" y="1905000"/>
            <a:ext cx="524957" cy="716108"/>
            <a:chOff x="14511957" y="1003474"/>
            <a:chExt cx="524957" cy="716108"/>
          </a:xfrm>
        </p:grpSpPr>
        <p:sp>
          <p:nvSpPr>
            <p:cNvPr id="124" name="object 481"/>
            <p:cNvSpPr/>
            <p:nvPr/>
          </p:nvSpPr>
          <p:spPr>
            <a:xfrm>
              <a:off x="14511957" y="1003474"/>
              <a:ext cx="523240" cy="307340"/>
            </a:xfrm>
            <a:custGeom>
              <a:avLst/>
              <a:gdLst/>
              <a:ahLst/>
              <a:cxnLst/>
              <a:rect l="l" t="t" r="r" b="b"/>
              <a:pathLst>
                <a:path w="523240" h="307340">
                  <a:moveTo>
                    <a:pt x="200075" y="0"/>
                  </a:moveTo>
                  <a:lnTo>
                    <a:pt x="0" y="104025"/>
                  </a:lnTo>
                  <a:lnTo>
                    <a:pt x="0" y="104178"/>
                  </a:lnTo>
                  <a:lnTo>
                    <a:pt x="321119" y="307111"/>
                  </a:lnTo>
                  <a:lnTo>
                    <a:pt x="523189" y="190969"/>
                  </a:lnTo>
                  <a:lnTo>
                    <a:pt x="200075" y="0"/>
                  </a:lnTo>
                  <a:close/>
                </a:path>
              </a:pathLst>
            </a:custGeom>
            <a:solidFill>
              <a:srgbClr val="A7A9AC"/>
            </a:solidFill>
          </p:spPr>
          <p:txBody>
            <a:bodyPr wrap="square" lIns="0" tIns="0" rIns="0" bIns="0" rtlCol="0"/>
            <a:lstStyle/>
            <a:p>
              <a:endParaRPr>
                <a:solidFill>
                  <a:prstClr val="black"/>
                </a:solidFill>
                <a:latin typeface="Calibri"/>
              </a:endParaRPr>
            </a:p>
          </p:txBody>
        </p:sp>
        <p:sp>
          <p:nvSpPr>
            <p:cNvPr id="125" name="object 482"/>
            <p:cNvSpPr/>
            <p:nvPr/>
          </p:nvSpPr>
          <p:spPr>
            <a:xfrm>
              <a:off x="14511957" y="1003474"/>
              <a:ext cx="523240" cy="307340"/>
            </a:xfrm>
            <a:custGeom>
              <a:avLst/>
              <a:gdLst/>
              <a:ahLst/>
              <a:cxnLst/>
              <a:rect l="l" t="t" r="r" b="b"/>
              <a:pathLst>
                <a:path w="523240" h="307340">
                  <a:moveTo>
                    <a:pt x="0" y="104178"/>
                  </a:moveTo>
                  <a:lnTo>
                    <a:pt x="0" y="104025"/>
                  </a:lnTo>
                  <a:lnTo>
                    <a:pt x="200075" y="0"/>
                  </a:lnTo>
                  <a:lnTo>
                    <a:pt x="523189" y="190969"/>
                  </a:lnTo>
                  <a:lnTo>
                    <a:pt x="321119" y="307111"/>
                  </a:lnTo>
                  <a:lnTo>
                    <a:pt x="0" y="104178"/>
                  </a:lnTo>
                  <a:close/>
                </a:path>
              </a:pathLst>
            </a:custGeom>
            <a:ln w="3175">
              <a:solidFill>
                <a:srgbClr val="414042"/>
              </a:solidFill>
            </a:ln>
          </p:spPr>
          <p:txBody>
            <a:bodyPr wrap="square" lIns="0" tIns="0" rIns="0" bIns="0" rtlCol="0"/>
            <a:lstStyle/>
            <a:p>
              <a:endParaRPr>
                <a:solidFill>
                  <a:prstClr val="black"/>
                </a:solidFill>
                <a:latin typeface="Calibri"/>
              </a:endParaRPr>
            </a:p>
          </p:txBody>
        </p:sp>
        <p:sp>
          <p:nvSpPr>
            <p:cNvPr id="126" name="object 483"/>
            <p:cNvSpPr/>
            <p:nvPr/>
          </p:nvSpPr>
          <p:spPr>
            <a:xfrm>
              <a:off x="14511959" y="1107658"/>
              <a:ext cx="321310" cy="611505"/>
            </a:xfrm>
            <a:custGeom>
              <a:avLst/>
              <a:gdLst/>
              <a:ahLst/>
              <a:cxnLst/>
              <a:rect l="l" t="t" r="r" b="b"/>
              <a:pathLst>
                <a:path w="321309" h="611505">
                  <a:moveTo>
                    <a:pt x="0" y="0"/>
                  </a:moveTo>
                  <a:lnTo>
                    <a:pt x="0" y="404926"/>
                  </a:lnTo>
                  <a:lnTo>
                    <a:pt x="321119" y="611136"/>
                  </a:lnTo>
                  <a:lnTo>
                    <a:pt x="321119" y="202933"/>
                  </a:lnTo>
                  <a:lnTo>
                    <a:pt x="0" y="0"/>
                  </a:lnTo>
                  <a:close/>
                </a:path>
              </a:pathLst>
            </a:custGeom>
            <a:solidFill>
              <a:srgbClr val="A7A9AC"/>
            </a:solidFill>
          </p:spPr>
          <p:txBody>
            <a:bodyPr wrap="square" lIns="0" tIns="0" rIns="0" bIns="0" rtlCol="0"/>
            <a:lstStyle/>
            <a:p>
              <a:endParaRPr>
                <a:solidFill>
                  <a:prstClr val="black"/>
                </a:solidFill>
                <a:latin typeface="Calibri"/>
              </a:endParaRPr>
            </a:p>
          </p:txBody>
        </p:sp>
        <p:sp>
          <p:nvSpPr>
            <p:cNvPr id="127" name="object 484"/>
            <p:cNvSpPr/>
            <p:nvPr/>
          </p:nvSpPr>
          <p:spPr>
            <a:xfrm>
              <a:off x="14511959" y="1107658"/>
              <a:ext cx="321310" cy="611505"/>
            </a:xfrm>
            <a:custGeom>
              <a:avLst/>
              <a:gdLst/>
              <a:ahLst/>
              <a:cxnLst/>
              <a:rect l="l" t="t" r="r" b="b"/>
              <a:pathLst>
                <a:path w="321309" h="611505">
                  <a:moveTo>
                    <a:pt x="321119" y="202933"/>
                  </a:moveTo>
                  <a:lnTo>
                    <a:pt x="321119" y="611136"/>
                  </a:lnTo>
                  <a:lnTo>
                    <a:pt x="0" y="404926"/>
                  </a:lnTo>
                  <a:lnTo>
                    <a:pt x="0" y="0"/>
                  </a:lnTo>
                  <a:lnTo>
                    <a:pt x="321119" y="202933"/>
                  </a:lnTo>
                  <a:close/>
                </a:path>
              </a:pathLst>
            </a:custGeom>
            <a:ln w="3175">
              <a:solidFill>
                <a:srgbClr val="414042"/>
              </a:solidFill>
            </a:ln>
          </p:spPr>
          <p:txBody>
            <a:bodyPr wrap="square" lIns="0" tIns="0" rIns="0" bIns="0" rtlCol="0"/>
            <a:lstStyle/>
            <a:p>
              <a:endParaRPr>
                <a:solidFill>
                  <a:prstClr val="black"/>
                </a:solidFill>
                <a:latin typeface="Calibri"/>
              </a:endParaRPr>
            </a:p>
          </p:txBody>
        </p:sp>
        <p:sp>
          <p:nvSpPr>
            <p:cNvPr id="128" name="object 485"/>
            <p:cNvSpPr/>
            <p:nvPr/>
          </p:nvSpPr>
          <p:spPr>
            <a:xfrm>
              <a:off x="14833079" y="1194437"/>
              <a:ext cx="203835" cy="525145"/>
            </a:xfrm>
            <a:custGeom>
              <a:avLst/>
              <a:gdLst/>
              <a:ahLst/>
              <a:cxnLst/>
              <a:rect l="l" t="t" r="r" b="b"/>
              <a:pathLst>
                <a:path w="203834" h="525144">
                  <a:moveTo>
                    <a:pt x="202069" y="0"/>
                  </a:moveTo>
                  <a:lnTo>
                    <a:pt x="0" y="116154"/>
                  </a:lnTo>
                  <a:lnTo>
                    <a:pt x="0" y="524357"/>
                  </a:lnTo>
                  <a:lnTo>
                    <a:pt x="444" y="524624"/>
                  </a:lnTo>
                  <a:lnTo>
                    <a:pt x="203720" y="403263"/>
                  </a:lnTo>
                  <a:lnTo>
                    <a:pt x="203720" y="977"/>
                  </a:lnTo>
                  <a:lnTo>
                    <a:pt x="202069" y="0"/>
                  </a:lnTo>
                  <a:close/>
                </a:path>
              </a:pathLst>
            </a:custGeom>
            <a:solidFill>
              <a:srgbClr val="A7A9AC"/>
            </a:solidFill>
          </p:spPr>
          <p:txBody>
            <a:bodyPr wrap="square" lIns="0" tIns="0" rIns="0" bIns="0" rtlCol="0"/>
            <a:lstStyle/>
            <a:p>
              <a:endParaRPr>
                <a:solidFill>
                  <a:prstClr val="black"/>
                </a:solidFill>
                <a:latin typeface="Calibri"/>
              </a:endParaRPr>
            </a:p>
          </p:txBody>
        </p:sp>
        <p:sp>
          <p:nvSpPr>
            <p:cNvPr id="129" name="object 486"/>
            <p:cNvSpPr/>
            <p:nvPr/>
          </p:nvSpPr>
          <p:spPr>
            <a:xfrm>
              <a:off x="14833079" y="1194437"/>
              <a:ext cx="203835" cy="525145"/>
            </a:xfrm>
            <a:custGeom>
              <a:avLst/>
              <a:gdLst/>
              <a:ahLst/>
              <a:cxnLst/>
              <a:rect l="l" t="t" r="r" b="b"/>
              <a:pathLst>
                <a:path w="203834" h="525144">
                  <a:moveTo>
                    <a:pt x="0" y="116154"/>
                  </a:moveTo>
                  <a:lnTo>
                    <a:pt x="0" y="524357"/>
                  </a:lnTo>
                  <a:lnTo>
                    <a:pt x="444" y="524624"/>
                  </a:lnTo>
                  <a:lnTo>
                    <a:pt x="203720" y="403263"/>
                  </a:lnTo>
                  <a:lnTo>
                    <a:pt x="203720" y="977"/>
                  </a:lnTo>
                  <a:lnTo>
                    <a:pt x="202069" y="0"/>
                  </a:lnTo>
                  <a:lnTo>
                    <a:pt x="0" y="116154"/>
                  </a:lnTo>
                  <a:close/>
                </a:path>
              </a:pathLst>
            </a:custGeom>
            <a:ln w="3175">
              <a:solidFill>
                <a:srgbClr val="414042"/>
              </a:solidFill>
            </a:ln>
          </p:spPr>
          <p:txBody>
            <a:bodyPr wrap="square" lIns="0" tIns="0" rIns="0" bIns="0" rtlCol="0"/>
            <a:lstStyle/>
            <a:p>
              <a:endParaRPr>
                <a:solidFill>
                  <a:prstClr val="black"/>
                </a:solidFill>
                <a:latin typeface="Calibri"/>
              </a:endParaRPr>
            </a:p>
          </p:txBody>
        </p:sp>
        <p:sp>
          <p:nvSpPr>
            <p:cNvPr id="130" name="object 487"/>
            <p:cNvSpPr/>
            <p:nvPr/>
          </p:nvSpPr>
          <p:spPr>
            <a:xfrm>
              <a:off x="14917700" y="1431585"/>
              <a:ext cx="50800" cy="58419"/>
            </a:xfrm>
            <a:custGeom>
              <a:avLst/>
              <a:gdLst/>
              <a:ahLst/>
              <a:cxnLst/>
              <a:rect l="l" t="t" r="r" b="b"/>
              <a:pathLst>
                <a:path w="50800" h="58419">
                  <a:moveTo>
                    <a:pt x="0" y="43523"/>
                  </a:moveTo>
                  <a:lnTo>
                    <a:pt x="25298" y="3683"/>
                  </a:lnTo>
                  <a:lnTo>
                    <a:pt x="35118" y="0"/>
                  </a:lnTo>
                  <a:lnTo>
                    <a:pt x="43140" y="778"/>
                  </a:lnTo>
                  <a:lnTo>
                    <a:pt x="48549" y="5676"/>
                  </a:lnTo>
                  <a:lnTo>
                    <a:pt x="50533" y="14351"/>
                  </a:lnTo>
                  <a:lnTo>
                    <a:pt x="48549" y="25329"/>
                  </a:lnTo>
                  <a:lnTo>
                    <a:pt x="43140" y="36489"/>
                  </a:lnTo>
                  <a:lnTo>
                    <a:pt x="35118" y="46546"/>
                  </a:lnTo>
                  <a:lnTo>
                    <a:pt x="25298" y="54217"/>
                  </a:lnTo>
                  <a:lnTo>
                    <a:pt x="15451" y="57900"/>
                  </a:lnTo>
                  <a:lnTo>
                    <a:pt x="7410" y="57119"/>
                  </a:lnTo>
                  <a:lnTo>
                    <a:pt x="1988" y="52213"/>
                  </a:lnTo>
                  <a:lnTo>
                    <a:pt x="0" y="43523"/>
                  </a:lnTo>
                  <a:close/>
                </a:path>
              </a:pathLst>
            </a:custGeom>
            <a:ln w="3175">
              <a:solidFill>
                <a:srgbClr val="414042"/>
              </a:solidFill>
            </a:ln>
          </p:spPr>
          <p:txBody>
            <a:bodyPr wrap="square" lIns="0" tIns="0" rIns="0" bIns="0" rtlCol="0"/>
            <a:lstStyle/>
            <a:p>
              <a:endParaRPr>
                <a:solidFill>
                  <a:prstClr val="black"/>
                </a:solidFill>
                <a:latin typeface="Calibri"/>
              </a:endParaRPr>
            </a:p>
          </p:txBody>
        </p:sp>
        <p:sp>
          <p:nvSpPr>
            <p:cNvPr id="131" name="object 488"/>
            <p:cNvSpPr/>
            <p:nvPr/>
          </p:nvSpPr>
          <p:spPr>
            <a:xfrm>
              <a:off x="14885020" y="1310097"/>
              <a:ext cx="115570" cy="66040"/>
            </a:xfrm>
            <a:custGeom>
              <a:avLst/>
              <a:gdLst/>
              <a:ahLst/>
              <a:cxnLst/>
              <a:rect l="l" t="t" r="r" b="b"/>
              <a:pathLst>
                <a:path w="115569" h="66040">
                  <a:moveTo>
                    <a:pt x="0" y="65519"/>
                  </a:moveTo>
                  <a:lnTo>
                    <a:pt x="114947" y="0"/>
                  </a:lnTo>
                </a:path>
              </a:pathLst>
            </a:custGeom>
            <a:ln w="3175">
              <a:solidFill>
                <a:srgbClr val="414042"/>
              </a:solidFill>
            </a:ln>
          </p:spPr>
          <p:txBody>
            <a:bodyPr wrap="square" lIns="0" tIns="0" rIns="0" bIns="0" rtlCol="0"/>
            <a:lstStyle/>
            <a:p>
              <a:endParaRPr>
                <a:solidFill>
                  <a:prstClr val="black"/>
                </a:solidFill>
                <a:latin typeface="Calibri"/>
              </a:endParaRPr>
            </a:p>
          </p:txBody>
        </p:sp>
        <p:sp>
          <p:nvSpPr>
            <p:cNvPr id="132" name="object 489"/>
            <p:cNvSpPr/>
            <p:nvPr/>
          </p:nvSpPr>
          <p:spPr>
            <a:xfrm>
              <a:off x="14885020" y="1264641"/>
              <a:ext cx="115570" cy="66040"/>
            </a:xfrm>
            <a:custGeom>
              <a:avLst/>
              <a:gdLst/>
              <a:ahLst/>
              <a:cxnLst/>
              <a:rect l="l" t="t" r="r" b="b"/>
              <a:pathLst>
                <a:path w="115569" h="66040">
                  <a:moveTo>
                    <a:pt x="0" y="65506"/>
                  </a:moveTo>
                  <a:lnTo>
                    <a:pt x="114947" y="0"/>
                  </a:lnTo>
                </a:path>
              </a:pathLst>
            </a:custGeom>
            <a:ln w="3175">
              <a:solidFill>
                <a:srgbClr val="414042"/>
              </a:solidFill>
            </a:ln>
          </p:spPr>
          <p:txBody>
            <a:bodyPr wrap="square" lIns="0" tIns="0" rIns="0" bIns="0" rtlCol="0"/>
            <a:lstStyle/>
            <a:p>
              <a:endParaRPr>
                <a:solidFill>
                  <a:prstClr val="black"/>
                </a:solidFill>
                <a:latin typeface="Calibri"/>
              </a:endParaRPr>
            </a:p>
          </p:txBody>
        </p:sp>
        <p:sp>
          <p:nvSpPr>
            <p:cNvPr id="133" name="object 490"/>
            <p:cNvSpPr/>
            <p:nvPr/>
          </p:nvSpPr>
          <p:spPr>
            <a:xfrm>
              <a:off x="14546502" y="1263192"/>
              <a:ext cx="240115" cy="345516"/>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134" name="object 491"/>
            <p:cNvSpPr/>
            <p:nvPr/>
          </p:nvSpPr>
          <p:spPr>
            <a:xfrm>
              <a:off x="14565064" y="1299030"/>
              <a:ext cx="167005" cy="208279"/>
            </a:xfrm>
            <a:custGeom>
              <a:avLst/>
              <a:gdLst/>
              <a:ahLst/>
              <a:cxnLst/>
              <a:rect l="l" t="t" r="r" b="b"/>
              <a:pathLst>
                <a:path w="167005" h="208280">
                  <a:moveTo>
                    <a:pt x="62715" y="162855"/>
                  </a:moveTo>
                  <a:lnTo>
                    <a:pt x="39369" y="162855"/>
                  </a:lnTo>
                  <a:lnTo>
                    <a:pt x="47781" y="168171"/>
                  </a:lnTo>
                  <a:lnTo>
                    <a:pt x="47538" y="207927"/>
                  </a:lnTo>
                  <a:lnTo>
                    <a:pt x="55993" y="184387"/>
                  </a:lnTo>
                  <a:lnTo>
                    <a:pt x="60603" y="170765"/>
                  </a:lnTo>
                  <a:lnTo>
                    <a:pt x="62715" y="162855"/>
                  </a:lnTo>
                  <a:close/>
                </a:path>
                <a:path w="167005" h="208280">
                  <a:moveTo>
                    <a:pt x="99369" y="0"/>
                  </a:moveTo>
                  <a:lnTo>
                    <a:pt x="61686" y="8994"/>
                  </a:lnTo>
                  <a:lnTo>
                    <a:pt x="24668" y="41559"/>
                  </a:lnTo>
                  <a:lnTo>
                    <a:pt x="4580" y="84363"/>
                  </a:lnTo>
                  <a:lnTo>
                    <a:pt x="0" y="127052"/>
                  </a:lnTo>
                  <a:lnTo>
                    <a:pt x="9501" y="159274"/>
                  </a:lnTo>
                  <a:lnTo>
                    <a:pt x="25532" y="167912"/>
                  </a:lnTo>
                  <a:lnTo>
                    <a:pt x="39369" y="162855"/>
                  </a:lnTo>
                  <a:lnTo>
                    <a:pt x="62715" y="162855"/>
                  </a:lnTo>
                  <a:lnTo>
                    <a:pt x="62979" y="161866"/>
                  </a:lnTo>
                  <a:lnTo>
                    <a:pt x="64734" y="152492"/>
                  </a:lnTo>
                  <a:lnTo>
                    <a:pt x="71140" y="141228"/>
                  </a:lnTo>
                  <a:lnTo>
                    <a:pt x="82011" y="130173"/>
                  </a:lnTo>
                  <a:lnTo>
                    <a:pt x="90792" y="119425"/>
                  </a:lnTo>
                  <a:lnTo>
                    <a:pt x="90934" y="109083"/>
                  </a:lnTo>
                  <a:lnTo>
                    <a:pt x="86447" y="98269"/>
                  </a:lnTo>
                  <a:lnTo>
                    <a:pt x="87470" y="87507"/>
                  </a:lnTo>
                  <a:lnTo>
                    <a:pt x="96585" y="79006"/>
                  </a:lnTo>
                  <a:lnTo>
                    <a:pt x="116372" y="74971"/>
                  </a:lnTo>
                  <a:lnTo>
                    <a:pt x="139640" y="71601"/>
                  </a:lnTo>
                  <a:lnTo>
                    <a:pt x="156604" y="64235"/>
                  </a:lnTo>
                  <a:lnTo>
                    <a:pt x="165955" y="53842"/>
                  </a:lnTo>
                  <a:lnTo>
                    <a:pt x="166385" y="41392"/>
                  </a:lnTo>
                  <a:lnTo>
                    <a:pt x="154890" y="25077"/>
                  </a:lnTo>
                  <a:lnTo>
                    <a:pt x="131495" y="8320"/>
                  </a:lnTo>
                  <a:lnTo>
                    <a:pt x="99369" y="0"/>
                  </a:lnTo>
                  <a:close/>
                </a:path>
              </a:pathLst>
            </a:custGeom>
            <a:solidFill>
              <a:srgbClr val="83D2E4"/>
            </a:solidFill>
          </p:spPr>
          <p:txBody>
            <a:bodyPr wrap="square" lIns="0" tIns="0" rIns="0" bIns="0" rtlCol="0"/>
            <a:lstStyle/>
            <a:p>
              <a:endParaRPr>
                <a:solidFill>
                  <a:prstClr val="black"/>
                </a:solidFill>
                <a:latin typeface="Calibri"/>
              </a:endParaRPr>
            </a:p>
          </p:txBody>
        </p:sp>
        <p:sp>
          <p:nvSpPr>
            <p:cNvPr id="135" name="object 492"/>
            <p:cNvSpPr/>
            <p:nvPr/>
          </p:nvSpPr>
          <p:spPr>
            <a:xfrm>
              <a:off x="14588917" y="1347834"/>
              <a:ext cx="75565" cy="105410"/>
            </a:xfrm>
            <a:custGeom>
              <a:avLst/>
              <a:gdLst/>
              <a:ahLst/>
              <a:cxnLst/>
              <a:rect l="l" t="t" r="r" b="b"/>
              <a:pathLst>
                <a:path w="75565" h="105409">
                  <a:moveTo>
                    <a:pt x="15707" y="84632"/>
                  </a:moveTo>
                  <a:lnTo>
                    <a:pt x="13220" y="84632"/>
                  </a:lnTo>
                  <a:lnTo>
                    <a:pt x="15341" y="87807"/>
                  </a:lnTo>
                  <a:lnTo>
                    <a:pt x="17868" y="90246"/>
                  </a:lnTo>
                  <a:lnTo>
                    <a:pt x="20713" y="92049"/>
                  </a:lnTo>
                  <a:lnTo>
                    <a:pt x="18313" y="101726"/>
                  </a:lnTo>
                  <a:lnTo>
                    <a:pt x="31749" y="104825"/>
                  </a:lnTo>
                  <a:lnTo>
                    <a:pt x="32426" y="102120"/>
                  </a:lnTo>
                  <a:lnTo>
                    <a:pt x="30721" y="102120"/>
                  </a:lnTo>
                  <a:lnTo>
                    <a:pt x="20523" y="99745"/>
                  </a:lnTo>
                  <a:lnTo>
                    <a:pt x="22821" y="90538"/>
                  </a:lnTo>
                  <a:lnTo>
                    <a:pt x="19113" y="88391"/>
                  </a:lnTo>
                  <a:lnTo>
                    <a:pt x="16408" y="85724"/>
                  </a:lnTo>
                  <a:lnTo>
                    <a:pt x="15707" y="84632"/>
                  </a:lnTo>
                  <a:close/>
                </a:path>
                <a:path w="75565" h="105409">
                  <a:moveTo>
                    <a:pt x="45008" y="89103"/>
                  </a:moveTo>
                  <a:lnTo>
                    <a:pt x="44322" y="89471"/>
                  </a:lnTo>
                  <a:lnTo>
                    <a:pt x="40766" y="91490"/>
                  </a:lnTo>
                  <a:lnTo>
                    <a:pt x="37198" y="92646"/>
                  </a:lnTo>
                  <a:lnTo>
                    <a:pt x="32994" y="92913"/>
                  </a:lnTo>
                  <a:lnTo>
                    <a:pt x="30721" y="102120"/>
                  </a:lnTo>
                  <a:lnTo>
                    <a:pt x="32426" y="102120"/>
                  </a:lnTo>
                  <a:lnTo>
                    <a:pt x="34162" y="95173"/>
                  </a:lnTo>
                  <a:lnTo>
                    <a:pt x="37414" y="94843"/>
                  </a:lnTo>
                  <a:lnTo>
                    <a:pt x="40741" y="93789"/>
                  </a:lnTo>
                  <a:lnTo>
                    <a:pt x="44030" y="92024"/>
                  </a:lnTo>
                  <a:lnTo>
                    <a:pt x="46102" y="92024"/>
                  </a:lnTo>
                  <a:lnTo>
                    <a:pt x="45008" y="89103"/>
                  </a:lnTo>
                  <a:close/>
                </a:path>
                <a:path w="75565" h="105409">
                  <a:moveTo>
                    <a:pt x="46102" y="92024"/>
                  </a:moveTo>
                  <a:lnTo>
                    <a:pt x="44030" y="92024"/>
                  </a:lnTo>
                  <a:lnTo>
                    <a:pt x="47053" y="100050"/>
                  </a:lnTo>
                  <a:lnTo>
                    <a:pt x="50811" y="96735"/>
                  </a:lnTo>
                  <a:lnTo>
                    <a:pt x="47866" y="96735"/>
                  </a:lnTo>
                  <a:lnTo>
                    <a:pt x="46102" y="92024"/>
                  </a:lnTo>
                  <a:close/>
                </a:path>
                <a:path w="75565" h="105409">
                  <a:moveTo>
                    <a:pt x="69891" y="17779"/>
                  </a:moveTo>
                  <a:lnTo>
                    <a:pt x="67805" y="17779"/>
                  </a:lnTo>
                  <a:lnTo>
                    <a:pt x="72389" y="29908"/>
                  </a:lnTo>
                  <a:lnTo>
                    <a:pt x="66192" y="35369"/>
                  </a:lnTo>
                  <a:lnTo>
                    <a:pt x="67182" y="40855"/>
                  </a:lnTo>
                  <a:lnTo>
                    <a:pt x="67348" y="45643"/>
                  </a:lnTo>
                  <a:lnTo>
                    <a:pt x="66789" y="51434"/>
                  </a:lnTo>
                  <a:lnTo>
                    <a:pt x="73164" y="52920"/>
                  </a:lnTo>
                  <a:lnTo>
                    <a:pt x="69494" y="67614"/>
                  </a:lnTo>
                  <a:lnTo>
                    <a:pt x="62511" y="67614"/>
                  </a:lnTo>
                  <a:lnTo>
                    <a:pt x="60832" y="71716"/>
                  </a:lnTo>
                  <a:lnTo>
                    <a:pt x="58343" y="75996"/>
                  </a:lnTo>
                  <a:lnTo>
                    <a:pt x="55384" y="79768"/>
                  </a:lnTo>
                  <a:lnTo>
                    <a:pt x="54825" y="80454"/>
                  </a:lnTo>
                  <a:lnTo>
                    <a:pt x="57721" y="88087"/>
                  </a:lnTo>
                  <a:lnTo>
                    <a:pt x="47866" y="96735"/>
                  </a:lnTo>
                  <a:lnTo>
                    <a:pt x="50811" y="96735"/>
                  </a:lnTo>
                  <a:lnTo>
                    <a:pt x="59982" y="88645"/>
                  </a:lnTo>
                  <a:lnTo>
                    <a:pt x="56984" y="80644"/>
                  </a:lnTo>
                  <a:lnTo>
                    <a:pt x="59689" y="77101"/>
                  </a:lnTo>
                  <a:lnTo>
                    <a:pt x="61975" y="73101"/>
                  </a:lnTo>
                  <a:lnTo>
                    <a:pt x="63855" y="68795"/>
                  </a:lnTo>
                  <a:lnTo>
                    <a:pt x="70910" y="68795"/>
                  </a:lnTo>
                  <a:lnTo>
                    <a:pt x="71205" y="67614"/>
                  </a:lnTo>
                  <a:lnTo>
                    <a:pt x="69494" y="67614"/>
                  </a:lnTo>
                  <a:lnTo>
                    <a:pt x="63118" y="66128"/>
                  </a:lnTo>
                  <a:lnTo>
                    <a:pt x="71576" y="66128"/>
                  </a:lnTo>
                  <a:lnTo>
                    <a:pt x="75361" y="50977"/>
                  </a:lnTo>
                  <a:lnTo>
                    <a:pt x="68668" y="49390"/>
                  </a:lnTo>
                  <a:lnTo>
                    <a:pt x="69037" y="44894"/>
                  </a:lnTo>
                  <a:lnTo>
                    <a:pt x="68897" y="40462"/>
                  </a:lnTo>
                  <a:lnTo>
                    <a:pt x="68198" y="36182"/>
                  </a:lnTo>
                  <a:lnTo>
                    <a:pt x="74675" y="30441"/>
                  </a:lnTo>
                  <a:lnTo>
                    <a:pt x="69891" y="17779"/>
                  </a:lnTo>
                  <a:close/>
                </a:path>
                <a:path w="75565" h="105409">
                  <a:moveTo>
                    <a:pt x="4851" y="34480"/>
                  </a:moveTo>
                  <a:lnTo>
                    <a:pt x="0" y="53873"/>
                  </a:lnTo>
                  <a:lnTo>
                    <a:pt x="6730" y="55435"/>
                  </a:lnTo>
                  <a:lnTo>
                    <a:pt x="6362" y="59905"/>
                  </a:lnTo>
                  <a:lnTo>
                    <a:pt x="6502" y="64325"/>
                  </a:lnTo>
                  <a:lnTo>
                    <a:pt x="7200" y="68668"/>
                  </a:lnTo>
                  <a:lnTo>
                    <a:pt x="698" y="74371"/>
                  </a:lnTo>
                  <a:lnTo>
                    <a:pt x="6756" y="90373"/>
                  </a:lnTo>
                  <a:lnTo>
                    <a:pt x="10489" y="87058"/>
                  </a:lnTo>
                  <a:lnTo>
                    <a:pt x="7594" y="87058"/>
                  </a:lnTo>
                  <a:lnTo>
                    <a:pt x="3009" y="74929"/>
                  </a:lnTo>
                  <a:lnTo>
                    <a:pt x="9207" y="69481"/>
                  </a:lnTo>
                  <a:lnTo>
                    <a:pt x="8216" y="63957"/>
                  </a:lnTo>
                  <a:lnTo>
                    <a:pt x="8051" y="59181"/>
                  </a:lnTo>
                  <a:lnTo>
                    <a:pt x="8610" y="53416"/>
                  </a:lnTo>
                  <a:lnTo>
                    <a:pt x="2235" y="51930"/>
                  </a:lnTo>
                  <a:lnTo>
                    <a:pt x="5892" y="37210"/>
                  </a:lnTo>
                  <a:lnTo>
                    <a:pt x="12885" y="37210"/>
                  </a:lnTo>
                  <a:lnTo>
                    <a:pt x="13355" y="36055"/>
                  </a:lnTo>
                  <a:lnTo>
                    <a:pt x="11569" y="36055"/>
                  </a:lnTo>
                  <a:lnTo>
                    <a:pt x="4851" y="34480"/>
                  </a:lnTo>
                  <a:close/>
                </a:path>
                <a:path w="75565" h="105409">
                  <a:moveTo>
                    <a:pt x="13766" y="81610"/>
                  </a:moveTo>
                  <a:lnTo>
                    <a:pt x="7594" y="87058"/>
                  </a:lnTo>
                  <a:lnTo>
                    <a:pt x="10489" y="87058"/>
                  </a:lnTo>
                  <a:lnTo>
                    <a:pt x="13220" y="84632"/>
                  </a:lnTo>
                  <a:lnTo>
                    <a:pt x="15707" y="84632"/>
                  </a:lnTo>
                  <a:lnTo>
                    <a:pt x="13766" y="81610"/>
                  </a:lnTo>
                  <a:close/>
                </a:path>
                <a:path w="75565" h="105409">
                  <a:moveTo>
                    <a:pt x="45402" y="21475"/>
                  </a:moveTo>
                  <a:lnTo>
                    <a:pt x="16255" y="47396"/>
                  </a:lnTo>
                  <a:lnTo>
                    <a:pt x="14971" y="59905"/>
                  </a:lnTo>
                  <a:lnTo>
                    <a:pt x="17102" y="70731"/>
                  </a:lnTo>
                  <a:lnTo>
                    <a:pt x="22262" y="78962"/>
                  </a:lnTo>
                  <a:lnTo>
                    <a:pt x="29997" y="83350"/>
                  </a:lnTo>
                  <a:lnTo>
                    <a:pt x="38946" y="82852"/>
                  </a:lnTo>
                  <a:lnTo>
                    <a:pt x="42074" y="80987"/>
                  </a:lnTo>
                  <a:lnTo>
                    <a:pt x="30581" y="80987"/>
                  </a:lnTo>
                  <a:lnTo>
                    <a:pt x="23437" y="76940"/>
                  </a:lnTo>
                  <a:lnTo>
                    <a:pt x="18665" y="69343"/>
                  </a:lnTo>
                  <a:lnTo>
                    <a:pt x="16804" y="59905"/>
                  </a:lnTo>
                  <a:lnTo>
                    <a:pt x="16689" y="59181"/>
                  </a:lnTo>
                  <a:lnTo>
                    <a:pt x="17894" y="47802"/>
                  </a:lnTo>
                  <a:lnTo>
                    <a:pt x="22222" y="37046"/>
                  </a:lnTo>
                  <a:lnTo>
                    <a:pt x="28738" y="28952"/>
                  </a:lnTo>
                  <a:lnTo>
                    <a:pt x="36566" y="24292"/>
                  </a:lnTo>
                  <a:lnTo>
                    <a:pt x="44830" y="23837"/>
                  </a:lnTo>
                  <a:lnTo>
                    <a:pt x="49558" y="23837"/>
                  </a:lnTo>
                  <a:lnTo>
                    <a:pt x="45402" y="21475"/>
                  </a:lnTo>
                  <a:close/>
                </a:path>
                <a:path w="75565" h="105409">
                  <a:moveTo>
                    <a:pt x="49558" y="23837"/>
                  </a:moveTo>
                  <a:lnTo>
                    <a:pt x="44830" y="23837"/>
                  </a:lnTo>
                  <a:lnTo>
                    <a:pt x="51967" y="27884"/>
                  </a:lnTo>
                  <a:lnTo>
                    <a:pt x="56735" y="35490"/>
                  </a:lnTo>
                  <a:lnTo>
                    <a:pt x="58586" y="44894"/>
                  </a:lnTo>
                  <a:lnTo>
                    <a:pt x="58712" y="45643"/>
                  </a:lnTo>
                  <a:lnTo>
                    <a:pt x="57505" y="57048"/>
                  </a:lnTo>
                  <a:lnTo>
                    <a:pt x="53179" y="67793"/>
                  </a:lnTo>
                  <a:lnTo>
                    <a:pt x="46667" y="75885"/>
                  </a:lnTo>
                  <a:lnTo>
                    <a:pt x="38844" y="80544"/>
                  </a:lnTo>
                  <a:lnTo>
                    <a:pt x="30581" y="80987"/>
                  </a:lnTo>
                  <a:lnTo>
                    <a:pt x="42074" y="80987"/>
                  </a:lnTo>
                  <a:lnTo>
                    <a:pt x="60378" y="45643"/>
                  </a:lnTo>
                  <a:lnTo>
                    <a:pt x="60423" y="44894"/>
                  </a:lnTo>
                  <a:lnTo>
                    <a:pt x="58297" y="34099"/>
                  </a:lnTo>
                  <a:lnTo>
                    <a:pt x="53137" y="25871"/>
                  </a:lnTo>
                  <a:lnTo>
                    <a:pt x="49558" y="23837"/>
                  </a:lnTo>
                  <a:close/>
                </a:path>
                <a:path w="75565" h="105409">
                  <a:moveTo>
                    <a:pt x="70910" y="68795"/>
                  </a:moveTo>
                  <a:lnTo>
                    <a:pt x="63855" y="68795"/>
                  </a:lnTo>
                  <a:lnTo>
                    <a:pt x="70523" y="70345"/>
                  </a:lnTo>
                  <a:lnTo>
                    <a:pt x="70910" y="68795"/>
                  </a:lnTo>
                  <a:close/>
                </a:path>
                <a:path w="75565" h="105409">
                  <a:moveTo>
                    <a:pt x="12885" y="37210"/>
                  </a:moveTo>
                  <a:lnTo>
                    <a:pt x="5892" y="37210"/>
                  </a:lnTo>
                  <a:lnTo>
                    <a:pt x="12280" y="38696"/>
                  </a:lnTo>
                  <a:lnTo>
                    <a:pt x="12885" y="37210"/>
                  </a:lnTo>
                  <a:close/>
                </a:path>
                <a:path w="75565" h="105409">
                  <a:moveTo>
                    <a:pt x="28333" y="4800"/>
                  </a:moveTo>
                  <a:lnTo>
                    <a:pt x="15417" y="16205"/>
                  </a:lnTo>
                  <a:lnTo>
                    <a:pt x="18286" y="23837"/>
                  </a:lnTo>
                  <a:lnTo>
                    <a:pt x="18329" y="24292"/>
                  </a:lnTo>
                  <a:lnTo>
                    <a:pt x="15697" y="27749"/>
                  </a:lnTo>
                  <a:lnTo>
                    <a:pt x="13385" y="31711"/>
                  </a:lnTo>
                  <a:lnTo>
                    <a:pt x="11569" y="36055"/>
                  </a:lnTo>
                  <a:lnTo>
                    <a:pt x="13355" y="36055"/>
                  </a:lnTo>
                  <a:lnTo>
                    <a:pt x="14554" y="33108"/>
                  </a:lnTo>
                  <a:lnTo>
                    <a:pt x="17043" y="28828"/>
                  </a:lnTo>
                  <a:lnTo>
                    <a:pt x="20573" y="24358"/>
                  </a:lnTo>
                  <a:lnTo>
                    <a:pt x="17691" y="16763"/>
                  </a:lnTo>
                  <a:lnTo>
                    <a:pt x="27520" y="8089"/>
                  </a:lnTo>
                  <a:lnTo>
                    <a:pt x="29581" y="8089"/>
                  </a:lnTo>
                  <a:lnTo>
                    <a:pt x="28333" y="4800"/>
                  </a:lnTo>
                  <a:close/>
                </a:path>
                <a:path w="75565" h="105409">
                  <a:moveTo>
                    <a:pt x="55404" y="2730"/>
                  </a:moveTo>
                  <a:lnTo>
                    <a:pt x="44678" y="2730"/>
                  </a:lnTo>
                  <a:lnTo>
                    <a:pt x="54876" y="5079"/>
                  </a:lnTo>
                  <a:lnTo>
                    <a:pt x="52577" y="14312"/>
                  </a:lnTo>
                  <a:lnTo>
                    <a:pt x="56286" y="16459"/>
                  </a:lnTo>
                  <a:lnTo>
                    <a:pt x="58991" y="19126"/>
                  </a:lnTo>
                  <a:lnTo>
                    <a:pt x="61633" y="23215"/>
                  </a:lnTo>
                  <a:lnTo>
                    <a:pt x="65079" y="20180"/>
                  </a:lnTo>
                  <a:lnTo>
                    <a:pt x="62166" y="20180"/>
                  </a:lnTo>
                  <a:lnTo>
                    <a:pt x="60032" y="17081"/>
                  </a:lnTo>
                  <a:lnTo>
                    <a:pt x="57530" y="14566"/>
                  </a:lnTo>
                  <a:lnTo>
                    <a:pt x="54673" y="12801"/>
                  </a:lnTo>
                  <a:lnTo>
                    <a:pt x="57099" y="3124"/>
                  </a:lnTo>
                  <a:lnTo>
                    <a:pt x="55404" y="2730"/>
                  </a:lnTo>
                  <a:close/>
                </a:path>
                <a:path w="75565" h="105409">
                  <a:moveTo>
                    <a:pt x="68643" y="14477"/>
                  </a:moveTo>
                  <a:lnTo>
                    <a:pt x="62166" y="20180"/>
                  </a:lnTo>
                  <a:lnTo>
                    <a:pt x="65079" y="20180"/>
                  </a:lnTo>
                  <a:lnTo>
                    <a:pt x="67805" y="17779"/>
                  </a:lnTo>
                  <a:lnTo>
                    <a:pt x="69891" y="17779"/>
                  </a:lnTo>
                  <a:lnTo>
                    <a:pt x="68643" y="14477"/>
                  </a:lnTo>
                  <a:close/>
                </a:path>
                <a:path w="75565" h="105409">
                  <a:moveTo>
                    <a:pt x="29581" y="8089"/>
                  </a:moveTo>
                  <a:lnTo>
                    <a:pt x="27520" y="8089"/>
                  </a:lnTo>
                  <a:lnTo>
                    <a:pt x="30378" y="15747"/>
                  </a:lnTo>
                  <a:lnTo>
                    <a:pt x="31064" y="15341"/>
                  </a:lnTo>
                  <a:lnTo>
                    <a:pt x="34658" y="13322"/>
                  </a:lnTo>
                  <a:lnTo>
                    <a:pt x="36284" y="12801"/>
                  </a:lnTo>
                  <a:lnTo>
                    <a:pt x="31368" y="12801"/>
                  </a:lnTo>
                  <a:lnTo>
                    <a:pt x="29581" y="8089"/>
                  </a:lnTo>
                  <a:close/>
                </a:path>
                <a:path w="75565" h="105409">
                  <a:moveTo>
                    <a:pt x="43649" y="0"/>
                  </a:moveTo>
                  <a:lnTo>
                    <a:pt x="41236" y="9677"/>
                  </a:lnTo>
                  <a:lnTo>
                    <a:pt x="38011" y="9969"/>
                  </a:lnTo>
                  <a:lnTo>
                    <a:pt x="34683" y="11036"/>
                  </a:lnTo>
                  <a:lnTo>
                    <a:pt x="31368" y="12801"/>
                  </a:lnTo>
                  <a:lnTo>
                    <a:pt x="36284" y="12801"/>
                  </a:lnTo>
                  <a:lnTo>
                    <a:pt x="38226" y="12179"/>
                  </a:lnTo>
                  <a:lnTo>
                    <a:pt x="41706" y="11950"/>
                  </a:lnTo>
                  <a:lnTo>
                    <a:pt x="42379" y="11937"/>
                  </a:lnTo>
                  <a:lnTo>
                    <a:pt x="44678" y="2730"/>
                  </a:lnTo>
                  <a:lnTo>
                    <a:pt x="55404" y="2730"/>
                  </a:lnTo>
                  <a:lnTo>
                    <a:pt x="43649" y="0"/>
                  </a:lnTo>
                  <a:close/>
                </a:path>
              </a:pathLst>
            </a:custGeom>
            <a:solidFill>
              <a:srgbClr val="EE876B"/>
            </a:solidFill>
          </p:spPr>
          <p:txBody>
            <a:bodyPr wrap="square" lIns="0" tIns="0" rIns="0" bIns="0" rtlCol="0"/>
            <a:lstStyle/>
            <a:p>
              <a:endParaRPr>
                <a:solidFill>
                  <a:prstClr val="black"/>
                </a:solidFill>
                <a:latin typeface="Calibri"/>
              </a:endParaRPr>
            </a:p>
          </p:txBody>
        </p:sp>
        <p:sp>
          <p:nvSpPr>
            <p:cNvPr id="136" name="object 493"/>
            <p:cNvSpPr/>
            <p:nvPr/>
          </p:nvSpPr>
          <p:spPr>
            <a:xfrm>
              <a:off x="14653566" y="1301940"/>
              <a:ext cx="46849" cy="65290"/>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grpSp>
      <p:grpSp>
        <p:nvGrpSpPr>
          <p:cNvPr id="151" name="Group 150"/>
          <p:cNvGrpSpPr/>
          <p:nvPr/>
        </p:nvGrpSpPr>
        <p:grpSpPr>
          <a:xfrm>
            <a:off x="4953000" y="228600"/>
            <a:ext cx="647941" cy="818889"/>
            <a:chOff x="2628455" y="903706"/>
            <a:chExt cx="647941" cy="818889"/>
          </a:xfrm>
        </p:grpSpPr>
        <p:sp>
          <p:nvSpPr>
            <p:cNvPr id="152" name="object 461"/>
            <p:cNvSpPr/>
            <p:nvPr/>
          </p:nvSpPr>
          <p:spPr>
            <a:xfrm>
              <a:off x="2628455" y="903706"/>
              <a:ext cx="647941" cy="818889"/>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153" name="object 462"/>
            <p:cNvSpPr/>
            <p:nvPr/>
          </p:nvSpPr>
          <p:spPr>
            <a:xfrm>
              <a:off x="2676793" y="973016"/>
              <a:ext cx="425114" cy="538159"/>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154" name="object 463"/>
            <p:cNvSpPr/>
            <p:nvPr/>
          </p:nvSpPr>
          <p:spPr>
            <a:xfrm>
              <a:off x="2738892" y="1024262"/>
              <a:ext cx="425126" cy="538172"/>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155" name="object 464"/>
            <p:cNvSpPr/>
            <p:nvPr/>
          </p:nvSpPr>
          <p:spPr>
            <a:xfrm>
              <a:off x="2803384" y="1080668"/>
              <a:ext cx="425127" cy="538159"/>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156" name="object 465"/>
            <p:cNvSpPr/>
            <p:nvPr/>
          </p:nvSpPr>
          <p:spPr>
            <a:xfrm>
              <a:off x="2708384" y="1223726"/>
              <a:ext cx="48260" cy="231140"/>
            </a:xfrm>
            <a:custGeom>
              <a:avLst/>
              <a:gdLst/>
              <a:ahLst/>
              <a:cxnLst/>
              <a:rect l="l" t="t" r="r" b="b"/>
              <a:pathLst>
                <a:path w="48260" h="231140">
                  <a:moveTo>
                    <a:pt x="47863" y="0"/>
                  </a:moveTo>
                  <a:lnTo>
                    <a:pt x="45298" y="0"/>
                  </a:lnTo>
                  <a:lnTo>
                    <a:pt x="37000" y="6776"/>
                  </a:lnTo>
                  <a:lnTo>
                    <a:pt x="9943" y="42251"/>
                  </a:lnTo>
                  <a:lnTo>
                    <a:pt x="0" y="66751"/>
                  </a:lnTo>
                  <a:lnTo>
                    <a:pt x="16736" y="66751"/>
                  </a:lnTo>
                  <a:lnTo>
                    <a:pt x="16736" y="215656"/>
                  </a:lnTo>
                  <a:lnTo>
                    <a:pt x="28508" y="231089"/>
                  </a:lnTo>
                  <a:lnTo>
                    <a:pt x="47863" y="231089"/>
                  </a:lnTo>
                  <a:lnTo>
                    <a:pt x="47863" y="0"/>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57" name="object 466"/>
            <p:cNvSpPr/>
            <p:nvPr/>
          </p:nvSpPr>
          <p:spPr>
            <a:xfrm>
              <a:off x="2823394" y="1222764"/>
              <a:ext cx="160655" cy="238760"/>
            </a:xfrm>
            <a:custGeom>
              <a:avLst/>
              <a:gdLst/>
              <a:ahLst/>
              <a:cxnLst/>
              <a:rect l="l" t="t" r="r" b="b"/>
              <a:pathLst>
                <a:path w="160655" h="238759">
                  <a:moveTo>
                    <a:pt x="79349" y="0"/>
                  </a:moveTo>
                  <a:lnTo>
                    <a:pt x="37012" y="13203"/>
                  </a:lnTo>
                  <a:lnTo>
                    <a:pt x="10172" y="52819"/>
                  </a:lnTo>
                  <a:lnTo>
                    <a:pt x="580" y="101603"/>
                  </a:lnTo>
                  <a:lnTo>
                    <a:pt x="0" y="121831"/>
                  </a:lnTo>
                  <a:lnTo>
                    <a:pt x="1014" y="144930"/>
                  </a:lnTo>
                  <a:lnTo>
                    <a:pt x="9507" y="185621"/>
                  </a:lnTo>
                  <a:lnTo>
                    <a:pt x="42694" y="229277"/>
                  </a:lnTo>
                  <a:lnTo>
                    <a:pt x="79159" y="238366"/>
                  </a:lnTo>
                  <a:lnTo>
                    <a:pt x="100711" y="235587"/>
                  </a:lnTo>
                  <a:lnTo>
                    <a:pt x="119019" y="227250"/>
                  </a:lnTo>
                  <a:lnTo>
                    <a:pt x="134082" y="213356"/>
                  </a:lnTo>
                  <a:lnTo>
                    <a:pt x="135028" y="211797"/>
                  </a:lnTo>
                  <a:lnTo>
                    <a:pt x="79006" y="211797"/>
                  </a:lnTo>
                  <a:lnTo>
                    <a:pt x="65937" y="209735"/>
                  </a:lnTo>
                  <a:lnTo>
                    <a:pt x="39141" y="178879"/>
                  </a:lnTo>
                  <a:lnTo>
                    <a:pt x="32040" y="138713"/>
                  </a:lnTo>
                  <a:lnTo>
                    <a:pt x="31572" y="121831"/>
                  </a:lnTo>
                  <a:lnTo>
                    <a:pt x="32311" y="99696"/>
                  </a:lnTo>
                  <a:lnTo>
                    <a:pt x="43446" y="50507"/>
                  </a:lnTo>
                  <a:lnTo>
                    <a:pt x="81114" y="26225"/>
                  </a:lnTo>
                  <a:lnTo>
                    <a:pt x="136740" y="26225"/>
                  </a:lnTo>
                  <a:lnTo>
                    <a:pt x="132886" y="20836"/>
                  </a:lnTo>
                  <a:lnTo>
                    <a:pt x="118152" y="9256"/>
                  </a:lnTo>
                  <a:lnTo>
                    <a:pt x="100302" y="2313"/>
                  </a:lnTo>
                  <a:lnTo>
                    <a:pt x="79349" y="0"/>
                  </a:lnTo>
                  <a:close/>
                </a:path>
                <a:path w="160655" h="238759">
                  <a:moveTo>
                    <a:pt x="136740" y="26225"/>
                  </a:moveTo>
                  <a:lnTo>
                    <a:pt x="81114" y="26225"/>
                  </a:lnTo>
                  <a:lnTo>
                    <a:pt x="93985" y="27824"/>
                  </a:lnTo>
                  <a:lnTo>
                    <a:pt x="104570" y="32619"/>
                  </a:lnTo>
                  <a:lnTo>
                    <a:pt x="126166" y="80770"/>
                  </a:lnTo>
                  <a:lnTo>
                    <a:pt x="128612" y="116801"/>
                  </a:lnTo>
                  <a:lnTo>
                    <a:pt x="127775" y="142011"/>
                  </a:lnTo>
                  <a:lnTo>
                    <a:pt x="115150" y="191706"/>
                  </a:lnTo>
                  <a:lnTo>
                    <a:pt x="79006" y="211797"/>
                  </a:lnTo>
                  <a:lnTo>
                    <a:pt x="135028" y="211797"/>
                  </a:lnTo>
                  <a:lnTo>
                    <a:pt x="152110" y="177434"/>
                  </a:lnTo>
                  <a:lnTo>
                    <a:pt x="159168" y="138325"/>
                  </a:lnTo>
                  <a:lnTo>
                    <a:pt x="160045" y="115684"/>
                  </a:lnTo>
                  <a:lnTo>
                    <a:pt x="159073" y="92069"/>
                  </a:lnTo>
                  <a:lnTo>
                    <a:pt x="156157" y="71094"/>
                  </a:lnTo>
                  <a:lnTo>
                    <a:pt x="151296" y="52758"/>
                  </a:lnTo>
                  <a:lnTo>
                    <a:pt x="144487" y="37058"/>
                  </a:lnTo>
                  <a:lnTo>
                    <a:pt x="136740" y="26225"/>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58" name="object 467"/>
            <p:cNvSpPr/>
            <p:nvPr/>
          </p:nvSpPr>
          <p:spPr>
            <a:xfrm>
              <a:off x="2790086" y="1236446"/>
              <a:ext cx="72390" cy="72390"/>
            </a:xfrm>
            <a:custGeom>
              <a:avLst/>
              <a:gdLst/>
              <a:ahLst/>
              <a:cxnLst/>
              <a:rect l="l" t="t" r="r" b="b"/>
              <a:pathLst>
                <a:path w="72389" h="72390">
                  <a:moveTo>
                    <a:pt x="49952" y="2772"/>
                  </a:moveTo>
                  <a:lnTo>
                    <a:pt x="61841" y="10761"/>
                  </a:lnTo>
                  <a:lnTo>
                    <a:pt x="69483" y="22303"/>
                  </a:lnTo>
                  <a:lnTo>
                    <a:pt x="72246" y="35870"/>
                  </a:lnTo>
                  <a:lnTo>
                    <a:pt x="69497" y="49939"/>
                  </a:lnTo>
                  <a:lnTo>
                    <a:pt x="61491" y="61835"/>
                  </a:lnTo>
                  <a:lnTo>
                    <a:pt x="49947" y="69478"/>
                  </a:lnTo>
                  <a:lnTo>
                    <a:pt x="36377" y="72235"/>
                  </a:lnTo>
                  <a:lnTo>
                    <a:pt x="22292" y="69472"/>
                  </a:lnTo>
                  <a:lnTo>
                    <a:pt x="10394" y="61473"/>
                  </a:lnTo>
                  <a:lnTo>
                    <a:pt x="2756" y="49935"/>
                  </a:lnTo>
                  <a:lnTo>
                    <a:pt x="0" y="36370"/>
                  </a:lnTo>
                  <a:lnTo>
                    <a:pt x="2746" y="22292"/>
                  </a:lnTo>
                  <a:lnTo>
                    <a:pt x="10753" y="10390"/>
                  </a:lnTo>
                  <a:lnTo>
                    <a:pt x="22296" y="2749"/>
                  </a:lnTo>
                  <a:lnTo>
                    <a:pt x="35866" y="0"/>
                  </a:lnTo>
                  <a:lnTo>
                    <a:pt x="49952" y="2772"/>
                  </a:lnTo>
                  <a:close/>
                </a:path>
              </a:pathLst>
            </a:custGeom>
            <a:ln w="3175">
              <a:solidFill>
                <a:srgbClr val="EE876B"/>
              </a:solidFill>
            </a:ln>
          </p:spPr>
          <p:txBody>
            <a:bodyPr wrap="square" lIns="0" tIns="0" rIns="0" bIns="0" rtlCol="0"/>
            <a:lstStyle/>
            <a:p>
              <a:endParaRPr>
                <a:solidFill>
                  <a:prstClr val="black"/>
                </a:solidFill>
                <a:latin typeface="Calibri"/>
              </a:endParaRPr>
            </a:p>
          </p:txBody>
        </p:sp>
        <p:sp>
          <p:nvSpPr>
            <p:cNvPr id="159" name="object 468"/>
            <p:cNvSpPr/>
            <p:nvPr/>
          </p:nvSpPr>
          <p:spPr>
            <a:xfrm>
              <a:off x="2766467" y="1212828"/>
              <a:ext cx="120014" cy="120014"/>
            </a:xfrm>
            <a:custGeom>
              <a:avLst/>
              <a:gdLst/>
              <a:ahLst/>
              <a:cxnLst/>
              <a:rect l="l" t="t" r="r" b="b"/>
              <a:pathLst>
                <a:path w="120014" h="120015">
                  <a:moveTo>
                    <a:pt x="92354" y="7962"/>
                  </a:moveTo>
                  <a:lnTo>
                    <a:pt x="73253" y="50"/>
                  </a:lnTo>
                  <a:lnTo>
                    <a:pt x="68872" y="10617"/>
                  </a:lnTo>
                  <a:lnTo>
                    <a:pt x="62826" y="9474"/>
                  </a:lnTo>
                  <a:lnTo>
                    <a:pt x="56730" y="9563"/>
                  </a:lnTo>
                  <a:lnTo>
                    <a:pt x="50850" y="10655"/>
                  </a:lnTo>
                  <a:lnTo>
                    <a:pt x="46456" y="0"/>
                  </a:lnTo>
                  <a:lnTo>
                    <a:pt x="27317" y="7823"/>
                  </a:lnTo>
                  <a:lnTo>
                    <a:pt x="31661" y="18465"/>
                  </a:lnTo>
                  <a:lnTo>
                    <a:pt x="26593" y="21894"/>
                  </a:lnTo>
                  <a:lnTo>
                    <a:pt x="22123" y="26238"/>
                  </a:lnTo>
                  <a:lnTo>
                    <a:pt x="18554" y="31470"/>
                  </a:lnTo>
                  <a:lnTo>
                    <a:pt x="7962" y="27089"/>
                  </a:lnTo>
                  <a:lnTo>
                    <a:pt x="50" y="46202"/>
                  </a:lnTo>
                  <a:lnTo>
                    <a:pt x="10617" y="50596"/>
                  </a:lnTo>
                  <a:lnTo>
                    <a:pt x="9474" y="56667"/>
                  </a:lnTo>
                  <a:lnTo>
                    <a:pt x="9601" y="62750"/>
                  </a:lnTo>
                  <a:lnTo>
                    <a:pt x="10668" y="68643"/>
                  </a:lnTo>
                  <a:lnTo>
                    <a:pt x="0" y="72999"/>
                  </a:lnTo>
                  <a:lnTo>
                    <a:pt x="7835" y="92138"/>
                  </a:lnTo>
                  <a:lnTo>
                    <a:pt x="18453" y="87807"/>
                  </a:lnTo>
                  <a:lnTo>
                    <a:pt x="21882" y="92875"/>
                  </a:lnTo>
                  <a:lnTo>
                    <a:pt x="26263" y="97370"/>
                  </a:lnTo>
                  <a:lnTo>
                    <a:pt x="31483" y="100939"/>
                  </a:lnTo>
                  <a:lnTo>
                    <a:pt x="27089" y="111505"/>
                  </a:lnTo>
                  <a:lnTo>
                    <a:pt x="46215" y="119418"/>
                  </a:lnTo>
                  <a:lnTo>
                    <a:pt x="50596" y="108838"/>
                  </a:lnTo>
                  <a:lnTo>
                    <a:pt x="56680" y="109956"/>
                  </a:lnTo>
                  <a:lnTo>
                    <a:pt x="62776" y="109880"/>
                  </a:lnTo>
                  <a:lnTo>
                    <a:pt x="68630" y="108813"/>
                  </a:lnTo>
                  <a:lnTo>
                    <a:pt x="72999" y="119481"/>
                  </a:lnTo>
                  <a:lnTo>
                    <a:pt x="92176" y="111632"/>
                  </a:lnTo>
                  <a:lnTo>
                    <a:pt x="87833" y="101003"/>
                  </a:lnTo>
                  <a:lnTo>
                    <a:pt x="92887" y="97574"/>
                  </a:lnTo>
                  <a:lnTo>
                    <a:pt x="97358" y="93217"/>
                  </a:lnTo>
                  <a:lnTo>
                    <a:pt x="100952" y="87985"/>
                  </a:lnTo>
                  <a:lnTo>
                    <a:pt x="111518" y="92367"/>
                  </a:lnTo>
                  <a:lnTo>
                    <a:pt x="119430" y="73240"/>
                  </a:lnTo>
                  <a:lnTo>
                    <a:pt x="108839" y="68884"/>
                  </a:lnTo>
                  <a:lnTo>
                    <a:pt x="109982" y="62801"/>
                  </a:lnTo>
                  <a:lnTo>
                    <a:pt x="109880" y="56730"/>
                  </a:lnTo>
                  <a:lnTo>
                    <a:pt x="108813" y="50838"/>
                  </a:lnTo>
                  <a:lnTo>
                    <a:pt x="119481" y="46481"/>
                  </a:lnTo>
                  <a:lnTo>
                    <a:pt x="111645" y="27304"/>
                  </a:lnTo>
                  <a:lnTo>
                    <a:pt x="101028" y="31673"/>
                  </a:lnTo>
                  <a:lnTo>
                    <a:pt x="97561" y="26606"/>
                  </a:lnTo>
                  <a:lnTo>
                    <a:pt x="93218" y="22097"/>
                  </a:lnTo>
                  <a:lnTo>
                    <a:pt x="87985" y="18529"/>
                  </a:lnTo>
                  <a:lnTo>
                    <a:pt x="92354" y="7962"/>
                  </a:lnTo>
                  <a:close/>
                </a:path>
              </a:pathLst>
            </a:custGeom>
            <a:ln w="3175">
              <a:solidFill>
                <a:srgbClr val="EE876B"/>
              </a:solidFill>
            </a:ln>
          </p:spPr>
          <p:txBody>
            <a:bodyPr wrap="square" lIns="0" tIns="0" rIns="0" bIns="0" rtlCol="0"/>
            <a:lstStyle/>
            <a:p>
              <a:endParaRPr>
                <a:solidFill>
                  <a:prstClr val="black"/>
                </a:solidFill>
                <a:latin typeface="Calibri"/>
              </a:endParaRPr>
            </a:p>
          </p:txBody>
        </p:sp>
        <p:sp>
          <p:nvSpPr>
            <p:cNvPr id="160" name="object 469"/>
            <p:cNvSpPr/>
            <p:nvPr/>
          </p:nvSpPr>
          <p:spPr>
            <a:xfrm>
              <a:off x="2906214" y="1257660"/>
              <a:ext cx="59055" cy="59055"/>
            </a:xfrm>
            <a:custGeom>
              <a:avLst/>
              <a:gdLst/>
              <a:ahLst/>
              <a:cxnLst/>
              <a:rect l="l" t="t" r="r" b="b"/>
              <a:pathLst>
                <a:path w="59055" h="59055">
                  <a:moveTo>
                    <a:pt x="38624" y="1316"/>
                  </a:moveTo>
                  <a:lnTo>
                    <a:pt x="48876" y="7080"/>
                  </a:lnTo>
                  <a:lnTo>
                    <a:pt x="55888" y="16014"/>
                  </a:lnTo>
                  <a:lnTo>
                    <a:pt x="59050" y="26928"/>
                  </a:lnTo>
                  <a:lnTo>
                    <a:pt x="57750" y="38628"/>
                  </a:lnTo>
                  <a:lnTo>
                    <a:pt x="51970" y="48865"/>
                  </a:lnTo>
                  <a:lnTo>
                    <a:pt x="43028" y="55864"/>
                  </a:lnTo>
                  <a:lnTo>
                    <a:pt x="32119" y="59008"/>
                  </a:lnTo>
                  <a:lnTo>
                    <a:pt x="20438" y="57678"/>
                  </a:lnTo>
                  <a:lnTo>
                    <a:pt x="10177" y="51927"/>
                  </a:lnTo>
                  <a:lnTo>
                    <a:pt x="3159" y="42999"/>
                  </a:lnTo>
                  <a:lnTo>
                    <a:pt x="0" y="32091"/>
                  </a:lnTo>
                  <a:lnTo>
                    <a:pt x="1312" y="20404"/>
                  </a:lnTo>
                  <a:lnTo>
                    <a:pt x="7077" y="10154"/>
                  </a:lnTo>
                  <a:lnTo>
                    <a:pt x="16015" y="3149"/>
                  </a:lnTo>
                  <a:lnTo>
                    <a:pt x="26929" y="0"/>
                  </a:lnTo>
                  <a:lnTo>
                    <a:pt x="38624" y="1316"/>
                  </a:lnTo>
                  <a:close/>
                </a:path>
              </a:pathLst>
            </a:custGeom>
            <a:ln w="3175">
              <a:solidFill>
                <a:srgbClr val="4F67B0"/>
              </a:solidFill>
            </a:ln>
          </p:spPr>
          <p:txBody>
            <a:bodyPr wrap="square" lIns="0" tIns="0" rIns="0" bIns="0" rtlCol="0"/>
            <a:lstStyle/>
            <a:p>
              <a:endParaRPr>
                <a:solidFill>
                  <a:prstClr val="black"/>
                </a:solidFill>
                <a:latin typeface="Calibri"/>
              </a:endParaRPr>
            </a:p>
          </p:txBody>
        </p:sp>
        <p:sp>
          <p:nvSpPr>
            <p:cNvPr id="161" name="object 470"/>
            <p:cNvSpPr/>
            <p:nvPr/>
          </p:nvSpPr>
          <p:spPr>
            <a:xfrm>
              <a:off x="2886063" y="1237500"/>
              <a:ext cx="99695" cy="99695"/>
            </a:xfrm>
            <a:custGeom>
              <a:avLst/>
              <a:gdLst/>
              <a:ahLst/>
              <a:cxnLst/>
              <a:rect l="l" t="t" r="r" b="b"/>
              <a:pathLst>
                <a:path w="99694" h="99694">
                  <a:moveTo>
                    <a:pt x="72936" y="5207"/>
                  </a:moveTo>
                  <a:lnTo>
                    <a:pt x="56794" y="0"/>
                  </a:lnTo>
                  <a:lnTo>
                    <a:pt x="53911" y="8928"/>
                  </a:lnTo>
                  <a:lnTo>
                    <a:pt x="48882" y="8420"/>
                  </a:lnTo>
                  <a:lnTo>
                    <a:pt x="43903" y="8864"/>
                  </a:lnTo>
                  <a:lnTo>
                    <a:pt x="39179" y="10147"/>
                  </a:lnTo>
                  <a:lnTo>
                    <a:pt x="34886" y="1727"/>
                  </a:lnTo>
                  <a:lnTo>
                    <a:pt x="19761" y="9385"/>
                  </a:lnTo>
                  <a:lnTo>
                    <a:pt x="24028" y="17767"/>
                  </a:lnTo>
                  <a:lnTo>
                    <a:pt x="20104" y="20916"/>
                  </a:lnTo>
                  <a:lnTo>
                    <a:pt x="16738" y="24790"/>
                  </a:lnTo>
                  <a:lnTo>
                    <a:pt x="14147" y="29286"/>
                  </a:lnTo>
                  <a:lnTo>
                    <a:pt x="5219" y="26377"/>
                  </a:lnTo>
                  <a:lnTo>
                    <a:pt x="0" y="42532"/>
                  </a:lnTo>
                  <a:lnTo>
                    <a:pt x="8928" y="45453"/>
                  </a:lnTo>
                  <a:lnTo>
                    <a:pt x="8394" y="50469"/>
                  </a:lnTo>
                  <a:lnTo>
                    <a:pt x="8890" y="55448"/>
                  </a:lnTo>
                  <a:lnTo>
                    <a:pt x="10134" y="60172"/>
                  </a:lnTo>
                  <a:lnTo>
                    <a:pt x="1727" y="64439"/>
                  </a:lnTo>
                  <a:lnTo>
                    <a:pt x="9410" y="79578"/>
                  </a:lnTo>
                  <a:lnTo>
                    <a:pt x="17767" y="75336"/>
                  </a:lnTo>
                  <a:lnTo>
                    <a:pt x="20942" y="79248"/>
                  </a:lnTo>
                  <a:lnTo>
                    <a:pt x="24815" y="82613"/>
                  </a:lnTo>
                  <a:lnTo>
                    <a:pt x="29286" y="85204"/>
                  </a:lnTo>
                  <a:lnTo>
                    <a:pt x="26428" y="94132"/>
                  </a:lnTo>
                  <a:lnTo>
                    <a:pt x="42557" y="99352"/>
                  </a:lnTo>
                  <a:lnTo>
                    <a:pt x="45478" y="90411"/>
                  </a:lnTo>
                  <a:lnTo>
                    <a:pt x="50469" y="90932"/>
                  </a:lnTo>
                  <a:lnTo>
                    <a:pt x="55473" y="90449"/>
                  </a:lnTo>
                  <a:lnTo>
                    <a:pt x="60210" y="89192"/>
                  </a:lnTo>
                  <a:lnTo>
                    <a:pt x="64452" y="97612"/>
                  </a:lnTo>
                  <a:lnTo>
                    <a:pt x="79616" y="89941"/>
                  </a:lnTo>
                  <a:lnTo>
                    <a:pt x="75349" y="81546"/>
                  </a:lnTo>
                  <a:lnTo>
                    <a:pt x="79260" y="78397"/>
                  </a:lnTo>
                  <a:lnTo>
                    <a:pt x="82638" y="74561"/>
                  </a:lnTo>
                  <a:lnTo>
                    <a:pt x="85217" y="70027"/>
                  </a:lnTo>
                  <a:lnTo>
                    <a:pt x="94132" y="72923"/>
                  </a:lnTo>
                  <a:lnTo>
                    <a:pt x="99339" y="56794"/>
                  </a:lnTo>
                  <a:lnTo>
                    <a:pt x="90424" y="53911"/>
                  </a:lnTo>
                  <a:lnTo>
                    <a:pt x="90944" y="48856"/>
                  </a:lnTo>
                  <a:lnTo>
                    <a:pt x="90449" y="43903"/>
                  </a:lnTo>
                  <a:lnTo>
                    <a:pt x="89192" y="39179"/>
                  </a:lnTo>
                  <a:lnTo>
                    <a:pt x="97624" y="34912"/>
                  </a:lnTo>
                  <a:lnTo>
                    <a:pt x="89954" y="19735"/>
                  </a:lnTo>
                  <a:lnTo>
                    <a:pt x="81572" y="24003"/>
                  </a:lnTo>
                  <a:lnTo>
                    <a:pt x="78422" y="20091"/>
                  </a:lnTo>
                  <a:lnTo>
                    <a:pt x="74549" y="16700"/>
                  </a:lnTo>
                  <a:lnTo>
                    <a:pt x="70065" y="14135"/>
                  </a:lnTo>
                  <a:lnTo>
                    <a:pt x="72936" y="5207"/>
                  </a:lnTo>
                  <a:close/>
                </a:path>
              </a:pathLst>
            </a:custGeom>
            <a:ln w="3175">
              <a:solidFill>
                <a:srgbClr val="4F67B0"/>
              </a:solidFill>
            </a:ln>
          </p:spPr>
          <p:txBody>
            <a:bodyPr wrap="square" lIns="0" tIns="0" rIns="0" bIns="0" rtlCol="0"/>
            <a:lstStyle/>
            <a:p>
              <a:endParaRPr>
                <a:solidFill>
                  <a:prstClr val="black"/>
                </a:solidFill>
                <a:latin typeface="Calibri"/>
              </a:endParaRPr>
            </a:p>
          </p:txBody>
        </p:sp>
        <p:sp>
          <p:nvSpPr>
            <p:cNvPr id="162" name="object 471"/>
            <p:cNvSpPr/>
            <p:nvPr/>
          </p:nvSpPr>
          <p:spPr>
            <a:xfrm>
              <a:off x="2710921" y="1195863"/>
              <a:ext cx="304800" cy="304800"/>
            </a:xfrm>
            <a:custGeom>
              <a:avLst/>
              <a:gdLst/>
              <a:ahLst/>
              <a:cxnLst/>
              <a:rect l="l" t="t" r="r" b="b"/>
              <a:pathLst>
                <a:path w="304800" h="304800">
                  <a:moveTo>
                    <a:pt x="43269" y="43269"/>
                  </a:moveTo>
                  <a:lnTo>
                    <a:pt x="14423" y="83242"/>
                  </a:lnTo>
                  <a:lnTo>
                    <a:pt x="0" y="128649"/>
                  </a:lnTo>
                  <a:lnTo>
                    <a:pt x="0" y="175870"/>
                  </a:lnTo>
                  <a:lnTo>
                    <a:pt x="14423" y="221286"/>
                  </a:lnTo>
                  <a:lnTo>
                    <a:pt x="43269" y="261277"/>
                  </a:lnTo>
                  <a:lnTo>
                    <a:pt x="83250" y="290117"/>
                  </a:lnTo>
                  <a:lnTo>
                    <a:pt x="128662" y="304537"/>
                  </a:lnTo>
                  <a:lnTo>
                    <a:pt x="175884" y="304537"/>
                  </a:lnTo>
                  <a:lnTo>
                    <a:pt x="221296" y="290117"/>
                  </a:lnTo>
                  <a:lnTo>
                    <a:pt x="261277" y="261277"/>
                  </a:lnTo>
                  <a:lnTo>
                    <a:pt x="290111" y="221286"/>
                  </a:lnTo>
                  <a:lnTo>
                    <a:pt x="304528" y="175870"/>
                  </a:lnTo>
                  <a:lnTo>
                    <a:pt x="304528" y="128649"/>
                  </a:lnTo>
                  <a:lnTo>
                    <a:pt x="290111" y="83242"/>
                  </a:lnTo>
                  <a:lnTo>
                    <a:pt x="261277" y="43269"/>
                  </a:lnTo>
                  <a:lnTo>
                    <a:pt x="221296" y="14423"/>
                  </a:lnTo>
                  <a:lnTo>
                    <a:pt x="175884" y="0"/>
                  </a:lnTo>
                  <a:lnTo>
                    <a:pt x="128662" y="0"/>
                  </a:lnTo>
                  <a:lnTo>
                    <a:pt x="83250" y="14423"/>
                  </a:lnTo>
                  <a:lnTo>
                    <a:pt x="43269" y="43269"/>
                  </a:lnTo>
                  <a:close/>
                </a:path>
              </a:pathLst>
            </a:custGeom>
            <a:ln w="3175">
              <a:solidFill>
                <a:srgbClr val="9B9B9B"/>
              </a:solidFill>
            </a:ln>
          </p:spPr>
          <p:txBody>
            <a:bodyPr wrap="square" lIns="0" tIns="0" rIns="0" bIns="0" rtlCol="0"/>
            <a:lstStyle/>
            <a:p>
              <a:endParaRPr>
                <a:solidFill>
                  <a:prstClr val="black"/>
                </a:solidFill>
                <a:latin typeface="Calibri"/>
              </a:endParaRPr>
            </a:p>
          </p:txBody>
        </p:sp>
        <p:sp>
          <p:nvSpPr>
            <p:cNvPr id="163" name="object 472"/>
            <p:cNvSpPr/>
            <p:nvPr/>
          </p:nvSpPr>
          <p:spPr>
            <a:xfrm>
              <a:off x="2684880" y="1169806"/>
              <a:ext cx="356870" cy="356870"/>
            </a:xfrm>
            <a:custGeom>
              <a:avLst/>
              <a:gdLst/>
              <a:ahLst/>
              <a:cxnLst/>
              <a:rect l="l" t="t" r="r" b="b"/>
              <a:pathLst>
                <a:path w="356869" h="356869">
                  <a:moveTo>
                    <a:pt x="304488" y="304479"/>
                  </a:moveTo>
                  <a:lnTo>
                    <a:pt x="266465" y="333456"/>
                  </a:lnTo>
                  <a:lnTo>
                    <a:pt x="223596" y="350842"/>
                  </a:lnTo>
                  <a:lnTo>
                    <a:pt x="178304" y="356638"/>
                  </a:lnTo>
                  <a:lnTo>
                    <a:pt x="133015" y="350842"/>
                  </a:lnTo>
                  <a:lnTo>
                    <a:pt x="90152" y="333456"/>
                  </a:lnTo>
                  <a:lnTo>
                    <a:pt x="52139" y="304479"/>
                  </a:lnTo>
                  <a:lnTo>
                    <a:pt x="23173" y="266459"/>
                  </a:lnTo>
                  <a:lnTo>
                    <a:pt x="5793" y="223596"/>
                  </a:lnTo>
                  <a:lnTo>
                    <a:pt x="0" y="178314"/>
                  </a:lnTo>
                  <a:lnTo>
                    <a:pt x="5793" y="133034"/>
                  </a:lnTo>
                  <a:lnTo>
                    <a:pt x="23173" y="90177"/>
                  </a:lnTo>
                  <a:lnTo>
                    <a:pt x="52139" y="52168"/>
                  </a:lnTo>
                  <a:lnTo>
                    <a:pt x="90160" y="23185"/>
                  </a:lnTo>
                  <a:lnTo>
                    <a:pt x="133025" y="5796"/>
                  </a:lnTo>
                  <a:lnTo>
                    <a:pt x="178311" y="0"/>
                  </a:lnTo>
                  <a:lnTo>
                    <a:pt x="223594" y="5796"/>
                  </a:lnTo>
                  <a:lnTo>
                    <a:pt x="266452" y="23185"/>
                  </a:lnTo>
                  <a:lnTo>
                    <a:pt x="304463" y="52168"/>
                  </a:lnTo>
                  <a:lnTo>
                    <a:pt x="333442" y="90177"/>
                  </a:lnTo>
                  <a:lnTo>
                    <a:pt x="350833" y="133034"/>
                  </a:lnTo>
                  <a:lnTo>
                    <a:pt x="356635" y="178314"/>
                  </a:lnTo>
                  <a:lnTo>
                    <a:pt x="350845" y="223596"/>
                  </a:lnTo>
                  <a:lnTo>
                    <a:pt x="333464" y="266459"/>
                  </a:lnTo>
                  <a:lnTo>
                    <a:pt x="304488" y="304479"/>
                  </a:lnTo>
                  <a:close/>
                </a:path>
              </a:pathLst>
            </a:custGeom>
            <a:ln w="3175">
              <a:solidFill>
                <a:srgbClr val="9B9B9B"/>
              </a:solidFill>
            </a:ln>
          </p:spPr>
          <p:txBody>
            <a:bodyPr wrap="square" lIns="0" tIns="0" rIns="0" bIns="0" rtlCol="0"/>
            <a:lstStyle/>
            <a:p>
              <a:endParaRPr>
                <a:solidFill>
                  <a:prstClr val="black"/>
                </a:solidFill>
                <a:latin typeface="Calibri"/>
              </a:endParaRPr>
            </a:p>
          </p:txBody>
        </p:sp>
        <p:sp>
          <p:nvSpPr>
            <p:cNvPr id="164" name="object 473"/>
            <p:cNvSpPr/>
            <p:nvPr/>
          </p:nvSpPr>
          <p:spPr>
            <a:xfrm>
              <a:off x="2802320" y="1362517"/>
              <a:ext cx="96520" cy="96520"/>
            </a:xfrm>
            <a:custGeom>
              <a:avLst/>
              <a:gdLst/>
              <a:ahLst/>
              <a:cxnLst/>
              <a:rect l="l" t="t" r="r" b="b"/>
              <a:pathLst>
                <a:path w="96519" h="96519">
                  <a:moveTo>
                    <a:pt x="66542" y="3675"/>
                  </a:moveTo>
                  <a:lnTo>
                    <a:pt x="82405" y="14337"/>
                  </a:lnTo>
                  <a:lnTo>
                    <a:pt x="92591" y="29717"/>
                  </a:lnTo>
                  <a:lnTo>
                    <a:pt x="96266" y="47791"/>
                  </a:lnTo>
                  <a:lnTo>
                    <a:pt x="92590" y="66540"/>
                  </a:lnTo>
                  <a:lnTo>
                    <a:pt x="81944" y="82392"/>
                  </a:lnTo>
                  <a:lnTo>
                    <a:pt x="66571" y="92569"/>
                  </a:lnTo>
                  <a:lnTo>
                    <a:pt x="48488" y="96240"/>
                  </a:lnTo>
                  <a:lnTo>
                    <a:pt x="29712" y="92575"/>
                  </a:lnTo>
                  <a:lnTo>
                    <a:pt x="13853" y="81903"/>
                  </a:lnTo>
                  <a:lnTo>
                    <a:pt x="3672" y="66526"/>
                  </a:lnTo>
                  <a:lnTo>
                    <a:pt x="0" y="48461"/>
                  </a:lnTo>
                  <a:lnTo>
                    <a:pt x="3664" y="29723"/>
                  </a:lnTo>
                  <a:lnTo>
                    <a:pt x="14327" y="13860"/>
                  </a:lnTo>
                  <a:lnTo>
                    <a:pt x="29707" y="3674"/>
                  </a:lnTo>
                  <a:lnTo>
                    <a:pt x="47786" y="0"/>
                  </a:lnTo>
                  <a:lnTo>
                    <a:pt x="66542" y="3675"/>
                  </a:lnTo>
                  <a:close/>
                </a:path>
              </a:pathLst>
            </a:custGeom>
            <a:ln w="3175">
              <a:solidFill>
                <a:srgbClr val="009547"/>
              </a:solidFill>
            </a:ln>
          </p:spPr>
          <p:txBody>
            <a:bodyPr wrap="square" lIns="0" tIns="0" rIns="0" bIns="0" rtlCol="0"/>
            <a:lstStyle/>
            <a:p>
              <a:endParaRPr>
                <a:solidFill>
                  <a:prstClr val="black"/>
                </a:solidFill>
                <a:latin typeface="Calibri"/>
              </a:endParaRPr>
            </a:p>
          </p:txBody>
        </p:sp>
        <p:sp>
          <p:nvSpPr>
            <p:cNvPr id="165" name="object 474"/>
            <p:cNvSpPr/>
            <p:nvPr/>
          </p:nvSpPr>
          <p:spPr>
            <a:xfrm>
              <a:off x="2770856" y="1331065"/>
              <a:ext cx="159385" cy="159385"/>
            </a:xfrm>
            <a:custGeom>
              <a:avLst/>
              <a:gdLst/>
              <a:ahLst/>
              <a:cxnLst/>
              <a:rect l="l" t="t" r="r" b="b"/>
              <a:pathLst>
                <a:path w="159385" h="159384">
                  <a:moveTo>
                    <a:pt x="123063" y="10617"/>
                  </a:moveTo>
                  <a:lnTo>
                    <a:pt x="97586" y="50"/>
                  </a:lnTo>
                  <a:lnTo>
                    <a:pt x="91782" y="14147"/>
                  </a:lnTo>
                  <a:lnTo>
                    <a:pt x="83718" y="12623"/>
                  </a:lnTo>
                  <a:lnTo>
                    <a:pt x="75603" y="12750"/>
                  </a:lnTo>
                  <a:lnTo>
                    <a:pt x="67741" y="14173"/>
                  </a:lnTo>
                  <a:lnTo>
                    <a:pt x="61963" y="0"/>
                  </a:lnTo>
                  <a:lnTo>
                    <a:pt x="36410" y="10401"/>
                  </a:lnTo>
                  <a:lnTo>
                    <a:pt x="42189" y="24574"/>
                  </a:lnTo>
                  <a:lnTo>
                    <a:pt x="35471" y="29146"/>
                  </a:lnTo>
                  <a:lnTo>
                    <a:pt x="29489" y="34975"/>
                  </a:lnTo>
                  <a:lnTo>
                    <a:pt x="24726" y="41922"/>
                  </a:lnTo>
                  <a:lnTo>
                    <a:pt x="10655" y="36093"/>
                  </a:lnTo>
                  <a:lnTo>
                    <a:pt x="76" y="61544"/>
                  </a:lnTo>
                  <a:lnTo>
                    <a:pt x="14160" y="67411"/>
                  </a:lnTo>
                  <a:lnTo>
                    <a:pt x="12649" y="75476"/>
                  </a:lnTo>
                  <a:lnTo>
                    <a:pt x="12776" y="83591"/>
                  </a:lnTo>
                  <a:lnTo>
                    <a:pt x="14211" y="91439"/>
                  </a:lnTo>
                  <a:lnTo>
                    <a:pt x="0" y="97243"/>
                  </a:lnTo>
                  <a:lnTo>
                    <a:pt x="10439" y="122745"/>
                  </a:lnTo>
                  <a:lnTo>
                    <a:pt x="24638" y="116954"/>
                  </a:lnTo>
                  <a:lnTo>
                    <a:pt x="29222" y="123723"/>
                  </a:lnTo>
                  <a:lnTo>
                    <a:pt x="35001" y="129692"/>
                  </a:lnTo>
                  <a:lnTo>
                    <a:pt x="41948" y="134442"/>
                  </a:lnTo>
                  <a:lnTo>
                    <a:pt x="36118" y="148539"/>
                  </a:lnTo>
                  <a:lnTo>
                    <a:pt x="61595" y="159092"/>
                  </a:lnTo>
                  <a:lnTo>
                    <a:pt x="67449" y="144983"/>
                  </a:lnTo>
                  <a:lnTo>
                    <a:pt x="75514" y="146494"/>
                  </a:lnTo>
                  <a:lnTo>
                    <a:pt x="83616" y="146380"/>
                  </a:lnTo>
                  <a:lnTo>
                    <a:pt x="91478" y="144957"/>
                  </a:lnTo>
                  <a:lnTo>
                    <a:pt x="97256" y="159156"/>
                  </a:lnTo>
                  <a:lnTo>
                    <a:pt x="122783" y="148716"/>
                  </a:lnTo>
                  <a:lnTo>
                    <a:pt x="116979" y="134569"/>
                  </a:lnTo>
                  <a:lnTo>
                    <a:pt x="123748" y="129984"/>
                  </a:lnTo>
                  <a:lnTo>
                    <a:pt x="129730" y="124167"/>
                  </a:lnTo>
                  <a:lnTo>
                    <a:pt x="134493" y="117220"/>
                  </a:lnTo>
                  <a:lnTo>
                    <a:pt x="148577" y="123062"/>
                  </a:lnTo>
                  <a:lnTo>
                    <a:pt x="159105" y="97574"/>
                  </a:lnTo>
                  <a:lnTo>
                    <a:pt x="145008" y="91719"/>
                  </a:lnTo>
                  <a:lnTo>
                    <a:pt x="146545" y="83654"/>
                  </a:lnTo>
                  <a:lnTo>
                    <a:pt x="146431" y="75539"/>
                  </a:lnTo>
                  <a:lnTo>
                    <a:pt x="144983" y="67716"/>
                  </a:lnTo>
                  <a:lnTo>
                    <a:pt x="159194" y="61887"/>
                  </a:lnTo>
                  <a:lnTo>
                    <a:pt x="148729" y="36372"/>
                  </a:lnTo>
                  <a:lnTo>
                    <a:pt x="134594" y="42176"/>
                  </a:lnTo>
                  <a:lnTo>
                    <a:pt x="130009" y="35420"/>
                  </a:lnTo>
                  <a:lnTo>
                    <a:pt x="124180" y="29463"/>
                  </a:lnTo>
                  <a:lnTo>
                    <a:pt x="117233" y="24688"/>
                  </a:lnTo>
                  <a:lnTo>
                    <a:pt x="123063" y="10617"/>
                  </a:lnTo>
                  <a:close/>
                </a:path>
              </a:pathLst>
            </a:custGeom>
            <a:ln w="3175">
              <a:solidFill>
                <a:srgbClr val="009547"/>
              </a:solidFill>
            </a:ln>
          </p:spPr>
          <p:txBody>
            <a:bodyPr wrap="square" lIns="0" tIns="0" rIns="0" bIns="0" rtlCol="0"/>
            <a:lstStyle/>
            <a:p>
              <a:endParaRPr>
                <a:solidFill>
                  <a:prstClr val="black"/>
                </a:solidFill>
                <a:latin typeface="Calibri"/>
              </a:endParaRPr>
            </a:p>
          </p:txBody>
        </p:sp>
      </p:grpSp>
      <p:grpSp>
        <p:nvGrpSpPr>
          <p:cNvPr id="166" name="Group 165"/>
          <p:cNvGrpSpPr/>
          <p:nvPr/>
        </p:nvGrpSpPr>
        <p:grpSpPr>
          <a:xfrm>
            <a:off x="3657600" y="1600200"/>
            <a:ext cx="569188" cy="733907"/>
            <a:chOff x="1593113" y="988085"/>
            <a:chExt cx="569188" cy="733907"/>
          </a:xfrm>
        </p:grpSpPr>
        <p:sp>
          <p:nvSpPr>
            <p:cNvPr id="167" name="object 455"/>
            <p:cNvSpPr/>
            <p:nvPr/>
          </p:nvSpPr>
          <p:spPr>
            <a:xfrm>
              <a:off x="1593113" y="988085"/>
              <a:ext cx="569188" cy="733907"/>
            </a:xfrm>
            <a:prstGeom prst="rect">
              <a:avLst/>
            </a:prstGeom>
            <a:blipFill>
              <a:blip r:embed="rId11" cstate="print"/>
              <a:stretch>
                <a:fillRect/>
              </a:stretch>
            </a:blipFill>
          </p:spPr>
          <p:txBody>
            <a:bodyPr wrap="square" lIns="0" tIns="0" rIns="0" bIns="0" rtlCol="0"/>
            <a:lstStyle/>
            <a:p>
              <a:endParaRPr>
                <a:solidFill>
                  <a:prstClr val="black"/>
                </a:solidFill>
                <a:latin typeface="Calibri"/>
              </a:endParaRPr>
            </a:p>
          </p:txBody>
        </p:sp>
        <p:sp>
          <p:nvSpPr>
            <p:cNvPr id="168" name="object 456"/>
            <p:cNvSpPr/>
            <p:nvPr/>
          </p:nvSpPr>
          <p:spPr>
            <a:xfrm>
              <a:off x="1645898" y="1063744"/>
              <a:ext cx="464120" cy="587550"/>
            </a:xfrm>
            <a:prstGeom prst="rect">
              <a:avLst/>
            </a:prstGeom>
            <a:blipFill>
              <a:blip r:embed="rId12" cstate="print"/>
              <a:stretch>
                <a:fillRect/>
              </a:stretch>
            </a:blipFill>
          </p:spPr>
          <p:txBody>
            <a:bodyPr wrap="square" lIns="0" tIns="0" rIns="0" bIns="0" rtlCol="0"/>
            <a:lstStyle/>
            <a:p>
              <a:endParaRPr>
                <a:solidFill>
                  <a:prstClr val="black"/>
                </a:solidFill>
                <a:latin typeface="Calibri"/>
              </a:endParaRPr>
            </a:p>
          </p:txBody>
        </p:sp>
        <p:sp>
          <p:nvSpPr>
            <p:cNvPr id="169" name="object 457"/>
            <p:cNvSpPr/>
            <p:nvPr/>
          </p:nvSpPr>
          <p:spPr>
            <a:xfrm>
              <a:off x="1628251" y="1252420"/>
              <a:ext cx="226060" cy="226060"/>
            </a:xfrm>
            <a:custGeom>
              <a:avLst/>
              <a:gdLst/>
              <a:ahLst/>
              <a:cxnLst/>
              <a:rect l="l" t="t" r="r" b="b"/>
              <a:pathLst>
                <a:path w="226060" h="226059">
                  <a:moveTo>
                    <a:pt x="33070" y="33051"/>
                  </a:moveTo>
                  <a:lnTo>
                    <a:pt x="8267" y="70430"/>
                  </a:lnTo>
                  <a:lnTo>
                    <a:pt x="0" y="112990"/>
                  </a:lnTo>
                  <a:lnTo>
                    <a:pt x="8267" y="155547"/>
                  </a:lnTo>
                  <a:lnTo>
                    <a:pt x="33070" y="192919"/>
                  </a:lnTo>
                  <a:lnTo>
                    <a:pt x="70446" y="217715"/>
                  </a:lnTo>
                  <a:lnTo>
                    <a:pt x="112999" y="225980"/>
                  </a:lnTo>
                  <a:lnTo>
                    <a:pt x="155555" y="217715"/>
                  </a:lnTo>
                  <a:lnTo>
                    <a:pt x="192938" y="192919"/>
                  </a:lnTo>
                  <a:lnTo>
                    <a:pt x="217720" y="155547"/>
                  </a:lnTo>
                  <a:lnTo>
                    <a:pt x="225980" y="112990"/>
                  </a:lnTo>
                  <a:lnTo>
                    <a:pt x="217720" y="70430"/>
                  </a:lnTo>
                  <a:lnTo>
                    <a:pt x="192938" y="33051"/>
                  </a:lnTo>
                  <a:lnTo>
                    <a:pt x="155555" y="8262"/>
                  </a:lnTo>
                  <a:lnTo>
                    <a:pt x="112999" y="0"/>
                  </a:lnTo>
                  <a:lnTo>
                    <a:pt x="70446" y="8262"/>
                  </a:lnTo>
                  <a:lnTo>
                    <a:pt x="33070" y="33051"/>
                  </a:lnTo>
                  <a:close/>
                </a:path>
              </a:pathLst>
            </a:custGeom>
            <a:ln w="3175">
              <a:solidFill>
                <a:srgbClr val="9B9B9B"/>
              </a:solidFill>
            </a:ln>
          </p:spPr>
          <p:txBody>
            <a:bodyPr wrap="square" lIns="0" tIns="0" rIns="0" bIns="0" rtlCol="0"/>
            <a:lstStyle/>
            <a:p>
              <a:endParaRPr>
                <a:solidFill>
                  <a:prstClr val="black"/>
                </a:solidFill>
                <a:latin typeface="Calibri"/>
              </a:endParaRPr>
            </a:p>
          </p:txBody>
        </p:sp>
        <p:sp>
          <p:nvSpPr>
            <p:cNvPr id="170" name="object 458"/>
            <p:cNvSpPr/>
            <p:nvPr/>
          </p:nvSpPr>
          <p:spPr>
            <a:xfrm>
              <a:off x="1610487" y="1234637"/>
              <a:ext cx="261620" cy="261620"/>
            </a:xfrm>
            <a:custGeom>
              <a:avLst/>
              <a:gdLst/>
              <a:ahLst/>
              <a:cxnLst/>
              <a:rect l="l" t="t" r="r" b="b"/>
              <a:pathLst>
                <a:path w="261619" h="261619">
                  <a:moveTo>
                    <a:pt x="223288" y="223262"/>
                  </a:moveTo>
                  <a:lnTo>
                    <a:pt x="180035" y="251959"/>
                  </a:lnTo>
                  <a:lnTo>
                    <a:pt x="130779" y="261524"/>
                  </a:lnTo>
                  <a:lnTo>
                    <a:pt x="81522" y="251959"/>
                  </a:lnTo>
                  <a:lnTo>
                    <a:pt x="38261" y="223262"/>
                  </a:lnTo>
                  <a:lnTo>
                    <a:pt x="9561" y="180013"/>
                  </a:lnTo>
                  <a:lnTo>
                    <a:pt x="0" y="130757"/>
                  </a:lnTo>
                  <a:lnTo>
                    <a:pt x="9569" y="81504"/>
                  </a:lnTo>
                  <a:lnTo>
                    <a:pt x="38261" y="38261"/>
                  </a:lnTo>
                  <a:lnTo>
                    <a:pt x="81518" y="9565"/>
                  </a:lnTo>
                  <a:lnTo>
                    <a:pt x="130770" y="0"/>
                  </a:lnTo>
                  <a:lnTo>
                    <a:pt x="180024" y="9565"/>
                  </a:lnTo>
                  <a:lnTo>
                    <a:pt x="223288" y="38261"/>
                  </a:lnTo>
                  <a:lnTo>
                    <a:pt x="251970" y="81504"/>
                  </a:lnTo>
                  <a:lnTo>
                    <a:pt x="261531" y="130757"/>
                  </a:lnTo>
                  <a:lnTo>
                    <a:pt x="251970" y="180013"/>
                  </a:lnTo>
                  <a:lnTo>
                    <a:pt x="223288" y="223262"/>
                  </a:lnTo>
                  <a:close/>
                </a:path>
              </a:pathLst>
            </a:custGeom>
            <a:ln w="3175">
              <a:solidFill>
                <a:srgbClr val="9B9B9B"/>
              </a:solidFill>
            </a:ln>
          </p:spPr>
          <p:txBody>
            <a:bodyPr wrap="square" lIns="0" tIns="0" rIns="0" bIns="0" rtlCol="0"/>
            <a:lstStyle/>
            <a:p>
              <a:endParaRPr>
                <a:solidFill>
                  <a:prstClr val="black"/>
                </a:solidFill>
                <a:latin typeface="Calibri"/>
              </a:endParaRPr>
            </a:p>
          </p:txBody>
        </p:sp>
        <p:sp>
          <p:nvSpPr>
            <p:cNvPr id="171" name="object 459"/>
            <p:cNvSpPr/>
            <p:nvPr/>
          </p:nvSpPr>
          <p:spPr>
            <a:xfrm>
              <a:off x="1636504" y="1281377"/>
              <a:ext cx="33020" cy="156210"/>
            </a:xfrm>
            <a:custGeom>
              <a:avLst/>
              <a:gdLst/>
              <a:ahLst/>
              <a:cxnLst/>
              <a:rect l="l" t="t" r="r" b="b"/>
              <a:pathLst>
                <a:path w="33019" h="156209">
                  <a:moveTo>
                    <a:pt x="32634" y="0"/>
                  </a:moveTo>
                  <a:lnTo>
                    <a:pt x="30908" y="0"/>
                  </a:lnTo>
                  <a:lnTo>
                    <a:pt x="25290" y="4586"/>
                  </a:lnTo>
                  <a:lnTo>
                    <a:pt x="644" y="41728"/>
                  </a:lnTo>
                  <a:lnTo>
                    <a:pt x="0" y="45046"/>
                  </a:lnTo>
                  <a:lnTo>
                    <a:pt x="11641" y="45046"/>
                  </a:lnTo>
                  <a:lnTo>
                    <a:pt x="11641" y="142890"/>
                  </a:lnTo>
                  <a:lnTo>
                    <a:pt x="20284" y="155917"/>
                  </a:lnTo>
                  <a:lnTo>
                    <a:pt x="32634" y="155917"/>
                  </a:lnTo>
                  <a:lnTo>
                    <a:pt x="32634" y="0"/>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72" name="object 460"/>
            <p:cNvSpPr/>
            <p:nvPr/>
          </p:nvSpPr>
          <p:spPr>
            <a:xfrm>
              <a:off x="1714438" y="1280723"/>
              <a:ext cx="108585" cy="161290"/>
            </a:xfrm>
            <a:custGeom>
              <a:avLst/>
              <a:gdLst/>
              <a:ahLst/>
              <a:cxnLst/>
              <a:rect l="l" t="t" r="r" b="b"/>
              <a:pathLst>
                <a:path w="108585" h="161290">
                  <a:moveTo>
                    <a:pt x="53559" y="0"/>
                  </a:moveTo>
                  <a:lnTo>
                    <a:pt x="14620" y="20054"/>
                  </a:lnTo>
                  <a:lnTo>
                    <a:pt x="1687" y="56659"/>
                  </a:lnTo>
                  <a:lnTo>
                    <a:pt x="0" y="82219"/>
                  </a:lnTo>
                  <a:lnTo>
                    <a:pt x="685" y="97799"/>
                  </a:lnTo>
                  <a:lnTo>
                    <a:pt x="11433" y="136359"/>
                  </a:lnTo>
                  <a:lnTo>
                    <a:pt x="53419" y="160858"/>
                  </a:lnTo>
                  <a:lnTo>
                    <a:pt x="67969" y="158982"/>
                  </a:lnTo>
                  <a:lnTo>
                    <a:pt x="80324" y="153355"/>
                  </a:lnTo>
                  <a:lnTo>
                    <a:pt x="90488" y="143981"/>
                  </a:lnTo>
                  <a:lnTo>
                    <a:pt x="91130" y="142925"/>
                  </a:lnTo>
                  <a:lnTo>
                    <a:pt x="53305" y="142925"/>
                  </a:lnTo>
                  <a:lnTo>
                    <a:pt x="44504" y="141533"/>
                  </a:lnTo>
                  <a:lnTo>
                    <a:pt x="22582" y="103809"/>
                  </a:lnTo>
                  <a:lnTo>
                    <a:pt x="21314" y="82219"/>
                  </a:lnTo>
                  <a:lnTo>
                    <a:pt x="21812" y="67280"/>
                  </a:lnTo>
                  <a:lnTo>
                    <a:pt x="33934" y="26897"/>
                  </a:lnTo>
                  <a:lnTo>
                    <a:pt x="54740" y="17703"/>
                  </a:lnTo>
                  <a:lnTo>
                    <a:pt x="92289" y="17703"/>
                  </a:lnTo>
                  <a:lnTo>
                    <a:pt x="89690" y="14064"/>
                  </a:lnTo>
                  <a:lnTo>
                    <a:pt x="79751" y="6246"/>
                  </a:lnTo>
                  <a:lnTo>
                    <a:pt x="67704" y="1560"/>
                  </a:lnTo>
                  <a:lnTo>
                    <a:pt x="53559" y="0"/>
                  </a:lnTo>
                  <a:close/>
                </a:path>
                <a:path w="108585" h="161290">
                  <a:moveTo>
                    <a:pt x="92289" y="17703"/>
                  </a:moveTo>
                  <a:lnTo>
                    <a:pt x="54740" y="17703"/>
                  </a:lnTo>
                  <a:lnTo>
                    <a:pt x="63432" y="18782"/>
                  </a:lnTo>
                  <a:lnTo>
                    <a:pt x="70574" y="22015"/>
                  </a:lnTo>
                  <a:lnTo>
                    <a:pt x="86383" y="66068"/>
                  </a:lnTo>
                  <a:lnTo>
                    <a:pt x="86771" y="78066"/>
                  </a:lnTo>
                  <a:lnTo>
                    <a:pt x="86682" y="82219"/>
                  </a:lnTo>
                  <a:lnTo>
                    <a:pt x="81689" y="121105"/>
                  </a:lnTo>
                  <a:lnTo>
                    <a:pt x="53305" y="142925"/>
                  </a:lnTo>
                  <a:lnTo>
                    <a:pt x="91130" y="142925"/>
                  </a:lnTo>
                  <a:lnTo>
                    <a:pt x="105642" y="107240"/>
                  </a:lnTo>
                  <a:lnTo>
                    <a:pt x="108016" y="78066"/>
                  </a:lnTo>
                  <a:lnTo>
                    <a:pt x="107361" y="62128"/>
                  </a:lnTo>
                  <a:lnTo>
                    <a:pt x="105394" y="47975"/>
                  </a:lnTo>
                  <a:lnTo>
                    <a:pt x="102112" y="35606"/>
                  </a:lnTo>
                  <a:lnTo>
                    <a:pt x="97514" y="25019"/>
                  </a:lnTo>
                  <a:lnTo>
                    <a:pt x="92289" y="17703"/>
                  </a:lnTo>
                  <a:close/>
                </a:path>
              </a:pathLst>
            </a:custGeom>
            <a:solidFill>
              <a:srgbClr val="FFFFFF"/>
            </a:solidFill>
          </p:spPr>
          <p:txBody>
            <a:bodyPr wrap="square" lIns="0" tIns="0" rIns="0" bIns="0" rtlCol="0"/>
            <a:lstStyle/>
            <a:p>
              <a:endParaRPr>
                <a:solidFill>
                  <a:prstClr val="black"/>
                </a:solidFill>
                <a:latin typeface="Calibri"/>
              </a:endParaRPr>
            </a:p>
          </p:txBody>
        </p:sp>
      </p:grpSp>
      <p:cxnSp>
        <p:nvCxnSpPr>
          <p:cNvPr id="144" name="Straight Connector 143"/>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45" name="TextBox 144"/>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3683141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777240" y="693195"/>
            <a:ext cx="13990320" cy="1095613"/>
          </a:xfrm>
          <a:prstGeom prst="rect">
            <a:avLst/>
          </a:prstGeom>
        </p:spPr>
        <p:txBody>
          <a:bodyPr vert="horz" wrap="square" lIns="0" tIns="18217" rIns="0" bIns="0" rtlCol="0">
            <a:spAutoFit/>
          </a:bodyPr>
          <a:lstStyle/>
          <a:p>
            <a:pPr marL="18217">
              <a:spcBef>
                <a:spcPts val="144"/>
              </a:spcBef>
            </a:pPr>
            <a:r>
              <a:rPr spc="-6" dirty="0">
                <a:solidFill>
                  <a:srgbClr val="17375E"/>
                </a:solidFill>
              </a:rPr>
              <a:t>Discussi</a:t>
            </a:r>
            <a:r>
              <a:rPr dirty="0">
                <a:solidFill>
                  <a:srgbClr val="17375E"/>
                </a:solidFill>
              </a:rPr>
              <a:t>on</a:t>
            </a:r>
          </a:p>
        </p:txBody>
      </p:sp>
      <p:sp>
        <p:nvSpPr>
          <p:cNvPr id="22" name="Content Placeholder 21"/>
          <p:cNvSpPr>
            <a:spLocks noGrp="1"/>
          </p:cNvSpPr>
          <p:nvPr>
            <p:ph idx="1"/>
          </p:nvPr>
        </p:nvSpPr>
        <p:spPr/>
        <p:txBody>
          <a:bodyPr>
            <a:normAutofit/>
          </a:bodyPr>
          <a:lstStyle/>
          <a:p>
            <a:pPr marL="510101" indent="-491884" defTabSz="655843">
              <a:spcBef>
                <a:spcPts val="144"/>
              </a:spcBef>
              <a:buFont typeface="Times New Roman"/>
              <a:buChar char="▪"/>
              <a:tabLst>
                <a:tab pos="509192" algn="l"/>
                <a:tab pos="510101" algn="l"/>
              </a:tabLst>
            </a:pPr>
            <a:r>
              <a:rPr lang="en-US" sz="4800" spc="-6" dirty="0">
                <a:solidFill>
                  <a:srgbClr val="17375E"/>
                </a:solidFill>
                <a:latin typeface="Tahoma"/>
                <a:cs typeface="Tahoma"/>
              </a:rPr>
              <a:t>What is Data Science to you?</a:t>
            </a:r>
            <a:endParaRPr lang="en-US" sz="4800" dirty="0">
              <a:solidFill>
                <a:srgbClr val="17375E"/>
              </a:solidFill>
              <a:latin typeface="Tahoma"/>
              <a:cs typeface="Tahoma"/>
            </a:endParaRPr>
          </a:p>
          <a:p>
            <a:pPr defTabSz="655843">
              <a:spcBef>
                <a:spcPts val="6"/>
              </a:spcBef>
              <a:buFontTx/>
              <a:buChar char="▪"/>
            </a:pPr>
            <a:endParaRPr lang="en-US" sz="4800" dirty="0">
              <a:solidFill>
                <a:srgbClr val="17375E"/>
              </a:solidFill>
              <a:latin typeface="Times New Roman"/>
              <a:cs typeface="Times New Roman"/>
            </a:endParaRPr>
          </a:p>
          <a:p>
            <a:pPr marL="510101" indent="-491884" defTabSz="655843">
              <a:spcBef>
                <a:spcPts val="6"/>
              </a:spcBef>
              <a:buClr>
                <a:srgbClr val="006600"/>
              </a:buClr>
              <a:buFont typeface="Times New Roman"/>
              <a:buChar char="▪"/>
              <a:tabLst>
                <a:tab pos="509192" algn="l"/>
                <a:tab pos="510101" algn="l"/>
              </a:tabLst>
            </a:pPr>
            <a:r>
              <a:rPr lang="en-US" sz="4800" spc="-6" dirty="0">
                <a:solidFill>
                  <a:srgbClr val="17375E"/>
                </a:solidFill>
                <a:latin typeface="Tahoma"/>
                <a:cs typeface="Tahoma"/>
              </a:rPr>
              <a:t>Provide </a:t>
            </a:r>
            <a:r>
              <a:rPr lang="en-US" sz="4800" spc="-6" dirty="0" smtClean="0">
                <a:solidFill>
                  <a:srgbClr val="17375E"/>
                </a:solidFill>
                <a:latin typeface="Tahoma"/>
                <a:cs typeface="Tahoma"/>
              </a:rPr>
              <a:t>an example.</a:t>
            </a:r>
          </a:p>
          <a:p>
            <a:pPr marL="510101" indent="-491884" defTabSz="655843">
              <a:spcBef>
                <a:spcPts val="144"/>
              </a:spcBef>
              <a:buFont typeface="Times New Roman"/>
              <a:buChar char="▪"/>
              <a:tabLst>
                <a:tab pos="509192" algn="l"/>
                <a:tab pos="510101" algn="l"/>
              </a:tabLst>
            </a:pPr>
            <a:endParaRPr lang="en-US" sz="4800" spc="-6" dirty="0" smtClean="0">
              <a:solidFill>
                <a:srgbClr val="17375E"/>
              </a:solidFill>
              <a:latin typeface="Tahoma"/>
              <a:cs typeface="Tahoma"/>
            </a:endParaRPr>
          </a:p>
          <a:p>
            <a:pPr marL="510101" indent="-491884" defTabSz="655843">
              <a:spcBef>
                <a:spcPts val="144"/>
              </a:spcBef>
              <a:buFont typeface="Times New Roman"/>
              <a:buChar char="▪"/>
              <a:tabLst>
                <a:tab pos="509192" algn="l"/>
                <a:tab pos="510101" algn="l"/>
              </a:tabLst>
            </a:pPr>
            <a:r>
              <a:rPr lang="en-US" sz="4800" spc="-6" dirty="0" smtClean="0">
                <a:solidFill>
                  <a:srgbClr val="17375E"/>
                </a:solidFill>
                <a:latin typeface="Tahoma"/>
                <a:cs typeface="Tahoma"/>
              </a:rPr>
              <a:t>What </a:t>
            </a:r>
            <a:r>
              <a:rPr lang="en-US" sz="4800" spc="-6" dirty="0">
                <a:solidFill>
                  <a:srgbClr val="17375E"/>
                </a:solidFill>
                <a:latin typeface="Tahoma"/>
                <a:cs typeface="Tahoma"/>
              </a:rPr>
              <a:t>is ”Big Data” to you?</a:t>
            </a:r>
            <a:endParaRPr lang="en-US" sz="4800" dirty="0">
              <a:solidFill>
                <a:srgbClr val="17375E"/>
              </a:solidFill>
              <a:latin typeface="Tahoma"/>
              <a:cs typeface="Tahoma"/>
            </a:endParaRPr>
          </a:p>
          <a:p>
            <a:pPr defTabSz="655843">
              <a:spcBef>
                <a:spcPts val="6"/>
              </a:spcBef>
              <a:buFontTx/>
              <a:buChar char="▪"/>
            </a:pPr>
            <a:endParaRPr lang="en-US" sz="4800" dirty="0">
              <a:solidFill>
                <a:srgbClr val="17375E"/>
              </a:solidFill>
              <a:latin typeface="Times New Roman"/>
              <a:cs typeface="Times New Roman"/>
            </a:endParaRPr>
          </a:p>
          <a:p>
            <a:pPr marL="510101" indent="-491884" defTabSz="655843">
              <a:spcBef>
                <a:spcPts val="6"/>
              </a:spcBef>
              <a:buClr>
                <a:srgbClr val="006600"/>
              </a:buClr>
              <a:buFont typeface="Times New Roman"/>
              <a:buChar char="▪"/>
              <a:tabLst>
                <a:tab pos="509192" algn="l"/>
                <a:tab pos="510101" algn="l"/>
              </a:tabLst>
            </a:pPr>
            <a:r>
              <a:rPr lang="en-US" sz="4800" spc="-6" dirty="0">
                <a:solidFill>
                  <a:srgbClr val="17375E"/>
                </a:solidFill>
                <a:latin typeface="Tahoma"/>
                <a:cs typeface="Tahoma"/>
              </a:rPr>
              <a:t>Provide </a:t>
            </a:r>
            <a:r>
              <a:rPr lang="en-US" sz="4800" spc="-6" dirty="0" smtClean="0">
                <a:solidFill>
                  <a:srgbClr val="17375E"/>
                </a:solidFill>
                <a:latin typeface="Tahoma"/>
                <a:cs typeface="Tahoma"/>
              </a:rPr>
              <a:t>an example.</a:t>
            </a:r>
            <a:endParaRPr lang="en-US" sz="4800" dirty="0">
              <a:solidFill>
                <a:prstClr val="black"/>
              </a:solidFill>
              <a:latin typeface="Tahoma"/>
              <a:cs typeface="Tahoma"/>
            </a:endParaRPr>
          </a:p>
          <a:p>
            <a:pPr marL="510101" indent="-491884" defTabSz="655843">
              <a:spcBef>
                <a:spcPts val="6"/>
              </a:spcBef>
              <a:buClr>
                <a:srgbClr val="006600"/>
              </a:buClr>
              <a:buFont typeface="Times New Roman"/>
              <a:buChar char="▪"/>
              <a:tabLst>
                <a:tab pos="509192" algn="l"/>
                <a:tab pos="510101" algn="l"/>
              </a:tabLst>
            </a:pPr>
            <a:endParaRPr lang="en-US" sz="4800" dirty="0">
              <a:solidFill>
                <a:prstClr val="black"/>
              </a:solidFill>
              <a:latin typeface="Tahoma"/>
              <a:cs typeface="Tahoma"/>
            </a:endParaRPr>
          </a:p>
          <a:p>
            <a:endParaRPr lang="en-US" sz="4800" dirty="0"/>
          </a:p>
        </p:txBody>
      </p:sp>
      <p:pic>
        <p:nvPicPr>
          <p:cNvPr id="19" name="Picture 18"/>
          <p:cNvPicPr>
            <a:picLocks noChangeAspect="1"/>
          </p:cNvPicPr>
          <p:nvPr/>
        </p:nvPicPr>
        <p:blipFill>
          <a:blip r:embed="rId2"/>
          <a:stretch>
            <a:fillRect/>
          </a:stretch>
        </p:blipFill>
        <p:spPr>
          <a:xfrm>
            <a:off x="13716000" y="304800"/>
            <a:ext cx="1270000" cy="952500"/>
          </a:xfrm>
          <a:prstGeom prst="rect">
            <a:avLst/>
          </a:prstGeom>
        </p:spPr>
      </p:pic>
      <p:cxnSp>
        <p:nvCxnSpPr>
          <p:cNvPr id="20" name="Straight Connector 19"/>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330700653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1371601" y="258428"/>
            <a:ext cx="12296920" cy="2172836"/>
          </a:xfrm>
          <a:prstGeom prst="rect">
            <a:avLst/>
          </a:prstGeom>
        </p:spPr>
        <p:txBody>
          <a:bodyPr vert="horz" wrap="square" lIns="0" tIns="18222" rIns="0" bIns="0" rtlCol="0">
            <a:spAutoFit/>
          </a:bodyPr>
          <a:lstStyle/>
          <a:p>
            <a:pPr marL="97487" marR="7294" indent="-80175">
              <a:spcBef>
                <a:spcPts val="144"/>
              </a:spcBef>
              <a:tabLst>
                <a:tab pos="3907680" algn="l"/>
                <a:tab pos="6076083" algn="l"/>
                <a:tab pos="6154438" algn="l"/>
                <a:tab pos="6884226" algn="l"/>
                <a:tab pos="6963489" algn="l"/>
                <a:tab pos="7534742" algn="l"/>
              </a:tabLst>
            </a:pPr>
            <a:r>
              <a:rPr spc="-6" dirty="0">
                <a:solidFill>
                  <a:srgbClr val="17375E"/>
                </a:solidFill>
              </a:rPr>
              <a:t>Summary:</a:t>
            </a:r>
            <a:r>
              <a:rPr spc="14" dirty="0">
                <a:solidFill>
                  <a:srgbClr val="17375E"/>
                </a:solidFill>
              </a:rPr>
              <a:t> </a:t>
            </a:r>
            <a:r>
              <a:rPr spc="-6" dirty="0" smtClean="0">
                <a:solidFill>
                  <a:srgbClr val="17375E"/>
                </a:solidFill>
              </a:rPr>
              <a:t>What</a:t>
            </a:r>
            <a:r>
              <a:rPr lang="en-US" spc="-6" dirty="0">
                <a:solidFill>
                  <a:srgbClr val="17375E"/>
                </a:solidFill>
              </a:rPr>
              <a:t> </a:t>
            </a:r>
            <a:r>
              <a:rPr lang="en-US" spc="-6" dirty="0" smtClean="0">
                <a:solidFill>
                  <a:srgbClr val="17375E"/>
                </a:solidFill>
              </a:rPr>
              <a:t>is Data Science</a:t>
            </a:r>
            <a:r>
              <a:rPr dirty="0" smtClean="0">
                <a:solidFill>
                  <a:srgbClr val="17375E"/>
                </a:solidFill>
              </a:rPr>
              <a:t>?</a:t>
            </a:r>
            <a:r>
              <a:rPr lang="en-US" dirty="0">
                <a:solidFill>
                  <a:srgbClr val="17375E"/>
                </a:solidFill>
              </a:rPr>
              <a:t> </a:t>
            </a:r>
            <a:r>
              <a:rPr lang="en-US" dirty="0" smtClean="0">
                <a:solidFill>
                  <a:srgbClr val="17375E"/>
                </a:solidFill>
              </a:rPr>
              <a:t>What is Big Data</a:t>
            </a:r>
            <a:r>
              <a:rPr dirty="0" smtClean="0">
                <a:solidFill>
                  <a:srgbClr val="17375E"/>
                </a:solidFill>
              </a:rPr>
              <a:t>?</a:t>
            </a:r>
            <a:endParaRPr dirty="0">
              <a:solidFill>
                <a:srgbClr val="17375E"/>
              </a:solidFill>
            </a:endParaRPr>
          </a:p>
        </p:txBody>
      </p:sp>
      <p:sp>
        <p:nvSpPr>
          <p:cNvPr id="12" name="object 12"/>
          <p:cNvSpPr txBox="1"/>
          <p:nvPr/>
        </p:nvSpPr>
        <p:spPr>
          <a:xfrm>
            <a:off x="1143000" y="3733800"/>
            <a:ext cx="12623280" cy="5826883"/>
          </a:xfrm>
          <a:prstGeom prst="rect">
            <a:avLst/>
          </a:prstGeom>
        </p:spPr>
        <p:txBody>
          <a:bodyPr vert="horz" wrap="square" lIns="0" tIns="108420" rIns="0" bIns="0" rtlCol="0">
            <a:spAutoFit/>
          </a:bodyPr>
          <a:lstStyle/>
          <a:p>
            <a:pPr marL="510213" marR="368993" indent="-491990">
              <a:lnSpc>
                <a:spcPct val="101499"/>
              </a:lnSpc>
              <a:spcBef>
                <a:spcPts val="646"/>
              </a:spcBef>
              <a:buFont typeface="Times New Roman"/>
              <a:buChar char="▪"/>
              <a:tabLst>
                <a:tab pos="509304" algn="l"/>
                <a:tab pos="510213" algn="l"/>
              </a:tabLst>
            </a:pPr>
            <a:endParaRPr lang="en-US" sz="3600" spc="-6" dirty="0" smtClean="0">
              <a:solidFill>
                <a:srgbClr val="006600"/>
              </a:solidFill>
              <a:latin typeface="Tahoma"/>
              <a:cs typeface="Tahoma"/>
            </a:endParaRPr>
          </a:p>
          <a:p>
            <a:pPr marL="510213" marR="368993" indent="-491990">
              <a:lnSpc>
                <a:spcPct val="101499"/>
              </a:lnSpc>
              <a:spcBef>
                <a:spcPts val="646"/>
              </a:spcBef>
              <a:buFont typeface="Times New Roman"/>
              <a:buChar char="▪"/>
              <a:tabLst>
                <a:tab pos="509304" algn="l"/>
                <a:tab pos="510213" algn="l"/>
              </a:tabLst>
            </a:pPr>
            <a:endParaRPr lang="en-US" sz="3600" spc="-6" dirty="0">
              <a:solidFill>
                <a:srgbClr val="006600"/>
              </a:solidFill>
              <a:latin typeface="Tahoma"/>
              <a:cs typeface="Tahoma"/>
            </a:endParaRPr>
          </a:p>
          <a:p>
            <a:pPr marL="510213" marR="368993" indent="-491990">
              <a:lnSpc>
                <a:spcPct val="101499"/>
              </a:lnSpc>
              <a:spcBef>
                <a:spcPts val="646"/>
              </a:spcBef>
              <a:buFont typeface="Times New Roman"/>
              <a:buChar char="▪"/>
              <a:tabLst>
                <a:tab pos="509304" algn="l"/>
                <a:tab pos="510213" algn="l"/>
              </a:tabLst>
            </a:pPr>
            <a:r>
              <a:rPr sz="3600" spc="-6" dirty="0" smtClean="0">
                <a:solidFill>
                  <a:srgbClr val="17375E"/>
                </a:solidFill>
                <a:latin typeface="Tahoma"/>
                <a:cs typeface="Tahoma"/>
              </a:rPr>
              <a:t>In </a:t>
            </a:r>
            <a:r>
              <a:rPr sz="3600" spc="-6" dirty="0">
                <a:solidFill>
                  <a:srgbClr val="17375E"/>
                </a:solidFill>
                <a:latin typeface="Tahoma"/>
                <a:cs typeface="Tahoma"/>
              </a:rPr>
              <a:t>this course, you will learn </a:t>
            </a:r>
            <a:r>
              <a:rPr lang="en-US" sz="3600" spc="-6" dirty="0" smtClean="0">
                <a:solidFill>
                  <a:srgbClr val="17375E"/>
                </a:solidFill>
                <a:latin typeface="Tahoma"/>
                <a:cs typeface="Tahoma"/>
              </a:rPr>
              <a:t>four core topics </a:t>
            </a:r>
            <a:r>
              <a:rPr sz="3600" spc="-6" dirty="0" smtClean="0">
                <a:solidFill>
                  <a:srgbClr val="17375E"/>
                </a:solidFill>
                <a:latin typeface="Tahoma"/>
                <a:cs typeface="Tahoma"/>
              </a:rPr>
              <a:t>that </a:t>
            </a:r>
            <a:r>
              <a:rPr sz="3600" spc="-6" dirty="0">
                <a:solidFill>
                  <a:srgbClr val="17375E"/>
                </a:solidFill>
                <a:latin typeface="Tahoma"/>
                <a:cs typeface="Tahoma"/>
              </a:rPr>
              <a:t>have  been associated with </a:t>
            </a:r>
            <a:r>
              <a:rPr lang="en-US" sz="3600" spc="-6" dirty="0" smtClean="0">
                <a:solidFill>
                  <a:srgbClr val="17375E"/>
                </a:solidFill>
                <a:latin typeface="Tahoma"/>
                <a:cs typeface="Tahoma"/>
              </a:rPr>
              <a:t>Data Science</a:t>
            </a:r>
            <a:endParaRPr sz="3600" dirty="0">
              <a:solidFill>
                <a:srgbClr val="17375E"/>
              </a:solidFill>
              <a:latin typeface="Tahoma"/>
              <a:cs typeface="Tahoma"/>
            </a:endParaRPr>
          </a:p>
          <a:p>
            <a:pPr marL="931803" lvl="1" indent="-457200" defTabSz="654978">
              <a:spcBef>
                <a:spcPts val="1091"/>
              </a:spcBef>
              <a:buClr>
                <a:srgbClr val="1F497D">
                  <a:lumMod val="75000"/>
                </a:srgbClr>
              </a:buClr>
              <a:buFont typeface="Wingdings" charset="2"/>
              <a:buChar char="§"/>
              <a:tabLst>
                <a:tab pos="1163498" algn="l"/>
                <a:tab pos="1164407" algn="l"/>
              </a:tabLst>
            </a:pPr>
            <a:r>
              <a:rPr lang="en-US" sz="2800" spc="-6" dirty="0">
                <a:solidFill>
                  <a:srgbClr val="17375E"/>
                </a:solidFill>
                <a:cs typeface="Tahoma"/>
              </a:rPr>
              <a:t>Big Data </a:t>
            </a:r>
            <a:r>
              <a:rPr lang="en-US" sz="2800" spc="-6" dirty="0" smtClean="0">
                <a:solidFill>
                  <a:srgbClr val="17375E"/>
                </a:solidFill>
                <a:cs typeface="Tahoma"/>
              </a:rPr>
              <a:t>Foundations, Big </a:t>
            </a:r>
            <a:r>
              <a:rPr lang="en-US" sz="2800" spc="-6" dirty="0">
                <a:solidFill>
                  <a:srgbClr val="17375E"/>
                </a:solidFill>
                <a:cs typeface="Tahoma"/>
              </a:rPr>
              <a:t>Data and Technology </a:t>
            </a:r>
            <a:r>
              <a:rPr lang="en-US" sz="2800" spc="-6" dirty="0" smtClean="0">
                <a:solidFill>
                  <a:srgbClr val="17375E"/>
                </a:solidFill>
                <a:cs typeface="Tahoma"/>
              </a:rPr>
              <a:t>Concepts, Big </a:t>
            </a:r>
            <a:r>
              <a:rPr lang="en-US" sz="2800" spc="-6" dirty="0">
                <a:solidFill>
                  <a:srgbClr val="17375E"/>
                </a:solidFill>
                <a:cs typeface="Tahoma"/>
              </a:rPr>
              <a:t>Data Analysis and </a:t>
            </a:r>
            <a:r>
              <a:rPr lang="en-US" sz="2800" spc="-6" dirty="0" smtClean="0">
                <a:solidFill>
                  <a:srgbClr val="17375E"/>
                </a:solidFill>
                <a:cs typeface="Tahoma"/>
              </a:rPr>
              <a:t>Science, Advanced </a:t>
            </a:r>
            <a:r>
              <a:rPr lang="en-US" sz="2800" spc="-6" dirty="0">
                <a:solidFill>
                  <a:srgbClr val="17375E"/>
                </a:solidFill>
                <a:cs typeface="Tahoma"/>
              </a:rPr>
              <a:t>Big Data Analysis and Science</a:t>
            </a:r>
            <a:endParaRPr lang="en-US" sz="2800" dirty="0">
              <a:solidFill>
                <a:srgbClr val="17375E"/>
              </a:solidFill>
              <a:cs typeface="Tahoma"/>
            </a:endParaRPr>
          </a:p>
          <a:p>
            <a:pPr marL="510213" marR="1255485" indent="-491990">
              <a:lnSpc>
                <a:spcPct val="101499"/>
              </a:lnSpc>
              <a:spcBef>
                <a:spcPts val="790"/>
              </a:spcBef>
              <a:buFont typeface="Times New Roman"/>
              <a:buChar char="▪"/>
              <a:tabLst>
                <a:tab pos="509304" algn="l"/>
                <a:tab pos="510213" algn="l"/>
              </a:tabLst>
            </a:pPr>
            <a:r>
              <a:rPr lang="en-US" sz="3600" spc="-6" dirty="0" smtClean="0">
                <a:solidFill>
                  <a:srgbClr val="17375E"/>
                </a:solidFill>
                <a:latin typeface="Tahoma"/>
                <a:cs typeface="Tahoma"/>
              </a:rPr>
              <a:t>The definition of Big Data is subjective and really depends of the following:</a:t>
            </a:r>
            <a:endParaRPr sz="3600" dirty="0">
              <a:solidFill>
                <a:srgbClr val="17375E"/>
              </a:solidFill>
              <a:latin typeface="Tahoma"/>
              <a:cs typeface="Tahoma"/>
            </a:endParaRPr>
          </a:p>
          <a:p>
            <a:pPr marL="1084201" lvl="1" indent="-409991">
              <a:spcBef>
                <a:spcPts val="711"/>
              </a:spcBef>
              <a:buChar char="–"/>
              <a:tabLst>
                <a:tab pos="1083291" algn="l"/>
                <a:tab pos="1084201" algn="l"/>
              </a:tabLst>
            </a:pPr>
            <a:r>
              <a:rPr lang="en-US" sz="2900" spc="-6" dirty="0" smtClean="0">
                <a:solidFill>
                  <a:srgbClr val="17375E"/>
                </a:solidFill>
                <a:latin typeface="Tahoma"/>
                <a:cs typeface="Tahoma"/>
              </a:rPr>
              <a:t>Volume, Velocity, Veracity, Variety of data</a:t>
            </a:r>
          </a:p>
          <a:p>
            <a:pPr marL="1084201" lvl="1" indent="-409991">
              <a:spcBef>
                <a:spcPts val="711"/>
              </a:spcBef>
              <a:buChar char="–"/>
              <a:tabLst>
                <a:tab pos="1083291" algn="l"/>
                <a:tab pos="1084201" algn="l"/>
              </a:tabLst>
            </a:pPr>
            <a:r>
              <a:rPr lang="en-US" sz="2900" spc="-6" dirty="0" smtClean="0">
                <a:solidFill>
                  <a:srgbClr val="17375E"/>
                </a:solidFill>
                <a:latin typeface="Tahoma"/>
                <a:cs typeface="Tahoma"/>
              </a:rPr>
              <a:t>Current CPU capacity</a:t>
            </a:r>
            <a:endParaRPr sz="2900" dirty="0">
              <a:solidFill>
                <a:srgbClr val="17375E"/>
              </a:solidFill>
              <a:latin typeface="Tahoma"/>
              <a:cs typeface="Tahoma"/>
            </a:endParaRPr>
          </a:p>
        </p:txBody>
      </p:sp>
      <p:pic>
        <p:nvPicPr>
          <p:cNvPr id="15" name="Picture 14"/>
          <p:cNvPicPr>
            <a:picLocks noChangeAspect="1"/>
          </p:cNvPicPr>
          <p:nvPr/>
        </p:nvPicPr>
        <p:blipFill>
          <a:blip r:embed="rId2"/>
          <a:stretch>
            <a:fillRect/>
          </a:stretch>
        </p:blipFill>
        <p:spPr>
          <a:xfrm>
            <a:off x="13716000" y="304800"/>
            <a:ext cx="1270000" cy="952500"/>
          </a:xfrm>
          <a:prstGeom prst="rect">
            <a:avLst/>
          </a:prstGeom>
        </p:spPr>
      </p:pic>
      <p:cxnSp>
        <p:nvCxnSpPr>
          <p:cNvPr id="16" name="Straight Connector 15"/>
          <p:cNvCxnSpPr/>
          <p:nvPr/>
        </p:nvCxnSpPr>
        <p:spPr>
          <a:xfrm>
            <a:off x="228600" y="95250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18" name="object 4"/>
          <p:cNvSpPr txBox="1"/>
          <p:nvPr/>
        </p:nvSpPr>
        <p:spPr>
          <a:xfrm>
            <a:off x="600075" y="2057400"/>
            <a:ext cx="12887325" cy="870324"/>
          </a:xfrm>
          <a:prstGeom prst="rect">
            <a:avLst/>
          </a:prstGeom>
        </p:spPr>
        <p:txBody>
          <a:bodyPr vert="horz" wrap="square" lIns="0" tIns="71120" rIns="0" bIns="0" rtlCol="0">
            <a:spAutoFit/>
          </a:bodyPr>
          <a:lstStyle/>
          <a:p>
            <a:pPr marL="12700" marR="5080" indent="946150">
              <a:lnSpc>
                <a:spcPts val="6800"/>
              </a:lnSpc>
              <a:spcBef>
                <a:spcPts val="560"/>
              </a:spcBef>
              <a:tabLst>
                <a:tab pos="1920239" algn="l"/>
              </a:tabLst>
            </a:pPr>
            <a:r>
              <a:rPr lang="en-US" sz="2800" dirty="0" smtClean="0">
                <a:solidFill>
                  <a:srgbClr val="17375E"/>
                </a:solidFill>
                <a:cs typeface="Arial"/>
              </a:rPr>
              <a:t>Data Science: To gain insights through computation, statistics, and visualization</a:t>
            </a:r>
            <a:endParaRPr sz="2800" dirty="0">
              <a:solidFill>
                <a:srgbClr val="17375E"/>
              </a:solidFill>
              <a:cs typeface="Arial"/>
            </a:endParaRPr>
          </a:p>
        </p:txBody>
      </p:sp>
      <p:grpSp>
        <p:nvGrpSpPr>
          <p:cNvPr id="19" name="Group 18"/>
          <p:cNvGrpSpPr/>
          <p:nvPr/>
        </p:nvGrpSpPr>
        <p:grpSpPr>
          <a:xfrm>
            <a:off x="2362200" y="2971800"/>
            <a:ext cx="10363200" cy="2270030"/>
            <a:chOff x="0" y="4797331"/>
            <a:chExt cx="13004798" cy="4102100"/>
          </a:xfrm>
        </p:grpSpPr>
        <p:sp>
          <p:nvSpPr>
            <p:cNvPr id="20" name="object 3"/>
            <p:cNvSpPr/>
            <p:nvPr/>
          </p:nvSpPr>
          <p:spPr>
            <a:xfrm>
              <a:off x="0" y="5372100"/>
              <a:ext cx="3619500" cy="3035300"/>
            </a:xfrm>
            <a:prstGeom prst="rect">
              <a:avLst/>
            </a:prstGeom>
            <a:blipFill>
              <a:blip r:embed="rId3" cstate="print"/>
              <a:stretch>
                <a:fillRect/>
              </a:stretch>
            </a:blipFill>
          </p:spPr>
          <p:txBody>
            <a:bodyPr wrap="square" lIns="0" tIns="0" rIns="0" bIns="0" rtlCol="0"/>
            <a:lstStyle/>
            <a:p>
              <a:endParaRPr/>
            </a:p>
          </p:txBody>
        </p:sp>
        <p:sp>
          <p:nvSpPr>
            <p:cNvPr id="21" name="object 5"/>
            <p:cNvSpPr/>
            <p:nvPr/>
          </p:nvSpPr>
          <p:spPr>
            <a:xfrm>
              <a:off x="3781331" y="4797331"/>
              <a:ext cx="3289300" cy="4102100"/>
            </a:xfrm>
            <a:prstGeom prst="rect">
              <a:avLst/>
            </a:prstGeom>
            <a:blipFill>
              <a:blip r:embed="rId4" cstate="print"/>
              <a:stretch>
                <a:fillRect/>
              </a:stretch>
            </a:blipFill>
          </p:spPr>
          <p:txBody>
            <a:bodyPr wrap="square" lIns="0" tIns="0" rIns="0" bIns="0" rtlCol="0"/>
            <a:lstStyle/>
            <a:p>
              <a:endParaRPr/>
            </a:p>
          </p:txBody>
        </p:sp>
        <p:sp>
          <p:nvSpPr>
            <p:cNvPr id="22" name="object 6"/>
            <p:cNvSpPr/>
            <p:nvPr/>
          </p:nvSpPr>
          <p:spPr>
            <a:xfrm>
              <a:off x="3873500" y="4889500"/>
              <a:ext cx="2997200" cy="3810000"/>
            </a:xfrm>
            <a:prstGeom prst="rect">
              <a:avLst/>
            </a:prstGeom>
            <a:blipFill>
              <a:blip r:embed="rId5" cstate="print"/>
              <a:stretch>
                <a:fillRect/>
              </a:stretch>
            </a:blipFill>
          </p:spPr>
          <p:txBody>
            <a:bodyPr wrap="square" lIns="0" tIns="0" rIns="0" bIns="0" rtlCol="0"/>
            <a:lstStyle/>
            <a:p>
              <a:endParaRPr/>
            </a:p>
          </p:txBody>
        </p:sp>
        <p:sp>
          <p:nvSpPr>
            <p:cNvPr id="23" name="object 7"/>
            <p:cNvSpPr/>
            <p:nvPr/>
          </p:nvSpPr>
          <p:spPr>
            <a:xfrm>
              <a:off x="3873500" y="4889500"/>
              <a:ext cx="2997200" cy="3810000"/>
            </a:xfrm>
            <a:custGeom>
              <a:avLst/>
              <a:gdLst/>
              <a:ahLst/>
              <a:cxnLst/>
              <a:rect l="l" t="t" r="r" b="b"/>
              <a:pathLst>
                <a:path w="2997200" h="3810000">
                  <a:moveTo>
                    <a:pt x="0" y="0"/>
                  </a:moveTo>
                  <a:lnTo>
                    <a:pt x="2997200" y="0"/>
                  </a:lnTo>
                  <a:lnTo>
                    <a:pt x="2997200" y="3810000"/>
                  </a:lnTo>
                  <a:lnTo>
                    <a:pt x="0" y="3810000"/>
                  </a:lnTo>
                  <a:lnTo>
                    <a:pt x="0" y="0"/>
                  </a:lnTo>
                  <a:close/>
                </a:path>
              </a:pathLst>
            </a:custGeom>
            <a:ln w="38100">
              <a:solidFill>
                <a:srgbClr val="797979"/>
              </a:solidFill>
            </a:ln>
          </p:spPr>
          <p:txBody>
            <a:bodyPr wrap="square" lIns="0" tIns="0" rIns="0" bIns="0" rtlCol="0"/>
            <a:lstStyle/>
            <a:p>
              <a:endParaRPr/>
            </a:p>
          </p:txBody>
        </p:sp>
        <p:sp>
          <p:nvSpPr>
            <p:cNvPr id="24" name="object 8"/>
            <p:cNvSpPr/>
            <p:nvPr/>
          </p:nvSpPr>
          <p:spPr>
            <a:xfrm>
              <a:off x="7150100" y="5047933"/>
              <a:ext cx="1546472" cy="1551232"/>
            </a:xfrm>
            <a:prstGeom prst="rect">
              <a:avLst/>
            </a:prstGeom>
            <a:blipFill>
              <a:blip r:embed="rId6" cstate="print"/>
              <a:stretch>
                <a:fillRect/>
              </a:stretch>
            </a:blipFill>
          </p:spPr>
          <p:txBody>
            <a:bodyPr wrap="square" lIns="0" tIns="0" rIns="0" bIns="0" rtlCol="0"/>
            <a:lstStyle/>
            <a:p>
              <a:endParaRPr/>
            </a:p>
          </p:txBody>
        </p:sp>
        <p:sp>
          <p:nvSpPr>
            <p:cNvPr id="25" name="object 9"/>
            <p:cNvSpPr/>
            <p:nvPr/>
          </p:nvSpPr>
          <p:spPr>
            <a:xfrm>
              <a:off x="8642031" y="5047933"/>
              <a:ext cx="1551235" cy="1551232"/>
            </a:xfrm>
            <a:prstGeom prst="rect">
              <a:avLst/>
            </a:prstGeom>
            <a:blipFill>
              <a:blip r:embed="rId7" cstate="print"/>
              <a:stretch>
                <a:fillRect/>
              </a:stretch>
            </a:blipFill>
          </p:spPr>
          <p:txBody>
            <a:bodyPr wrap="square" lIns="0" tIns="0" rIns="0" bIns="0" rtlCol="0"/>
            <a:lstStyle/>
            <a:p>
              <a:endParaRPr/>
            </a:p>
          </p:txBody>
        </p:sp>
        <p:sp>
          <p:nvSpPr>
            <p:cNvPr id="26" name="object 10"/>
            <p:cNvSpPr/>
            <p:nvPr/>
          </p:nvSpPr>
          <p:spPr>
            <a:xfrm>
              <a:off x="7150100" y="6604000"/>
              <a:ext cx="1480317" cy="1482598"/>
            </a:xfrm>
            <a:prstGeom prst="rect">
              <a:avLst/>
            </a:prstGeom>
            <a:blipFill>
              <a:blip r:embed="rId8" cstate="print"/>
              <a:stretch>
                <a:fillRect/>
              </a:stretch>
            </a:blipFill>
          </p:spPr>
          <p:txBody>
            <a:bodyPr wrap="square" lIns="0" tIns="0" rIns="0" bIns="0" rtlCol="0"/>
            <a:lstStyle/>
            <a:p>
              <a:endParaRPr/>
            </a:p>
          </p:txBody>
        </p:sp>
        <p:sp>
          <p:nvSpPr>
            <p:cNvPr id="27" name="object 11"/>
            <p:cNvSpPr/>
            <p:nvPr/>
          </p:nvSpPr>
          <p:spPr>
            <a:xfrm>
              <a:off x="8483600" y="6477774"/>
              <a:ext cx="1735138" cy="1739125"/>
            </a:xfrm>
            <a:prstGeom prst="rect">
              <a:avLst/>
            </a:prstGeom>
            <a:blipFill>
              <a:blip r:embed="rId9" cstate="print"/>
              <a:stretch>
                <a:fillRect/>
              </a:stretch>
            </a:blipFill>
          </p:spPr>
          <p:txBody>
            <a:bodyPr wrap="square" lIns="0" tIns="0" rIns="0" bIns="0" rtlCol="0"/>
            <a:lstStyle/>
            <a:p>
              <a:endParaRPr/>
            </a:p>
          </p:txBody>
        </p:sp>
        <p:sp>
          <p:nvSpPr>
            <p:cNvPr id="28" name="object 12"/>
            <p:cNvSpPr/>
            <p:nvPr/>
          </p:nvSpPr>
          <p:spPr>
            <a:xfrm>
              <a:off x="10156349" y="5635531"/>
              <a:ext cx="2848449" cy="2082799"/>
            </a:xfrm>
            <a:prstGeom prst="rect">
              <a:avLst/>
            </a:prstGeom>
            <a:blipFill>
              <a:blip r:embed="rId10" cstate="print"/>
              <a:stretch>
                <a:fillRect/>
              </a:stretch>
            </a:blipFill>
          </p:spPr>
          <p:txBody>
            <a:bodyPr wrap="square" lIns="0" tIns="0" rIns="0" bIns="0" rtlCol="0"/>
            <a:lstStyle/>
            <a:p>
              <a:endParaRPr/>
            </a:p>
          </p:txBody>
        </p:sp>
        <p:sp>
          <p:nvSpPr>
            <p:cNvPr id="29" name="object 13"/>
            <p:cNvSpPr/>
            <p:nvPr/>
          </p:nvSpPr>
          <p:spPr>
            <a:xfrm>
              <a:off x="10248900" y="5727700"/>
              <a:ext cx="2692400" cy="1790700"/>
            </a:xfrm>
            <a:prstGeom prst="rect">
              <a:avLst/>
            </a:prstGeom>
            <a:blipFill>
              <a:blip r:embed="rId11" cstate="print"/>
              <a:stretch>
                <a:fillRect/>
              </a:stretch>
            </a:blipFill>
          </p:spPr>
          <p:txBody>
            <a:bodyPr wrap="square" lIns="0" tIns="0" rIns="0" bIns="0" rtlCol="0"/>
            <a:lstStyle/>
            <a:p>
              <a:endParaRPr/>
            </a:p>
          </p:txBody>
        </p:sp>
        <p:sp>
          <p:nvSpPr>
            <p:cNvPr id="30" name="object 14"/>
            <p:cNvSpPr/>
            <p:nvPr/>
          </p:nvSpPr>
          <p:spPr>
            <a:xfrm>
              <a:off x="10248900" y="5727700"/>
              <a:ext cx="2692400" cy="1790700"/>
            </a:xfrm>
            <a:custGeom>
              <a:avLst/>
              <a:gdLst/>
              <a:ahLst/>
              <a:cxnLst/>
              <a:rect l="l" t="t" r="r" b="b"/>
              <a:pathLst>
                <a:path w="2692400" h="1790700">
                  <a:moveTo>
                    <a:pt x="0" y="0"/>
                  </a:moveTo>
                  <a:lnTo>
                    <a:pt x="2692400" y="0"/>
                  </a:lnTo>
                  <a:lnTo>
                    <a:pt x="2692400" y="1790700"/>
                  </a:lnTo>
                  <a:lnTo>
                    <a:pt x="0" y="1790700"/>
                  </a:lnTo>
                  <a:lnTo>
                    <a:pt x="0" y="0"/>
                  </a:lnTo>
                  <a:close/>
                </a:path>
              </a:pathLst>
            </a:custGeom>
            <a:ln w="38100">
              <a:solidFill>
                <a:srgbClr val="797979"/>
              </a:solidFill>
            </a:ln>
          </p:spPr>
          <p:txBody>
            <a:bodyPr wrap="square" lIns="0" tIns="0" rIns="0" bIns="0" rtlCol="0"/>
            <a:lstStyle/>
            <a:p>
              <a:endParaRPr/>
            </a:p>
          </p:txBody>
        </p:sp>
      </p:grpSp>
    </p:spTree>
    <p:extLst>
      <p:ext uri="{BB962C8B-B14F-4D97-AF65-F5344CB8AC3E}">
        <p14:creationId xmlns:p14="http://schemas.microsoft.com/office/powerpoint/2010/main" val="149349065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1"/>
          <p:cNvSpPr txBox="1">
            <a:spLocks/>
          </p:cNvSpPr>
          <p:nvPr/>
        </p:nvSpPr>
        <p:spPr>
          <a:xfrm>
            <a:off x="3920226" y="3890578"/>
            <a:ext cx="7715481" cy="818614"/>
          </a:xfrm>
          <a:prstGeom prst="rect">
            <a:avLst/>
          </a:prstGeom>
        </p:spPr>
        <p:txBody>
          <a:bodyPr vert="horz" wrap="square" lIns="0" tIns="18217" rIns="0" bIns="0" rtlCol="0" anchor="ctr">
            <a:spAutoFit/>
          </a:bodyPr>
          <a:lstStyle>
            <a:lvl1pPr algn="ctr" defTabSz="730907" rtl="0" eaLnBrk="1" latinLnBrk="0" hangingPunct="1">
              <a:spcBef>
                <a:spcPct val="0"/>
              </a:spcBef>
              <a:buNone/>
              <a:defRPr sz="7000" kern="1200">
                <a:solidFill>
                  <a:schemeClr val="tx1"/>
                </a:solidFill>
                <a:latin typeface="+mj-lt"/>
                <a:ea typeface="+mj-ea"/>
                <a:cs typeface="+mj-cs"/>
              </a:defRPr>
            </a:lvl1pPr>
          </a:lstStyle>
          <a:p>
            <a:pPr marL="18217">
              <a:spcBef>
                <a:spcPts val="144"/>
              </a:spcBef>
              <a:tabLst>
                <a:tab pos="4121803" algn="l"/>
              </a:tabLst>
            </a:pPr>
            <a:r>
              <a:rPr lang="en-US" sz="5200" spc="-6" dirty="0" smtClean="0">
                <a:solidFill>
                  <a:srgbClr val="17375E"/>
                </a:solidFill>
              </a:rPr>
              <a:t>IV.</a:t>
            </a:r>
            <a:r>
              <a:rPr lang="en-US" sz="5200" spc="6" dirty="0" smtClean="0">
                <a:solidFill>
                  <a:srgbClr val="17375E"/>
                </a:solidFill>
              </a:rPr>
              <a:t> </a:t>
            </a:r>
            <a:r>
              <a:rPr lang="en-US" sz="5200" spc="-6" dirty="0" smtClean="0">
                <a:solidFill>
                  <a:srgbClr val="17375E"/>
                </a:solidFill>
              </a:rPr>
              <a:t>Foundations of Big Data</a:t>
            </a:r>
            <a:endParaRPr lang="en-US" sz="5200" dirty="0">
              <a:solidFill>
                <a:srgbClr val="17375E"/>
              </a:solidFill>
            </a:endParaRPr>
          </a:p>
        </p:txBody>
      </p:sp>
      <p:pic>
        <p:nvPicPr>
          <p:cNvPr id="5" name="Picture 4"/>
          <p:cNvPicPr>
            <a:picLocks noChangeAspect="1"/>
          </p:cNvPicPr>
          <p:nvPr/>
        </p:nvPicPr>
        <p:blipFill>
          <a:blip r:embed="rId2"/>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269005903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2" name="Title 1"/>
          <p:cNvSpPr>
            <a:spLocks noGrp="1"/>
          </p:cNvSpPr>
          <p:nvPr>
            <p:ph type="title"/>
          </p:nvPr>
        </p:nvSpPr>
        <p:spPr>
          <a:xfrm>
            <a:off x="777240" y="-152400"/>
            <a:ext cx="13990320" cy="1676400"/>
          </a:xfrm>
        </p:spPr>
        <p:txBody>
          <a:bodyPr/>
          <a:lstStyle/>
          <a:p>
            <a:r>
              <a:rPr lang="en-US" dirty="0" smtClean="0">
                <a:solidFill>
                  <a:srgbClr val="17375E"/>
                </a:solidFill>
              </a:rPr>
              <a:t>Agenda</a:t>
            </a:r>
            <a:endParaRPr lang="en-US" dirty="0">
              <a:solidFill>
                <a:srgbClr val="17375E"/>
              </a:solidFill>
            </a:endParaRPr>
          </a:p>
        </p:txBody>
      </p:sp>
      <p:sp>
        <p:nvSpPr>
          <p:cNvPr id="3" name="Content Placeholder 2"/>
          <p:cNvSpPr>
            <a:spLocks noGrp="1"/>
          </p:cNvSpPr>
          <p:nvPr>
            <p:ph idx="1"/>
          </p:nvPr>
        </p:nvSpPr>
        <p:spPr>
          <a:xfrm>
            <a:off x="777240" y="1295400"/>
            <a:ext cx="13990320" cy="8458200"/>
          </a:xfrm>
        </p:spPr>
        <p:txBody>
          <a:bodyPr>
            <a:normAutofit fontScale="62500" lnSpcReduction="20000"/>
          </a:bodyPr>
          <a:lstStyle/>
          <a:p>
            <a:pPr marL="0" indent="0">
              <a:buNone/>
            </a:pPr>
            <a:r>
              <a:rPr lang="en-US" dirty="0">
                <a:solidFill>
                  <a:schemeClr val="tx2">
                    <a:lumMod val="75000"/>
                  </a:schemeClr>
                </a:solidFill>
              </a:rPr>
              <a:t>Concepts and Terminology</a:t>
            </a:r>
          </a:p>
          <a:p>
            <a:r>
              <a:rPr lang="en-US" dirty="0">
                <a:solidFill>
                  <a:schemeClr val="tx2">
                    <a:lumMod val="75000"/>
                  </a:schemeClr>
                </a:solidFill>
              </a:rPr>
              <a:t>Datasets</a:t>
            </a:r>
          </a:p>
          <a:p>
            <a:r>
              <a:rPr lang="en-US" dirty="0">
                <a:solidFill>
                  <a:schemeClr val="tx2">
                    <a:lumMod val="75000"/>
                  </a:schemeClr>
                </a:solidFill>
              </a:rPr>
              <a:t>Data Analysis</a:t>
            </a:r>
          </a:p>
          <a:p>
            <a:r>
              <a:rPr lang="en-US" dirty="0" smtClean="0">
                <a:solidFill>
                  <a:schemeClr val="tx2">
                    <a:lumMod val="75000"/>
                  </a:schemeClr>
                </a:solidFill>
              </a:rPr>
              <a:t>Types of Data </a:t>
            </a:r>
            <a:r>
              <a:rPr lang="en-US" dirty="0">
                <a:solidFill>
                  <a:schemeClr val="tx2">
                    <a:lumMod val="75000"/>
                  </a:schemeClr>
                </a:solidFill>
              </a:rPr>
              <a:t>Analytics</a:t>
            </a:r>
          </a:p>
          <a:p>
            <a:pPr lvl="1"/>
            <a:r>
              <a:rPr lang="en-US" dirty="0">
                <a:solidFill>
                  <a:schemeClr val="tx2">
                    <a:lumMod val="75000"/>
                  </a:schemeClr>
                </a:solidFill>
              </a:rPr>
              <a:t>Descriptive </a:t>
            </a:r>
            <a:r>
              <a:rPr lang="en-US" dirty="0" smtClean="0">
                <a:solidFill>
                  <a:schemeClr val="tx2">
                    <a:lumMod val="75000"/>
                  </a:schemeClr>
                </a:solidFill>
              </a:rPr>
              <a:t>Analytics, Diagnostic Analytics, Predictive Analytics, Prescriptive </a:t>
            </a:r>
            <a:r>
              <a:rPr lang="en-US" dirty="0">
                <a:solidFill>
                  <a:schemeClr val="tx2">
                    <a:lumMod val="75000"/>
                  </a:schemeClr>
                </a:solidFill>
              </a:rPr>
              <a:t>Analytics</a:t>
            </a:r>
          </a:p>
          <a:p>
            <a:r>
              <a:rPr lang="en-US" dirty="0">
                <a:solidFill>
                  <a:schemeClr val="tx2">
                    <a:lumMod val="75000"/>
                  </a:schemeClr>
                </a:solidFill>
              </a:rPr>
              <a:t>Business Intelligence (BI)</a:t>
            </a:r>
          </a:p>
          <a:p>
            <a:r>
              <a:rPr lang="en-US" dirty="0">
                <a:solidFill>
                  <a:schemeClr val="tx2">
                    <a:lumMod val="75000"/>
                  </a:schemeClr>
                </a:solidFill>
              </a:rPr>
              <a:t>Key Performance Indicators (KPI)</a:t>
            </a:r>
          </a:p>
          <a:p>
            <a:pPr marL="0" indent="0">
              <a:buNone/>
            </a:pPr>
            <a:r>
              <a:rPr lang="en-US" dirty="0">
                <a:solidFill>
                  <a:schemeClr val="tx2">
                    <a:lumMod val="75000"/>
                  </a:schemeClr>
                </a:solidFill>
              </a:rPr>
              <a:t>Big Data Characteristics</a:t>
            </a:r>
          </a:p>
          <a:p>
            <a:r>
              <a:rPr lang="en-US" dirty="0" smtClean="0">
                <a:solidFill>
                  <a:schemeClr val="tx2">
                    <a:lumMod val="75000"/>
                  </a:schemeClr>
                </a:solidFill>
              </a:rPr>
              <a:t>Volume, Velocity, Variety, Veracity, Value</a:t>
            </a:r>
            <a:endParaRPr lang="en-US" dirty="0">
              <a:solidFill>
                <a:schemeClr val="tx2">
                  <a:lumMod val="75000"/>
                </a:schemeClr>
              </a:solidFill>
            </a:endParaRPr>
          </a:p>
          <a:p>
            <a:pPr marL="0" indent="0">
              <a:buNone/>
            </a:pPr>
            <a:r>
              <a:rPr lang="en-US" dirty="0">
                <a:solidFill>
                  <a:schemeClr val="tx2">
                    <a:lumMod val="75000"/>
                  </a:schemeClr>
                </a:solidFill>
              </a:rPr>
              <a:t>Different Types of Data</a:t>
            </a:r>
          </a:p>
          <a:p>
            <a:r>
              <a:rPr lang="en-US" dirty="0">
                <a:solidFill>
                  <a:schemeClr val="tx2">
                    <a:lumMod val="75000"/>
                  </a:schemeClr>
                </a:solidFill>
              </a:rPr>
              <a:t>Structured Data</a:t>
            </a:r>
          </a:p>
          <a:p>
            <a:r>
              <a:rPr lang="en-US" dirty="0">
                <a:solidFill>
                  <a:schemeClr val="tx2">
                    <a:lumMod val="75000"/>
                  </a:schemeClr>
                </a:solidFill>
              </a:rPr>
              <a:t>Unstructured Data</a:t>
            </a:r>
          </a:p>
          <a:p>
            <a:r>
              <a:rPr lang="en-US" dirty="0">
                <a:solidFill>
                  <a:schemeClr val="tx2">
                    <a:lumMod val="75000"/>
                  </a:schemeClr>
                </a:solidFill>
              </a:rPr>
              <a:t>Semi-structured Data</a:t>
            </a:r>
          </a:p>
          <a:p>
            <a:r>
              <a:rPr lang="en-US" dirty="0">
                <a:solidFill>
                  <a:schemeClr val="tx2">
                    <a:lumMod val="75000"/>
                  </a:schemeClr>
                </a:solidFill>
              </a:rPr>
              <a:t>Metadata</a:t>
            </a:r>
          </a:p>
          <a:p>
            <a:pPr marL="0" indent="0">
              <a:buNone/>
            </a:pPr>
            <a:r>
              <a:rPr lang="en-US" dirty="0">
                <a:solidFill>
                  <a:schemeClr val="tx2">
                    <a:lumMod val="75000"/>
                  </a:schemeClr>
                </a:solidFill>
              </a:rPr>
              <a:t>Case Study Background</a:t>
            </a:r>
          </a:p>
        </p:txBody>
      </p:sp>
    </p:spTree>
    <p:extLst>
      <p:ext uri="{BB962C8B-B14F-4D97-AF65-F5344CB8AC3E}">
        <p14:creationId xmlns:p14="http://schemas.microsoft.com/office/powerpoint/2010/main" val="18072954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0"/>
            <a:ext cx="13990320" cy="1676400"/>
          </a:xfrm>
        </p:spPr>
        <p:txBody>
          <a:bodyPr/>
          <a:lstStyle/>
          <a:p>
            <a:r>
              <a:rPr lang="en-US" dirty="0">
                <a:solidFill>
                  <a:srgbClr val="17375E"/>
                </a:solidFill>
              </a:rPr>
              <a:t>Concepts and Terminology</a:t>
            </a:r>
            <a:endParaRPr lang="en-US" dirty="0"/>
          </a:p>
        </p:txBody>
      </p:sp>
      <p:sp>
        <p:nvSpPr>
          <p:cNvPr id="3" name="Content Placeholder 2"/>
          <p:cNvSpPr>
            <a:spLocks noGrp="1"/>
          </p:cNvSpPr>
          <p:nvPr>
            <p:ph idx="1"/>
          </p:nvPr>
        </p:nvSpPr>
        <p:spPr>
          <a:xfrm>
            <a:off x="777240" y="1752600"/>
            <a:ext cx="13990320" cy="8092430"/>
          </a:xfrm>
        </p:spPr>
        <p:txBody>
          <a:bodyPr>
            <a:normAutofit fontScale="55000" lnSpcReduction="20000"/>
          </a:bodyPr>
          <a:lstStyle/>
          <a:p>
            <a:pPr marL="0" indent="0">
              <a:buNone/>
            </a:pPr>
            <a:r>
              <a:rPr lang="en-US" dirty="0">
                <a:solidFill>
                  <a:srgbClr val="17375E"/>
                </a:solidFill>
              </a:rPr>
              <a:t>Data Analysis</a:t>
            </a:r>
          </a:p>
          <a:p>
            <a:r>
              <a:rPr lang="en-US" dirty="0">
                <a:solidFill>
                  <a:srgbClr val="17375E"/>
                </a:solidFill>
              </a:rPr>
              <a:t>Data analysis is the process of examining data to find facts, relationships, patterns</a:t>
            </a:r>
            <a:r>
              <a:rPr lang="en-US" dirty="0" smtClean="0">
                <a:solidFill>
                  <a:srgbClr val="17375E"/>
                </a:solidFill>
              </a:rPr>
              <a:t>, insights </a:t>
            </a:r>
            <a:r>
              <a:rPr lang="en-US" dirty="0">
                <a:solidFill>
                  <a:srgbClr val="17375E"/>
                </a:solidFill>
              </a:rPr>
              <a:t>and/or trends. The overall goal of data analysis is to support better </a:t>
            </a:r>
            <a:r>
              <a:rPr lang="en-US" dirty="0" smtClean="0">
                <a:solidFill>
                  <a:srgbClr val="17375E"/>
                </a:solidFill>
              </a:rPr>
              <a:t>decision making</a:t>
            </a:r>
            <a:r>
              <a:rPr lang="en-US" dirty="0">
                <a:solidFill>
                  <a:srgbClr val="17375E"/>
                </a:solidFill>
              </a:rPr>
              <a:t>.</a:t>
            </a:r>
            <a:endParaRPr lang="en-US" dirty="0" smtClean="0">
              <a:solidFill>
                <a:srgbClr val="17375E"/>
              </a:solidFill>
            </a:endParaRPr>
          </a:p>
          <a:p>
            <a:pPr marL="0" indent="0">
              <a:buNone/>
            </a:pPr>
            <a:r>
              <a:rPr lang="en-US" dirty="0" smtClean="0">
                <a:solidFill>
                  <a:srgbClr val="17375E"/>
                </a:solidFill>
              </a:rPr>
              <a:t>Data Analytics</a:t>
            </a:r>
          </a:p>
          <a:p>
            <a:r>
              <a:rPr lang="en-US" dirty="0" smtClean="0">
                <a:solidFill>
                  <a:srgbClr val="17375E"/>
                </a:solidFill>
              </a:rPr>
              <a:t>Data </a:t>
            </a:r>
            <a:r>
              <a:rPr lang="en-US" dirty="0">
                <a:solidFill>
                  <a:srgbClr val="17375E"/>
                </a:solidFill>
              </a:rPr>
              <a:t>analytics is </a:t>
            </a:r>
            <a:r>
              <a:rPr lang="en-US" dirty="0" smtClean="0">
                <a:solidFill>
                  <a:srgbClr val="17375E"/>
                </a:solidFill>
              </a:rPr>
              <a:t>a discipline </a:t>
            </a:r>
            <a:r>
              <a:rPr lang="en-US" dirty="0">
                <a:solidFill>
                  <a:srgbClr val="17375E"/>
                </a:solidFill>
              </a:rPr>
              <a:t>that includes the management of the complete data lifecycle, </a:t>
            </a:r>
            <a:r>
              <a:rPr lang="en-US" dirty="0" smtClean="0">
                <a:solidFill>
                  <a:srgbClr val="17375E"/>
                </a:solidFill>
              </a:rPr>
              <a:t>which encompasses </a:t>
            </a:r>
            <a:r>
              <a:rPr lang="en-US" dirty="0">
                <a:solidFill>
                  <a:srgbClr val="17375E"/>
                </a:solidFill>
              </a:rPr>
              <a:t>collecting, cleansing, organizing, storing, analyzing and governing data</a:t>
            </a:r>
            <a:r>
              <a:rPr lang="en-US" dirty="0" smtClean="0">
                <a:solidFill>
                  <a:srgbClr val="17375E"/>
                </a:solidFill>
              </a:rPr>
              <a:t>.</a:t>
            </a:r>
          </a:p>
          <a:p>
            <a:pPr marL="0" indent="0">
              <a:buNone/>
            </a:pPr>
            <a:r>
              <a:rPr lang="en-US" dirty="0" smtClean="0">
                <a:solidFill>
                  <a:srgbClr val="17375E"/>
                </a:solidFill>
              </a:rPr>
              <a:t>Big </a:t>
            </a:r>
            <a:r>
              <a:rPr lang="en-US" dirty="0">
                <a:solidFill>
                  <a:srgbClr val="17375E"/>
                </a:solidFill>
              </a:rPr>
              <a:t>Data </a:t>
            </a:r>
            <a:r>
              <a:rPr lang="en-US" dirty="0" smtClean="0">
                <a:solidFill>
                  <a:srgbClr val="17375E"/>
                </a:solidFill>
              </a:rPr>
              <a:t>Analytics </a:t>
            </a:r>
          </a:p>
          <a:p>
            <a:r>
              <a:rPr lang="en-US" dirty="0" smtClean="0">
                <a:solidFill>
                  <a:srgbClr val="17375E"/>
                </a:solidFill>
              </a:rPr>
              <a:t>The lifecycle </a:t>
            </a:r>
            <a:r>
              <a:rPr lang="en-US" dirty="0">
                <a:solidFill>
                  <a:srgbClr val="17375E"/>
                </a:solidFill>
              </a:rPr>
              <a:t>generally involves identifying, procuring, preparing </a:t>
            </a:r>
            <a:r>
              <a:rPr lang="en-US" dirty="0" smtClean="0">
                <a:solidFill>
                  <a:srgbClr val="17375E"/>
                </a:solidFill>
              </a:rPr>
              <a:t>and analyzing </a:t>
            </a:r>
            <a:r>
              <a:rPr lang="en-US" dirty="0">
                <a:solidFill>
                  <a:srgbClr val="17375E"/>
                </a:solidFill>
              </a:rPr>
              <a:t>large amounts of raw, unstructured data to extract meaningful information </a:t>
            </a:r>
            <a:r>
              <a:rPr lang="en-US" dirty="0" smtClean="0">
                <a:solidFill>
                  <a:srgbClr val="17375E"/>
                </a:solidFill>
              </a:rPr>
              <a:t>that can </a:t>
            </a:r>
            <a:r>
              <a:rPr lang="en-US" dirty="0">
                <a:solidFill>
                  <a:srgbClr val="17375E"/>
                </a:solidFill>
              </a:rPr>
              <a:t>serve as an input for identifying patterns, enriching existing enterprise data </a:t>
            </a:r>
            <a:r>
              <a:rPr lang="en-US" dirty="0" smtClean="0">
                <a:solidFill>
                  <a:srgbClr val="17375E"/>
                </a:solidFill>
              </a:rPr>
              <a:t>and performing </a:t>
            </a:r>
            <a:r>
              <a:rPr lang="en-US" dirty="0">
                <a:solidFill>
                  <a:srgbClr val="17375E"/>
                </a:solidFill>
              </a:rPr>
              <a:t>large-scale searches</a:t>
            </a:r>
            <a:r>
              <a:rPr lang="en-US" dirty="0" smtClean="0">
                <a:solidFill>
                  <a:srgbClr val="17375E"/>
                </a:solidFill>
              </a:rPr>
              <a:t>.</a:t>
            </a:r>
          </a:p>
          <a:p>
            <a:pPr marL="0" indent="0">
              <a:buNone/>
            </a:pPr>
            <a:r>
              <a:rPr lang="en-US" dirty="0">
                <a:solidFill>
                  <a:srgbClr val="17375E"/>
                </a:solidFill>
              </a:rPr>
              <a:t>Data analytics enable data-driven decision-making with scientific backing so </a:t>
            </a:r>
            <a:r>
              <a:rPr lang="en-US" dirty="0" smtClean="0">
                <a:solidFill>
                  <a:srgbClr val="17375E"/>
                </a:solidFill>
              </a:rPr>
              <a:t>that decisions </a:t>
            </a:r>
            <a:r>
              <a:rPr lang="en-US" dirty="0">
                <a:solidFill>
                  <a:srgbClr val="17375E"/>
                </a:solidFill>
              </a:rPr>
              <a:t>can be based on factual data and not simply on past experience or </a:t>
            </a:r>
            <a:r>
              <a:rPr lang="en-US" dirty="0" smtClean="0">
                <a:solidFill>
                  <a:srgbClr val="17375E"/>
                </a:solidFill>
              </a:rPr>
              <a:t>intuition alone.</a:t>
            </a:r>
          </a:p>
          <a:p>
            <a:r>
              <a:rPr lang="en-US" dirty="0" smtClean="0">
                <a:solidFill>
                  <a:srgbClr val="17375E"/>
                </a:solidFill>
              </a:rPr>
              <a:t>descriptive analytics</a:t>
            </a:r>
          </a:p>
          <a:p>
            <a:r>
              <a:rPr lang="en-US" dirty="0" smtClean="0">
                <a:solidFill>
                  <a:srgbClr val="17375E"/>
                </a:solidFill>
              </a:rPr>
              <a:t>diagnostic analytics</a:t>
            </a:r>
          </a:p>
          <a:p>
            <a:r>
              <a:rPr lang="en-US" dirty="0" smtClean="0">
                <a:solidFill>
                  <a:srgbClr val="17375E"/>
                </a:solidFill>
              </a:rPr>
              <a:t>predictive analytics</a:t>
            </a:r>
          </a:p>
          <a:p>
            <a:r>
              <a:rPr lang="en-US" dirty="0" smtClean="0">
                <a:solidFill>
                  <a:srgbClr val="17375E"/>
                </a:solidFill>
              </a:rPr>
              <a:t>prescriptive </a:t>
            </a:r>
            <a:r>
              <a:rPr lang="en-US" dirty="0">
                <a:solidFill>
                  <a:srgbClr val="17375E"/>
                </a:solidFill>
              </a:rPr>
              <a:t>analytics</a:t>
            </a: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cxnSp>
        <p:nvCxnSpPr>
          <p:cNvPr id="5" name="Straight Connector 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128249621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0"/>
            <a:ext cx="13990320" cy="1676400"/>
          </a:xfrm>
        </p:spPr>
        <p:txBody>
          <a:bodyPr/>
          <a:lstStyle/>
          <a:p>
            <a:r>
              <a:rPr lang="en-US" dirty="0" smtClean="0">
                <a:solidFill>
                  <a:srgbClr val="17375E"/>
                </a:solidFill>
              </a:rPr>
              <a:t>Concepts and Terminology</a:t>
            </a:r>
            <a:endParaRPr lang="en-US" dirty="0">
              <a:solidFill>
                <a:srgbClr val="17375E"/>
              </a:solidFill>
            </a:endParaRP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pic>
        <p:nvPicPr>
          <p:cNvPr id="7" name="Picture 6"/>
          <p:cNvPicPr>
            <a:picLocks noChangeAspect="1"/>
          </p:cNvPicPr>
          <p:nvPr/>
        </p:nvPicPr>
        <p:blipFill rotWithShape="1">
          <a:blip r:embed="rId3"/>
          <a:srcRect l="9151" t="22353" r="23202"/>
          <a:stretch/>
        </p:blipFill>
        <p:spPr>
          <a:xfrm>
            <a:off x="2819400" y="2286000"/>
            <a:ext cx="9753600" cy="6997148"/>
          </a:xfrm>
          <a:prstGeom prst="rect">
            <a:avLst/>
          </a:prstGeom>
        </p:spPr>
      </p:pic>
      <p:sp>
        <p:nvSpPr>
          <p:cNvPr id="3" name="Content Placeholder 2"/>
          <p:cNvSpPr>
            <a:spLocks noGrp="1"/>
          </p:cNvSpPr>
          <p:nvPr>
            <p:ph idx="1"/>
          </p:nvPr>
        </p:nvSpPr>
        <p:spPr>
          <a:xfrm>
            <a:off x="762000" y="1508770"/>
            <a:ext cx="13990320" cy="853430"/>
          </a:xfrm>
        </p:spPr>
        <p:txBody>
          <a:bodyPr>
            <a:noAutofit/>
          </a:bodyPr>
          <a:lstStyle/>
          <a:p>
            <a:pPr marL="0" indent="0">
              <a:buNone/>
            </a:pPr>
            <a:r>
              <a:rPr lang="en-US" sz="2800" dirty="0">
                <a:solidFill>
                  <a:srgbClr val="17375E"/>
                </a:solidFill>
              </a:rPr>
              <a:t>Descriptive Analytics</a:t>
            </a:r>
          </a:p>
          <a:p>
            <a:r>
              <a:rPr lang="en-US" sz="2800" dirty="0">
                <a:solidFill>
                  <a:srgbClr val="17375E"/>
                </a:solidFill>
              </a:rPr>
              <a:t>Descriptive analytics are carried out to answer questions about events that have </a:t>
            </a:r>
            <a:r>
              <a:rPr lang="en-US" sz="2800" dirty="0" smtClean="0">
                <a:solidFill>
                  <a:srgbClr val="17375E"/>
                </a:solidFill>
              </a:rPr>
              <a:t>already occurred</a:t>
            </a:r>
            <a:r>
              <a:rPr lang="en-US" sz="2800" dirty="0">
                <a:solidFill>
                  <a:srgbClr val="17375E"/>
                </a:solidFill>
              </a:rPr>
              <a:t>.</a:t>
            </a:r>
          </a:p>
        </p:txBody>
      </p:sp>
      <p:cxnSp>
        <p:nvCxnSpPr>
          <p:cNvPr id="5" name="Straight Connector 4"/>
          <p:cNvCxnSpPr/>
          <p:nvPr/>
        </p:nvCxnSpPr>
        <p:spPr>
          <a:xfrm>
            <a:off x="228600" y="95250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371600" y="90640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Tree>
    <p:extLst>
      <p:ext uri="{BB962C8B-B14F-4D97-AF65-F5344CB8AC3E}">
        <p14:creationId xmlns:p14="http://schemas.microsoft.com/office/powerpoint/2010/main" val="15180015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0"/>
            <a:ext cx="13990320" cy="1676400"/>
          </a:xfrm>
        </p:spPr>
        <p:txBody>
          <a:bodyPr/>
          <a:lstStyle/>
          <a:p>
            <a:r>
              <a:rPr lang="en-US" dirty="0" smtClean="0">
                <a:solidFill>
                  <a:srgbClr val="17375E"/>
                </a:solidFill>
              </a:rPr>
              <a:t>Concepts and Terminology</a:t>
            </a:r>
            <a:endParaRPr lang="en-US" dirty="0">
              <a:solidFill>
                <a:srgbClr val="17375E"/>
              </a:solidFill>
            </a:endParaRP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cxnSp>
        <p:nvCxnSpPr>
          <p:cNvPr id="5" name="Straight Connector 4"/>
          <p:cNvCxnSpPr/>
          <p:nvPr/>
        </p:nvCxnSpPr>
        <p:spPr>
          <a:xfrm>
            <a:off x="228600" y="95250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rotWithShape="1">
          <a:blip r:embed="rId3"/>
          <a:srcRect l="9804" t="13464" r="23530" b="28759"/>
          <a:stretch/>
        </p:blipFill>
        <p:spPr>
          <a:xfrm>
            <a:off x="3048000" y="3657600"/>
            <a:ext cx="10363200" cy="5613400"/>
          </a:xfrm>
          <a:prstGeom prst="rect">
            <a:avLst/>
          </a:prstGeom>
        </p:spPr>
      </p:pic>
      <p:sp>
        <p:nvSpPr>
          <p:cNvPr id="3" name="Content Placeholder 2"/>
          <p:cNvSpPr>
            <a:spLocks noGrp="1"/>
          </p:cNvSpPr>
          <p:nvPr>
            <p:ph idx="1"/>
          </p:nvPr>
        </p:nvSpPr>
        <p:spPr>
          <a:xfrm>
            <a:off x="762000" y="1508770"/>
            <a:ext cx="13990320" cy="853430"/>
          </a:xfrm>
        </p:spPr>
        <p:txBody>
          <a:bodyPr>
            <a:noAutofit/>
          </a:bodyPr>
          <a:lstStyle/>
          <a:p>
            <a:pPr marL="0" indent="0">
              <a:buNone/>
            </a:pPr>
            <a:r>
              <a:rPr lang="en-US" sz="2800" dirty="0">
                <a:solidFill>
                  <a:srgbClr val="17375E"/>
                </a:solidFill>
              </a:rPr>
              <a:t>Diagnostic Analytics</a:t>
            </a:r>
          </a:p>
          <a:p>
            <a:r>
              <a:rPr lang="en-US" sz="2800" dirty="0">
                <a:solidFill>
                  <a:srgbClr val="17375E"/>
                </a:solidFill>
              </a:rPr>
              <a:t>Diagnostic analytics aim to determine the cause of a phenomenon that occurred in the </a:t>
            </a:r>
            <a:r>
              <a:rPr lang="en-US" sz="2800" dirty="0" smtClean="0">
                <a:solidFill>
                  <a:srgbClr val="17375E"/>
                </a:solidFill>
              </a:rPr>
              <a:t>past using </a:t>
            </a:r>
            <a:r>
              <a:rPr lang="en-US" sz="2800" dirty="0">
                <a:solidFill>
                  <a:srgbClr val="17375E"/>
                </a:solidFill>
              </a:rPr>
              <a:t>questions that focus on the reason behind the event</a:t>
            </a:r>
            <a:r>
              <a:rPr lang="en-US" sz="2800" dirty="0" smtClean="0">
                <a:solidFill>
                  <a:srgbClr val="17375E"/>
                </a:solidFill>
              </a:rPr>
              <a:t>.</a:t>
            </a:r>
          </a:p>
          <a:p>
            <a:r>
              <a:rPr lang="en-US" sz="2800" dirty="0">
                <a:solidFill>
                  <a:srgbClr val="17375E"/>
                </a:solidFill>
              </a:rPr>
              <a:t>The goal of this type </a:t>
            </a:r>
            <a:r>
              <a:rPr lang="en-US" sz="2800" dirty="0" smtClean="0">
                <a:solidFill>
                  <a:srgbClr val="17375E"/>
                </a:solidFill>
              </a:rPr>
              <a:t>of analytics </a:t>
            </a:r>
            <a:r>
              <a:rPr lang="en-US" sz="2800" dirty="0">
                <a:solidFill>
                  <a:srgbClr val="17375E"/>
                </a:solidFill>
              </a:rPr>
              <a:t>is to determine what information is related to the phenomenon in order to </a:t>
            </a:r>
            <a:r>
              <a:rPr lang="en-US" sz="2800" dirty="0" smtClean="0">
                <a:solidFill>
                  <a:srgbClr val="17375E"/>
                </a:solidFill>
              </a:rPr>
              <a:t>enable answering </a:t>
            </a:r>
            <a:r>
              <a:rPr lang="en-US" sz="2800" dirty="0">
                <a:solidFill>
                  <a:srgbClr val="17375E"/>
                </a:solidFill>
              </a:rPr>
              <a:t>questions that seek to determine </a:t>
            </a:r>
            <a:r>
              <a:rPr lang="en-US" sz="2800" dirty="0" smtClean="0">
                <a:solidFill>
                  <a:srgbClr val="17375E"/>
                </a:solidFill>
              </a:rPr>
              <a:t>why something </a:t>
            </a:r>
            <a:r>
              <a:rPr lang="en-US" sz="2800" dirty="0">
                <a:solidFill>
                  <a:srgbClr val="17375E"/>
                </a:solidFill>
              </a:rPr>
              <a:t>has occurred.</a:t>
            </a:r>
          </a:p>
        </p:txBody>
      </p:sp>
      <p:sp>
        <p:nvSpPr>
          <p:cNvPr id="9" name="Rectangle 8"/>
          <p:cNvSpPr/>
          <p:nvPr/>
        </p:nvSpPr>
        <p:spPr>
          <a:xfrm>
            <a:off x="1371600" y="90640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Tree>
    <p:extLst>
      <p:ext uri="{BB962C8B-B14F-4D97-AF65-F5344CB8AC3E}">
        <p14:creationId xmlns:p14="http://schemas.microsoft.com/office/powerpoint/2010/main" val="3690494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title"/>
          </p:nvPr>
        </p:nvSpPr>
        <p:spPr>
          <a:xfrm>
            <a:off x="1143000" y="228600"/>
            <a:ext cx="12954000" cy="1095590"/>
          </a:xfrm>
          <a:prstGeom prst="rect">
            <a:avLst/>
          </a:prstGeom>
        </p:spPr>
        <p:txBody>
          <a:bodyPr vert="horz" wrap="square" lIns="0" tIns="18194" rIns="0" bIns="0" rtlCol="0">
            <a:spAutoFit/>
          </a:bodyPr>
          <a:lstStyle/>
          <a:p>
            <a:pPr marL="18194">
              <a:spcBef>
                <a:spcPts val="144"/>
              </a:spcBef>
            </a:pPr>
            <a:r>
              <a:rPr spc="-6" dirty="0">
                <a:solidFill>
                  <a:srgbClr val="17375E"/>
                </a:solidFill>
              </a:rPr>
              <a:t>Introduction: </a:t>
            </a:r>
            <a:r>
              <a:rPr dirty="0">
                <a:solidFill>
                  <a:srgbClr val="17375E"/>
                </a:solidFill>
              </a:rPr>
              <a:t>My</a:t>
            </a:r>
            <a:r>
              <a:rPr spc="-72" dirty="0">
                <a:solidFill>
                  <a:srgbClr val="17375E"/>
                </a:solidFill>
              </a:rPr>
              <a:t> </a:t>
            </a:r>
            <a:r>
              <a:rPr lang="en-US" spc="-6" dirty="0">
                <a:solidFill>
                  <a:srgbClr val="17375E"/>
                </a:solidFill>
              </a:rPr>
              <a:t>background</a:t>
            </a:r>
            <a:endParaRPr spc="-6" dirty="0">
              <a:solidFill>
                <a:srgbClr val="17375E"/>
              </a:solidFill>
            </a:endParaRPr>
          </a:p>
        </p:txBody>
      </p:sp>
      <p:sp>
        <p:nvSpPr>
          <p:cNvPr id="14" name="object 14"/>
          <p:cNvSpPr txBox="1"/>
          <p:nvPr/>
        </p:nvSpPr>
        <p:spPr>
          <a:xfrm>
            <a:off x="685801" y="1752601"/>
            <a:ext cx="14173200" cy="7696199"/>
          </a:xfrm>
          <a:prstGeom prst="rect">
            <a:avLst/>
          </a:prstGeom>
        </p:spPr>
        <p:txBody>
          <a:bodyPr vert="horz" wrap="square" lIns="0" tIns="109167" rIns="0" bIns="0" rtlCol="0">
            <a:normAutofit fontScale="92500" lnSpcReduction="20000"/>
          </a:bodyPr>
          <a:lstStyle/>
          <a:p>
            <a:pPr marL="509422" marR="1077980" indent="-491235" defTabSz="654978">
              <a:lnSpc>
                <a:spcPct val="79200"/>
              </a:lnSpc>
              <a:spcBef>
                <a:spcPts val="861"/>
              </a:spcBef>
              <a:buFont typeface="Times New Roman"/>
              <a:buChar char="▪"/>
              <a:tabLst>
                <a:tab pos="508513" algn="l"/>
                <a:tab pos="509422" algn="l"/>
              </a:tabLst>
            </a:pPr>
            <a:r>
              <a:rPr sz="4000" spc="-6" dirty="0">
                <a:solidFill>
                  <a:srgbClr val="17375E"/>
                </a:solidFill>
                <a:cs typeface="Tahoma"/>
              </a:rPr>
              <a:t>Undergraduate </a:t>
            </a:r>
            <a:r>
              <a:rPr lang="en-US" sz="4000" spc="-6" dirty="0">
                <a:solidFill>
                  <a:srgbClr val="17375E"/>
                </a:solidFill>
                <a:cs typeface="Tahoma"/>
              </a:rPr>
              <a:t>B.S Degree in Computer Science</a:t>
            </a:r>
            <a:endParaRPr sz="4000" dirty="0">
              <a:solidFill>
                <a:srgbClr val="17375E"/>
              </a:solidFill>
              <a:cs typeface="Tahoma"/>
            </a:endParaRPr>
          </a:p>
          <a:p>
            <a:pPr marL="1082537" lvl="1" indent="-409361" defTabSz="654978">
              <a:lnSpc>
                <a:spcPts val="3058"/>
              </a:lnSpc>
              <a:buFontTx/>
              <a:buChar char="–"/>
              <a:tabLst>
                <a:tab pos="1081623" algn="l"/>
                <a:tab pos="1082537" algn="l"/>
              </a:tabLst>
            </a:pPr>
            <a:r>
              <a:rPr lang="en-US" sz="3600" spc="-6" dirty="0">
                <a:solidFill>
                  <a:srgbClr val="17375E"/>
                </a:solidFill>
                <a:cs typeface="Tahoma"/>
              </a:rPr>
              <a:t>Mississippi Valley State University, </a:t>
            </a:r>
            <a:r>
              <a:rPr lang="en-US" sz="3600" spc="-6" dirty="0" err="1">
                <a:solidFill>
                  <a:srgbClr val="17375E"/>
                </a:solidFill>
                <a:cs typeface="Tahoma"/>
              </a:rPr>
              <a:t>Itta-Bena</a:t>
            </a:r>
            <a:r>
              <a:rPr lang="en-US" sz="3600" spc="-6" dirty="0">
                <a:solidFill>
                  <a:srgbClr val="17375E"/>
                </a:solidFill>
                <a:cs typeface="Tahoma"/>
              </a:rPr>
              <a:t>, MS</a:t>
            </a:r>
            <a:endParaRPr sz="3600" dirty="0">
              <a:solidFill>
                <a:srgbClr val="17375E"/>
              </a:solidFill>
              <a:cs typeface="Tahoma"/>
            </a:endParaRPr>
          </a:p>
          <a:p>
            <a:pPr marL="654978" lvl="1" defTabSz="654978">
              <a:spcBef>
                <a:spcPts val="43"/>
              </a:spcBef>
              <a:buClr>
                <a:srgbClr val="808000"/>
              </a:buClr>
              <a:buFont typeface="Tahoma"/>
              <a:buChar char="–"/>
            </a:pPr>
            <a:endParaRPr sz="3600" dirty="0">
              <a:solidFill>
                <a:srgbClr val="17375E"/>
              </a:solidFill>
              <a:cs typeface="Times New Roman"/>
            </a:endParaRPr>
          </a:p>
          <a:p>
            <a:pPr marL="509422" indent="-491235" defTabSz="654978">
              <a:lnSpc>
                <a:spcPts val="3433"/>
              </a:lnSpc>
              <a:buFont typeface="Times New Roman"/>
              <a:buChar char="▪"/>
              <a:tabLst>
                <a:tab pos="508513" algn="l"/>
                <a:tab pos="509422" algn="l"/>
              </a:tabLst>
            </a:pPr>
            <a:r>
              <a:rPr lang="en-US" sz="4000" dirty="0">
                <a:solidFill>
                  <a:srgbClr val="17375E"/>
                </a:solidFill>
                <a:cs typeface="Tahoma"/>
              </a:rPr>
              <a:t>Post-baccalaureate in Bioinformatics and Integrative Genomics (BIG) and a fellow at </a:t>
            </a:r>
            <a:r>
              <a:rPr lang="en-US" sz="4000" spc="-6" dirty="0">
                <a:solidFill>
                  <a:srgbClr val="17375E"/>
                </a:solidFill>
                <a:cs typeface="Tahoma"/>
              </a:rPr>
              <a:t>NIH Department of Clinical Research Informatics (DCRI</a:t>
            </a:r>
            <a:r>
              <a:rPr lang="en-US" sz="3600" spc="-6" dirty="0">
                <a:solidFill>
                  <a:srgbClr val="17375E"/>
                </a:solidFill>
                <a:cs typeface="Tahoma"/>
              </a:rPr>
              <a:t>)</a:t>
            </a:r>
            <a:endParaRPr lang="en-US" sz="3600" dirty="0">
              <a:solidFill>
                <a:srgbClr val="17375E"/>
              </a:solidFill>
              <a:cs typeface="Tahoma"/>
            </a:endParaRPr>
          </a:p>
          <a:p>
            <a:pPr marL="1082537" lvl="1" indent="-409361" defTabSz="654978">
              <a:lnSpc>
                <a:spcPts val="3094"/>
              </a:lnSpc>
              <a:buFontTx/>
              <a:buChar char="–"/>
              <a:tabLst>
                <a:tab pos="1081623" algn="l"/>
                <a:tab pos="1082537" algn="l"/>
              </a:tabLst>
            </a:pPr>
            <a:r>
              <a:rPr lang="en-US" sz="3600" spc="-6" dirty="0">
                <a:solidFill>
                  <a:srgbClr val="17375E"/>
                </a:solidFill>
                <a:cs typeface="Tahoma"/>
              </a:rPr>
              <a:t>MIT-Harvard HST, Cambridge, MA</a:t>
            </a:r>
          </a:p>
          <a:p>
            <a:pPr marL="1082537" lvl="1" indent="-409361" defTabSz="654978">
              <a:lnSpc>
                <a:spcPts val="3094"/>
              </a:lnSpc>
              <a:buFontTx/>
              <a:buChar char="–"/>
              <a:tabLst>
                <a:tab pos="1081623" algn="l"/>
                <a:tab pos="1082537" algn="l"/>
              </a:tabLst>
            </a:pPr>
            <a:r>
              <a:rPr lang="en-US" sz="3600" spc="-6" dirty="0">
                <a:solidFill>
                  <a:srgbClr val="17375E"/>
                </a:solidFill>
                <a:cs typeface="Tahoma"/>
              </a:rPr>
              <a:t>NIH Clinical Center, Bethesda, MD</a:t>
            </a:r>
            <a:endParaRPr lang="en-US" sz="3600" dirty="0">
              <a:solidFill>
                <a:srgbClr val="17375E"/>
              </a:solidFill>
              <a:cs typeface="Tahoma"/>
            </a:endParaRPr>
          </a:p>
          <a:p>
            <a:pPr marL="509422" indent="-491235" defTabSz="654978">
              <a:lnSpc>
                <a:spcPts val="3433"/>
              </a:lnSpc>
              <a:buFont typeface="Times New Roman"/>
              <a:buChar char="▪"/>
              <a:tabLst>
                <a:tab pos="508513" algn="l"/>
                <a:tab pos="509422" algn="l"/>
              </a:tabLst>
            </a:pPr>
            <a:endParaRPr lang="en-US" sz="3600" spc="-6" dirty="0">
              <a:solidFill>
                <a:srgbClr val="17375E"/>
              </a:solidFill>
              <a:cs typeface="Tahoma"/>
            </a:endParaRPr>
          </a:p>
          <a:p>
            <a:pPr marL="509422" indent="-491235" defTabSz="654978">
              <a:lnSpc>
                <a:spcPts val="3433"/>
              </a:lnSpc>
              <a:buFont typeface="Times New Roman"/>
              <a:buChar char="▪"/>
              <a:tabLst>
                <a:tab pos="508513" algn="l"/>
                <a:tab pos="509422" algn="l"/>
              </a:tabLst>
            </a:pPr>
            <a:r>
              <a:rPr lang="en-US" sz="4000" spc="-6" dirty="0">
                <a:solidFill>
                  <a:srgbClr val="17375E"/>
                </a:solidFill>
                <a:cs typeface="Tahoma"/>
              </a:rPr>
              <a:t>M.Sc. In Computer Science</a:t>
            </a:r>
            <a:r>
              <a:rPr sz="4000" spc="-6" dirty="0">
                <a:solidFill>
                  <a:srgbClr val="17375E"/>
                </a:solidFill>
                <a:cs typeface="Tahoma"/>
              </a:rPr>
              <a:t>, and Ph.D. in </a:t>
            </a:r>
            <a:r>
              <a:rPr lang="en-US" sz="4000" spc="-6" dirty="0">
                <a:solidFill>
                  <a:srgbClr val="17375E"/>
                </a:solidFill>
                <a:cs typeface="Tahoma"/>
              </a:rPr>
              <a:t>Computer Science with a focus in Bioinformatics</a:t>
            </a:r>
            <a:endParaRPr sz="4000" dirty="0">
              <a:solidFill>
                <a:srgbClr val="17375E"/>
              </a:solidFill>
              <a:cs typeface="Tahoma"/>
            </a:endParaRPr>
          </a:p>
          <a:p>
            <a:pPr marL="1082537" lvl="1" indent="-409361" defTabSz="654978">
              <a:lnSpc>
                <a:spcPts val="3094"/>
              </a:lnSpc>
              <a:buFontTx/>
              <a:buChar char="–"/>
              <a:tabLst>
                <a:tab pos="1081623" algn="l"/>
                <a:tab pos="1082537" algn="l"/>
              </a:tabLst>
            </a:pPr>
            <a:r>
              <a:rPr lang="en-US" sz="3600" spc="-6" dirty="0">
                <a:solidFill>
                  <a:srgbClr val="17375E"/>
                </a:solidFill>
                <a:cs typeface="Tahoma"/>
              </a:rPr>
              <a:t>Bowie State University, Bowie, MD</a:t>
            </a:r>
            <a:endParaRPr sz="3600" dirty="0">
              <a:solidFill>
                <a:srgbClr val="17375E"/>
              </a:solidFill>
              <a:cs typeface="Times New Roman"/>
            </a:endParaRPr>
          </a:p>
          <a:p>
            <a:pPr marL="654978" lvl="1" defTabSz="654978">
              <a:spcBef>
                <a:spcPts val="50"/>
              </a:spcBef>
              <a:buClr>
                <a:srgbClr val="808000"/>
              </a:buClr>
              <a:buFont typeface="Tahoma"/>
              <a:buChar char="–"/>
            </a:pPr>
            <a:endParaRPr sz="3600" dirty="0">
              <a:solidFill>
                <a:srgbClr val="17375E"/>
              </a:solidFill>
              <a:cs typeface="Times New Roman"/>
            </a:endParaRPr>
          </a:p>
          <a:p>
            <a:pPr marL="509422" marR="7294" indent="-491235" defTabSz="654978">
              <a:lnSpc>
                <a:spcPts val="2757"/>
              </a:lnSpc>
              <a:buFont typeface="Times New Roman"/>
              <a:buChar char="▪"/>
              <a:tabLst>
                <a:tab pos="508513" algn="l"/>
                <a:tab pos="509422" algn="l"/>
              </a:tabLst>
            </a:pPr>
            <a:r>
              <a:rPr lang="en-US" sz="4000" spc="-6" dirty="0">
                <a:solidFill>
                  <a:srgbClr val="17375E"/>
                </a:solidFill>
                <a:cs typeface="Tahoma"/>
              </a:rPr>
              <a:t>Research </a:t>
            </a:r>
            <a:r>
              <a:rPr lang="en-US" sz="4000" dirty="0">
                <a:solidFill>
                  <a:srgbClr val="17375E"/>
                </a:solidFill>
                <a:cs typeface="Tahoma"/>
              </a:rPr>
              <a:t>Assistant at Bowie State University’s Biomedical Computing Lab</a:t>
            </a:r>
            <a:endParaRPr sz="4000" dirty="0">
              <a:solidFill>
                <a:srgbClr val="17375E"/>
              </a:solidFill>
              <a:cs typeface="Tahoma"/>
            </a:endParaRPr>
          </a:p>
          <a:p>
            <a:pPr marL="1082537" lvl="1" indent="-409361" defTabSz="654978">
              <a:lnSpc>
                <a:spcPts val="3094"/>
              </a:lnSpc>
              <a:buFontTx/>
              <a:buChar char="–"/>
              <a:tabLst>
                <a:tab pos="1081623" algn="l"/>
                <a:tab pos="1082537" algn="l"/>
              </a:tabLst>
            </a:pPr>
            <a:r>
              <a:rPr lang="en-US" sz="3600" spc="-6" dirty="0">
                <a:solidFill>
                  <a:srgbClr val="17375E"/>
                </a:solidFill>
                <a:cs typeface="Tahoma"/>
              </a:rPr>
              <a:t>Bowie State University, Bowie, MD</a:t>
            </a:r>
            <a:endParaRPr lang="en-US" sz="3600" dirty="0">
              <a:solidFill>
                <a:srgbClr val="17375E"/>
              </a:solidFill>
              <a:cs typeface="Times New Roman"/>
            </a:endParaRPr>
          </a:p>
          <a:p>
            <a:pPr marL="1082537" lvl="1" indent="-409361" defTabSz="654978">
              <a:lnSpc>
                <a:spcPts val="3094"/>
              </a:lnSpc>
              <a:buFontTx/>
              <a:buChar char="–"/>
              <a:tabLst>
                <a:tab pos="1081623" algn="l"/>
                <a:tab pos="1082537" algn="l"/>
              </a:tabLst>
            </a:pPr>
            <a:endParaRPr sz="4000" dirty="0">
              <a:solidFill>
                <a:srgbClr val="17375E"/>
              </a:solidFill>
              <a:cs typeface="Times New Roman"/>
            </a:endParaRPr>
          </a:p>
          <a:p>
            <a:pPr marL="509422" marR="910603" indent="-491235" defTabSz="654978">
              <a:lnSpc>
                <a:spcPts val="2757"/>
              </a:lnSpc>
              <a:buFont typeface="Times New Roman"/>
              <a:buChar char="▪"/>
              <a:tabLst>
                <a:tab pos="508513" algn="l"/>
                <a:tab pos="509422" algn="l"/>
              </a:tabLst>
            </a:pPr>
            <a:r>
              <a:rPr sz="4000" spc="-6" dirty="0">
                <a:solidFill>
                  <a:srgbClr val="17375E"/>
                </a:solidFill>
                <a:cs typeface="Tahoma"/>
              </a:rPr>
              <a:t>Mentors include computer scientists, </a:t>
            </a:r>
            <a:r>
              <a:rPr lang="en-US" sz="4000" spc="-6" dirty="0">
                <a:solidFill>
                  <a:srgbClr val="17375E"/>
                </a:solidFill>
                <a:cs typeface="Tahoma"/>
              </a:rPr>
              <a:t>enterprise architects</a:t>
            </a:r>
            <a:r>
              <a:rPr sz="4000" spc="-6" dirty="0">
                <a:solidFill>
                  <a:srgbClr val="17375E"/>
                </a:solidFill>
                <a:cs typeface="Tahoma"/>
              </a:rPr>
              <a:t>, </a:t>
            </a:r>
            <a:r>
              <a:rPr lang="en-US" sz="4000" spc="-6" dirty="0">
                <a:solidFill>
                  <a:srgbClr val="17375E"/>
                </a:solidFill>
                <a:cs typeface="Tahoma"/>
              </a:rPr>
              <a:t>cyber security specialists</a:t>
            </a:r>
            <a:r>
              <a:rPr sz="4000" spc="-6" dirty="0">
                <a:solidFill>
                  <a:srgbClr val="17375E"/>
                </a:solidFill>
                <a:cs typeface="Tahoma"/>
              </a:rPr>
              <a:t>, </a:t>
            </a:r>
            <a:r>
              <a:rPr lang="en-US" sz="4000" spc="-6" dirty="0">
                <a:solidFill>
                  <a:srgbClr val="17375E"/>
                </a:solidFill>
                <a:cs typeface="Tahoma"/>
              </a:rPr>
              <a:t>system engineers, </a:t>
            </a:r>
            <a:r>
              <a:rPr sz="4000" dirty="0">
                <a:solidFill>
                  <a:srgbClr val="17375E"/>
                </a:solidFill>
                <a:cs typeface="Tahoma"/>
              </a:rPr>
              <a:t>&amp; </a:t>
            </a:r>
            <a:r>
              <a:rPr lang="en-US" sz="4000" spc="-6" dirty="0" smtClean="0">
                <a:solidFill>
                  <a:srgbClr val="17375E"/>
                </a:solidFill>
                <a:cs typeface="Tahoma"/>
              </a:rPr>
              <a:t>biostatiscicians (Vince Carey, Ph.D. Creator of R/Bioconductor)</a:t>
            </a:r>
            <a:endParaRPr sz="4000" dirty="0">
              <a:solidFill>
                <a:srgbClr val="17375E"/>
              </a:solidFill>
              <a:cs typeface="Tahoma"/>
            </a:endParaRP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cxnSp>
        <p:nvCxnSpPr>
          <p:cNvPr id="5" name="Straight Connector 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380144443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0"/>
            <a:ext cx="13990320" cy="1676400"/>
          </a:xfrm>
        </p:spPr>
        <p:txBody>
          <a:bodyPr/>
          <a:lstStyle/>
          <a:p>
            <a:r>
              <a:rPr lang="en-US" dirty="0" smtClean="0">
                <a:solidFill>
                  <a:srgbClr val="17375E"/>
                </a:solidFill>
              </a:rPr>
              <a:t>Concepts and Terminology</a:t>
            </a:r>
            <a:endParaRPr lang="en-US" dirty="0">
              <a:solidFill>
                <a:srgbClr val="17375E"/>
              </a:solidFill>
            </a:endParaRP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3" name="Content Placeholder 2"/>
          <p:cNvSpPr>
            <a:spLocks noGrp="1"/>
          </p:cNvSpPr>
          <p:nvPr>
            <p:ph idx="1"/>
          </p:nvPr>
        </p:nvSpPr>
        <p:spPr>
          <a:xfrm>
            <a:off x="762000" y="1508770"/>
            <a:ext cx="13990320" cy="853430"/>
          </a:xfrm>
        </p:spPr>
        <p:txBody>
          <a:bodyPr>
            <a:noAutofit/>
          </a:bodyPr>
          <a:lstStyle/>
          <a:p>
            <a:pPr marL="0" indent="0">
              <a:buNone/>
            </a:pPr>
            <a:r>
              <a:rPr lang="en-US" sz="2800" dirty="0">
                <a:solidFill>
                  <a:srgbClr val="17375E"/>
                </a:solidFill>
              </a:rPr>
              <a:t>Predictive Analytics</a:t>
            </a:r>
          </a:p>
          <a:p>
            <a:r>
              <a:rPr lang="en-US" sz="2800" dirty="0">
                <a:solidFill>
                  <a:srgbClr val="17375E"/>
                </a:solidFill>
              </a:rPr>
              <a:t>Predictive analytics are carried out in an attempt to determine the outcome of an event </a:t>
            </a:r>
            <a:r>
              <a:rPr lang="en-US" sz="2800" dirty="0" smtClean="0">
                <a:solidFill>
                  <a:srgbClr val="17375E"/>
                </a:solidFill>
              </a:rPr>
              <a:t>that might </a:t>
            </a:r>
            <a:r>
              <a:rPr lang="en-US" sz="2800" dirty="0">
                <a:solidFill>
                  <a:srgbClr val="17375E"/>
                </a:solidFill>
              </a:rPr>
              <a:t>occur in the future. </a:t>
            </a:r>
            <a:r>
              <a:rPr lang="en-US" sz="2800" dirty="0" smtClean="0">
                <a:solidFill>
                  <a:srgbClr val="17375E"/>
                </a:solidFill>
              </a:rPr>
              <a:t>Information is </a:t>
            </a:r>
            <a:r>
              <a:rPr lang="en-US" sz="2800" dirty="0">
                <a:solidFill>
                  <a:srgbClr val="17375E"/>
                </a:solidFill>
              </a:rPr>
              <a:t>enhanced with </a:t>
            </a:r>
            <a:r>
              <a:rPr lang="en-US" sz="2800" dirty="0" smtClean="0">
                <a:solidFill>
                  <a:srgbClr val="17375E"/>
                </a:solidFill>
              </a:rPr>
              <a:t>meaning to </a:t>
            </a:r>
            <a:r>
              <a:rPr lang="en-US" sz="2800" dirty="0">
                <a:solidFill>
                  <a:srgbClr val="17375E"/>
                </a:solidFill>
              </a:rPr>
              <a:t>generate knowledge that conveys how that information is related</a:t>
            </a:r>
            <a:r>
              <a:rPr lang="en-US" sz="2800" dirty="0" smtClean="0">
                <a:solidFill>
                  <a:srgbClr val="17375E"/>
                </a:solidFill>
              </a:rPr>
              <a:t>.</a:t>
            </a:r>
            <a:endParaRPr lang="en-US" sz="2800" dirty="0">
              <a:solidFill>
                <a:srgbClr val="17375E"/>
              </a:solidFill>
            </a:endParaRPr>
          </a:p>
        </p:txBody>
      </p:sp>
      <p:cxnSp>
        <p:nvCxnSpPr>
          <p:cNvPr id="5" name="Straight Connector 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rotWithShape="1">
          <a:blip r:embed="rId3"/>
          <a:srcRect l="10948" t="21569" r="24837" b="22484"/>
          <a:stretch/>
        </p:blipFill>
        <p:spPr>
          <a:xfrm>
            <a:off x="2971800" y="3581400"/>
            <a:ext cx="9982200" cy="5435600"/>
          </a:xfrm>
          <a:prstGeom prst="rect">
            <a:avLst/>
          </a:prstGeom>
        </p:spPr>
      </p:pic>
      <p:sp>
        <p:nvSpPr>
          <p:cNvPr id="9" name="Rectangle 8"/>
          <p:cNvSpPr/>
          <p:nvPr/>
        </p:nvSpPr>
        <p:spPr>
          <a:xfrm>
            <a:off x="1371600" y="89878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Tree>
    <p:extLst>
      <p:ext uri="{BB962C8B-B14F-4D97-AF65-F5344CB8AC3E}">
        <p14:creationId xmlns:p14="http://schemas.microsoft.com/office/powerpoint/2010/main" val="32152196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76200"/>
            <a:ext cx="13990320" cy="1676400"/>
          </a:xfrm>
        </p:spPr>
        <p:txBody>
          <a:bodyPr/>
          <a:lstStyle/>
          <a:p>
            <a:r>
              <a:rPr lang="en-US" dirty="0">
                <a:solidFill>
                  <a:srgbClr val="17375E"/>
                </a:solidFill>
              </a:rPr>
              <a:t>Concepts and Terminology</a:t>
            </a:r>
            <a:endParaRPr lang="en-US" dirty="0"/>
          </a:p>
        </p:txBody>
      </p:sp>
      <p:pic>
        <p:nvPicPr>
          <p:cNvPr id="4" name="Picture 3"/>
          <p:cNvPicPr>
            <a:picLocks noChangeAspect="1"/>
          </p:cNvPicPr>
          <p:nvPr/>
        </p:nvPicPr>
        <p:blipFill rotWithShape="1">
          <a:blip r:embed="rId2"/>
          <a:srcRect l="8986" t="10588" r="23693"/>
          <a:stretch/>
        </p:blipFill>
        <p:spPr>
          <a:xfrm>
            <a:off x="3886200" y="2971800"/>
            <a:ext cx="7251032" cy="6019060"/>
          </a:xfrm>
          <a:prstGeom prst="rect">
            <a:avLst/>
          </a:prstGeom>
        </p:spPr>
      </p:pic>
      <p:sp>
        <p:nvSpPr>
          <p:cNvPr id="3" name="Content Placeholder 2"/>
          <p:cNvSpPr>
            <a:spLocks noGrp="1"/>
          </p:cNvSpPr>
          <p:nvPr>
            <p:ph idx="1"/>
          </p:nvPr>
        </p:nvSpPr>
        <p:spPr>
          <a:xfrm>
            <a:off x="777240" y="1600200"/>
            <a:ext cx="13990320" cy="1463030"/>
          </a:xfrm>
        </p:spPr>
        <p:txBody>
          <a:bodyPr>
            <a:normAutofit fontScale="62500" lnSpcReduction="20000"/>
          </a:bodyPr>
          <a:lstStyle/>
          <a:p>
            <a:pPr marL="0" indent="0">
              <a:buNone/>
            </a:pPr>
            <a:r>
              <a:rPr lang="en-US" dirty="0">
                <a:solidFill>
                  <a:srgbClr val="17375E"/>
                </a:solidFill>
              </a:rPr>
              <a:t>Prescriptive Analytics</a:t>
            </a:r>
          </a:p>
          <a:p>
            <a:r>
              <a:rPr lang="en-US" dirty="0">
                <a:solidFill>
                  <a:srgbClr val="17375E"/>
                </a:solidFill>
              </a:rPr>
              <a:t>Prescriptive analytics build upon the results of predictive analytics by prescribing </a:t>
            </a:r>
            <a:r>
              <a:rPr lang="en-US" dirty="0" smtClean="0">
                <a:solidFill>
                  <a:srgbClr val="17375E"/>
                </a:solidFill>
              </a:rPr>
              <a:t>actions that </a:t>
            </a:r>
            <a:r>
              <a:rPr lang="en-US" dirty="0">
                <a:solidFill>
                  <a:srgbClr val="17375E"/>
                </a:solidFill>
              </a:rPr>
              <a:t>should be </a:t>
            </a:r>
            <a:r>
              <a:rPr lang="en-US" dirty="0" smtClean="0">
                <a:solidFill>
                  <a:srgbClr val="17375E"/>
                </a:solidFill>
              </a:rPr>
              <a:t>taken (best option and why).</a:t>
            </a:r>
            <a:endParaRPr lang="en-US" dirty="0">
              <a:solidFill>
                <a:srgbClr val="17375E"/>
              </a:solidFill>
            </a:endParaRPr>
          </a:p>
        </p:txBody>
      </p:sp>
      <p:pic>
        <p:nvPicPr>
          <p:cNvPr id="5" name="Picture 4"/>
          <p:cNvPicPr>
            <a:picLocks noChangeAspect="1"/>
          </p:cNvPicPr>
          <p:nvPr/>
        </p:nvPicPr>
        <p:blipFill>
          <a:blip r:embed="rId3"/>
          <a:stretch>
            <a:fillRect/>
          </a:stretch>
        </p:blipFill>
        <p:spPr>
          <a:xfrm>
            <a:off x="13716000" y="304800"/>
            <a:ext cx="1270000" cy="952500"/>
          </a:xfrm>
          <a:prstGeom prst="rect">
            <a:avLst/>
          </a:prstGeom>
        </p:spPr>
      </p:pic>
      <p:cxnSp>
        <p:nvCxnSpPr>
          <p:cNvPr id="6" name="Straight Connector 5"/>
          <p:cNvCxnSpPr/>
          <p:nvPr/>
        </p:nvCxnSpPr>
        <p:spPr>
          <a:xfrm>
            <a:off x="228600" y="96012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434876"/>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8" name="Rectangle 7"/>
          <p:cNvSpPr/>
          <p:nvPr/>
        </p:nvSpPr>
        <p:spPr>
          <a:xfrm>
            <a:off x="1371600" y="90640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Tree>
    <p:extLst>
      <p:ext uri="{BB962C8B-B14F-4D97-AF65-F5344CB8AC3E}">
        <p14:creationId xmlns:p14="http://schemas.microsoft.com/office/powerpoint/2010/main" val="397923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304800"/>
            <a:ext cx="13990320" cy="1676400"/>
          </a:xfrm>
        </p:spPr>
        <p:txBody>
          <a:bodyPr/>
          <a:lstStyle/>
          <a:p>
            <a:r>
              <a:rPr lang="en-US" dirty="0" smtClean="0">
                <a:solidFill>
                  <a:srgbClr val="17375E"/>
                </a:solidFill>
              </a:rPr>
              <a:t>Concepts and Terminology</a:t>
            </a:r>
            <a:endParaRPr lang="en-US" dirty="0">
              <a:solidFill>
                <a:srgbClr val="17375E"/>
              </a:solidFill>
            </a:endParaRPr>
          </a:p>
        </p:txBody>
      </p:sp>
      <p:pic>
        <p:nvPicPr>
          <p:cNvPr id="4" name="Picture 3"/>
          <p:cNvPicPr>
            <a:picLocks noChangeAspect="1"/>
          </p:cNvPicPr>
          <p:nvPr/>
        </p:nvPicPr>
        <p:blipFill rotWithShape="1">
          <a:blip r:embed="rId2"/>
          <a:srcRect l="9314" t="5882" r="24020" b="18562"/>
          <a:stretch/>
        </p:blipFill>
        <p:spPr>
          <a:xfrm>
            <a:off x="2590800" y="1676400"/>
            <a:ext cx="10363200" cy="7340600"/>
          </a:xfrm>
          <a:prstGeom prst="rect">
            <a:avLst/>
          </a:prstGeom>
        </p:spPr>
      </p:pic>
      <p:pic>
        <p:nvPicPr>
          <p:cNvPr id="5" name="Picture 4"/>
          <p:cNvPicPr>
            <a:picLocks noChangeAspect="1"/>
          </p:cNvPicPr>
          <p:nvPr/>
        </p:nvPicPr>
        <p:blipFill>
          <a:blip r:embed="rId3"/>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8" name="Rectangle 7"/>
          <p:cNvSpPr/>
          <p:nvPr/>
        </p:nvSpPr>
        <p:spPr>
          <a:xfrm>
            <a:off x="1371600" y="89878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Tree>
    <p:extLst>
      <p:ext uri="{BB962C8B-B14F-4D97-AF65-F5344CB8AC3E}">
        <p14:creationId xmlns:p14="http://schemas.microsoft.com/office/powerpoint/2010/main" val="3514569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76200"/>
            <a:ext cx="13990320" cy="1676400"/>
          </a:xfrm>
        </p:spPr>
        <p:txBody>
          <a:bodyPr/>
          <a:lstStyle/>
          <a:p>
            <a:r>
              <a:rPr lang="en-US" dirty="0">
                <a:solidFill>
                  <a:srgbClr val="17375E"/>
                </a:solidFill>
              </a:rPr>
              <a:t>Concepts and Terminology</a:t>
            </a:r>
            <a:endParaRPr lang="en-US" dirty="0"/>
          </a:p>
        </p:txBody>
      </p:sp>
      <p:pic>
        <p:nvPicPr>
          <p:cNvPr id="4" name="Picture 3"/>
          <p:cNvPicPr>
            <a:picLocks noChangeAspect="1"/>
          </p:cNvPicPr>
          <p:nvPr/>
        </p:nvPicPr>
        <p:blipFill rotWithShape="1">
          <a:blip r:embed="rId2"/>
          <a:srcRect l="9967" t="23922" r="24020" b="32157"/>
          <a:stretch/>
        </p:blipFill>
        <p:spPr>
          <a:xfrm>
            <a:off x="2286000" y="5562600"/>
            <a:ext cx="8610600" cy="3580646"/>
          </a:xfrm>
          <a:prstGeom prst="rect">
            <a:avLst/>
          </a:prstGeom>
        </p:spPr>
      </p:pic>
      <p:pic>
        <p:nvPicPr>
          <p:cNvPr id="5" name="Picture 4"/>
          <p:cNvPicPr>
            <a:picLocks noChangeAspect="1"/>
          </p:cNvPicPr>
          <p:nvPr/>
        </p:nvPicPr>
        <p:blipFill>
          <a:blip r:embed="rId3"/>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3" name="Content Placeholder 2"/>
          <p:cNvSpPr>
            <a:spLocks noGrp="1"/>
          </p:cNvSpPr>
          <p:nvPr>
            <p:ph idx="1"/>
          </p:nvPr>
        </p:nvSpPr>
        <p:spPr>
          <a:xfrm>
            <a:off x="777240" y="1523999"/>
            <a:ext cx="13990320" cy="4800601"/>
          </a:xfrm>
        </p:spPr>
        <p:txBody>
          <a:bodyPr>
            <a:normAutofit fontScale="55000" lnSpcReduction="20000"/>
          </a:bodyPr>
          <a:lstStyle/>
          <a:p>
            <a:pPr marL="0" indent="0">
              <a:buNone/>
            </a:pPr>
            <a:r>
              <a:rPr lang="en-US" dirty="0"/>
              <a:t>Key Performance Indicators (KPI)</a:t>
            </a:r>
          </a:p>
          <a:p>
            <a:r>
              <a:rPr lang="en-US" dirty="0"/>
              <a:t>A KPI is a metric that can be used to gauge success within a particular business </a:t>
            </a:r>
            <a:r>
              <a:rPr lang="en-US" dirty="0" smtClean="0"/>
              <a:t>context.</a:t>
            </a:r>
          </a:p>
          <a:p>
            <a:r>
              <a:rPr lang="en-US" dirty="0" smtClean="0"/>
              <a:t>KPIs </a:t>
            </a:r>
            <a:r>
              <a:rPr lang="en-US" dirty="0"/>
              <a:t>are linked with an enterprise’s overall strategic goals and </a:t>
            </a:r>
            <a:r>
              <a:rPr lang="en-US" dirty="0" smtClean="0"/>
              <a:t>objectives.</a:t>
            </a:r>
          </a:p>
          <a:p>
            <a:r>
              <a:rPr lang="en-US" dirty="0" smtClean="0"/>
              <a:t>They </a:t>
            </a:r>
            <a:r>
              <a:rPr lang="en-US" dirty="0"/>
              <a:t>are </a:t>
            </a:r>
            <a:r>
              <a:rPr lang="en-US" dirty="0" smtClean="0"/>
              <a:t>often used </a:t>
            </a:r>
            <a:r>
              <a:rPr lang="en-US" dirty="0"/>
              <a:t>to identify business performance problems and demonstrate regulatory compliance</a:t>
            </a:r>
            <a:r>
              <a:rPr lang="en-US" dirty="0" smtClean="0"/>
              <a:t>.</a:t>
            </a:r>
          </a:p>
          <a:p>
            <a:pPr marL="0" indent="0">
              <a:buNone/>
            </a:pPr>
            <a:r>
              <a:rPr lang="en-US" dirty="0"/>
              <a:t>Business Intelligence (BI)</a:t>
            </a:r>
          </a:p>
          <a:p>
            <a:r>
              <a:rPr lang="en-US" dirty="0"/>
              <a:t>BI enables an organization to gain insight into the performance of an enterprise </a:t>
            </a:r>
            <a:r>
              <a:rPr lang="en-US" dirty="0" smtClean="0"/>
              <a:t>by analyzing </a:t>
            </a:r>
            <a:r>
              <a:rPr lang="en-US" dirty="0"/>
              <a:t>data generated by its business processes and information systems. </a:t>
            </a:r>
            <a:endParaRPr lang="en-US" dirty="0" smtClean="0"/>
          </a:p>
          <a:p>
            <a:r>
              <a:rPr lang="en-US" dirty="0" smtClean="0"/>
              <a:t>The </a:t>
            </a:r>
            <a:r>
              <a:rPr lang="en-US" dirty="0"/>
              <a:t>results </a:t>
            </a:r>
            <a:r>
              <a:rPr lang="en-US" dirty="0" smtClean="0"/>
              <a:t>of the </a:t>
            </a:r>
            <a:r>
              <a:rPr lang="en-US" dirty="0"/>
              <a:t>analysis can be used by management to steer the business in an effort to </a:t>
            </a:r>
            <a:r>
              <a:rPr lang="en-US" dirty="0" smtClean="0"/>
              <a:t>correct detected </a:t>
            </a:r>
            <a:r>
              <a:rPr lang="en-US" dirty="0"/>
              <a:t>issues or otherwise enhance organizational performance</a:t>
            </a:r>
          </a:p>
        </p:txBody>
      </p:sp>
    </p:spTree>
    <p:extLst>
      <p:ext uri="{BB962C8B-B14F-4D97-AF65-F5344CB8AC3E}">
        <p14:creationId xmlns:p14="http://schemas.microsoft.com/office/powerpoint/2010/main" val="17316206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0"/>
            <a:ext cx="13990320" cy="1676400"/>
          </a:xfrm>
        </p:spPr>
        <p:txBody>
          <a:bodyPr/>
          <a:lstStyle/>
          <a:p>
            <a:r>
              <a:rPr lang="en-US" dirty="0">
                <a:solidFill>
                  <a:srgbClr val="17375E"/>
                </a:solidFill>
              </a:rPr>
              <a:t>Concepts and Terminology</a:t>
            </a:r>
            <a:endParaRPr lang="en-US" dirty="0"/>
          </a:p>
        </p:txBody>
      </p:sp>
      <p:pic>
        <p:nvPicPr>
          <p:cNvPr id="4" name="Picture 3"/>
          <p:cNvPicPr>
            <a:picLocks noChangeAspect="1"/>
          </p:cNvPicPr>
          <p:nvPr/>
        </p:nvPicPr>
        <p:blipFill>
          <a:blip r:embed="rId2"/>
          <a:stretch>
            <a:fillRect/>
          </a:stretch>
        </p:blipFill>
        <p:spPr>
          <a:xfrm>
            <a:off x="5918200" y="4089400"/>
            <a:ext cx="3695700" cy="1866900"/>
          </a:xfrm>
          <a:prstGeom prst="rect">
            <a:avLst/>
          </a:prstGeom>
        </p:spPr>
      </p:pic>
      <p:pic>
        <p:nvPicPr>
          <p:cNvPr id="5" name="Picture 4"/>
          <p:cNvPicPr>
            <a:picLocks noChangeAspect="1"/>
          </p:cNvPicPr>
          <p:nvPr/>
        </p:nvPicPr>
        <p:blipFill>
          <a:blip r:embed="rId2"/>
          <a:stretch>
            <a:fillRect/>
          </a:stretch>
        </p:blipFill>
        <p:spPr>
          <a:xfrm>
            <a:off x="5918200" y="4089400"/>
            <a:ext cx="3695700" cy="1866900"/>
          </a:xfrm>
          <a:prstGeom prst="rect">
            <a:avLst/>
          </a:prstGeom>
        </p:spPr>
      </p:pic>
      <p:pic>
        <p:nvPicPr>
          <p:cNvPr id="6" name="Picture 5"/>
          <p:cNvPicPr>
            <a:picLocks noChangeAspect="1"/>
          </p:cNvPicPr>
          <p:nvPr/>
        </p:nvPicPr>
        <p:blipFill>
          <a:blip r:embed="rId2"/>
          <a:stretch>
            <a:fillRect/>
          </a:stretch>
        </p:blipFill>
        <p:spPr>
          <a:xfrm>
            <a:off x="5918200" y="4089400"/>
            <a:ext cx="3695700" cy="1866900"/>
          </a:xfrm>
          <a:prstGeom prst="rect">
            <a:avLst/>
          </a:prstGeom>
        </p:spPr>
      </p:pic>
      <p:pic>
        <p:nvPicPr>
          <p:cNvPr id="7" name="Picture 6"/>
          <p:cNvPicPr>
            <a:picLocks noChangeAspect="1"/>
          </p:cNvPicPr>
          <p:nvPr/>
        </p:nvPicPr>
        <p:blipFill>
          <a:blip r:embed="rId2"/>
          <a:stretch>
            <a:fillRect/>
          </a:stretch>
        </p:blipFill>
        <p:spPr>
          <a:xfrm>
            <a:off x="5918200" y="4089400"/>
            <a:ext cx="3695700" cy="1866900"/>
          </a:xfrm>
          <a:prstGeom prst="rect">
            <a:avLst/>
          </a:prstGeom>
        </p:spPr>
      </p:pic>
      <p:pic>
        <p:nvPicPr>
          <p:cNvPr id="12" name="Picture 11"/>
          <p:cNvPicPr>
            <a:picLocks noChangeAspect="1"/>
          </p:cNvPicPr>
          <p:nvPr/>
        </p:nvPicPr>
        <p:blipFill rotWithShape="1">
          <a:blip r:embed="rId3"/>
          <a:srcRect l="11601" t="69411" r="25490" b="-2352"/>
          <a:stretch/>
        </p:blipFill>
        <p:spPr>
          <a:xfrm>
            <a:off x="2336800" y="6096000"/>
            <a:ext cx="9779000" cy="3200400"/>
          </a:xfrm>
          <a:prstGeom prst="rect">
            <a:avLst/>
          </a:prstGeom>
        </p:spPr>
      </p:pic>
      <p:pic>
        <p:nvPicPr>
          <p:cNvPr id="9" name="Picture 8"/>
          <p:cNvPicPr>
            <a:picLocks noChangeAspect="1"/>
          </p:cNvPicPr>
          <p:nvPr/>
        </p:nvPicPr>
        <p:blipFill rotWithShape="1">
          <a:blip r:embed="rId3"/>
          <a:srcRect l="30228" t="22876" r="44281" b="52811"/>
          <a:stretch/>
        </p:blipFill>
        <p:spPr>
          <a:xfrm>
            <a:off x="1295400" y="6629400"/>
            <a:ext cx="3124200" cy="1862504"/>
          </a:xfrm>
          <a:prstGeom prst="rect">
            <a:avLst/>
          </a:prstGeom>
        </p:spPr>
      </p:pic>
      <p:pic>
        <p:nvPicPr>
          <p:cNvPr id="11" name="Picture 10"/>
          <p:cNvPicPr>
            <a:picLocks noChangeAspect="1"/>
          </p:cNvPicPr>
          <p:nvPr/>
        </p:nvPicPr>
        <p:blipFill rotWithShape="1">
          <a:blip r:embed="rId3"/>
          <a:srcRect l="28268" t="49282" r="42483" b="31895"/>
          <a:stretch/>
        </p:blipFill>
        <p:spPr>
          <a:xfrm>
            <a:off x="9829800" y="6629400"/>
            <a:ext cx="4343400" cy="1747066"/>
          </a:xfrm>
          <a:prstGeom prst="rect">
            <a:avLst/>
          </a:prstGeom>
        </p:spPr>
      </p:pic>
      <p:pic>
        <p:nvPicPr>
          <p:cNvPr id="13" name="Picture 12"/>
          <p:cNvPicPr>
            <a:picLocks noChangeAspect="1"/>
          </p:cNvPicPr>
          <p:nvPr/>
        </p:nvPicPr>
        <p:blipFill>
          <a:blip r:embed="rId4"/>
          <a:stretch>
            <a:fillRect/>
          </a:stretch>
        </p:blipFill>
        <p:spPr>
          <a:xfrm>
            <a:off x="13716000" y="304800"/>
            <a:ext cx="1270000" cy="952500"/>
          </a:xfrm>
          <a:prstGeom prst="rect">
            <a:avLst/>
          </a:prstGeom>
        </p:spPr>
      </p:pic>
      <p:cxnSp>
        <p:nvCxnSpPr>
          <p:cNvPr id="14" name="Straight Connector 13"/>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
        <p:nvSpPr>
          <p:cNvPr id="3" name="Content Placeholder 2"/>
          <p:cNvSpPr>
            <a:spLocks noGrp="1"/>
          </p:cNvSpPr>
          <p:nvPr>
            <p:ph idx="1"/>
          </p:nvPr>
        </p:nvSpPr>
        <p:spPr>
          <a:xfrm>
            <a:off x="777240" y="1752600"/>
            <a:ext cx="13990320" cy="5638799"/>
          </a:xfrm>
        </p:spPr>
        <p:txBody>
          <a:bodyPr>
            <a:normAutofit fontScale="55000" lnSpcReduction="20000"/>
          </a:bodyPr>
          <a:lstStyle/>
          <a:p>
            <a:pPr marL="0" indent="0">
              <a:buNone/>
            </a:pPr>
            <a:r>
              <a:rPr lang="en-US" dirty="0"/>
              <a:t>Structured Data</a:t>
            </a:r>
          </a:p>
          <a:p>
            <a:r>
              <a:rPr lang="en-US" dirty="0"/>
              <a:t>Structured data conforms to a data model or schema and is often stored in tabular form. </a:t>
            </a:r>
            <a:r>
              <a:rPr lang="en-US" dirty="0" smtClean="0"/>
              <a:t>It is </a:t>
            </a:r>
            <a:r>
              <a:rPr lang="en-US" dirty="0"/>
              <a:t>used to capture relationships between different entities and is therefore most </a:t>
            </a:r>
            <a:r>
              <a:rPr lang="en-US" dirty="0" smtClean="0"/>
              <a:t>often stored </a:t>
            </a:r>
            <a:r>
              <a:rPr lang="en-US" dirty="0"/>
              <a:t>in a relational database</a:t>
            </a:r>
            <a:r>
              <a:rPr lang="en-US" dirty="0" smtClean="0"/>
              <a:t>.</a:t>
            </a:r>
          </a:p>
          <a:p>
            <a:pPr marL="0" indent="0">
              <a:buNone/>
            </a:pPr>
            <a:r>
              <a:rPr lang="en-US" dirty="0"/>
              <a:t>Semi-structured Data</a:t>
            </a:r>
          </a:p>
          <a:p>
            <a:r>
              <a:rPr lang="en-US" dirty="0"/>
              <a:t>Semi-structured data has a defined level of structure and consistency, but is not </a:t>
            </a:r>
            <a:r>
              <a:rPr lang="en-US" dirty="0" smtClean="0"/>
              <a:t>relational in </a:t>
            </a:r>
            <a:r>
              <a:rPr lang="en-US" dirty="0"/>
              <a:t>nature. Instead, semi-structured data is hierarchical or graph-based</a:t>
            </a:r>
            <a:r>
              <a:rPr lang="en-US" dirty="0" smtClean="0"/>
              <a:t>.</a:t>
            </a:r>
          </a:p>
          <a:p>
            <a:pPr marL="0" indent="0">
              <a:buNone/>
            </a:pPr>
            <a:r>
              <a:rPr lang="en-US" dirty="0"/>
              <a:t>Unstructured Data</a:t>
            </a:r>
          </a:p>
          <a:p>
            <a:r>
              <a:rPr lang="en-US" dirty="0"/>
              <a:t>Data that does not conform to a data model or data schema is known as unstructured data.</a:t>
            </a:r>
            <a:endParaRPr lang="en-US" dirty="0" smtClean="0"/>
          </a:p>
          <a:p>
            <a:r>
              <a:rPr lang="en-US" dirty="0"/>
              <a:t>Metadata provides information about a dataset’s characteristics and structure.</a:t>
            </a:r>
          </a:p>
        </p:txBody>
      </p:sp>
      <p:sp>
        <p:nvSpPr>
          <p:cNvPr id="16" name="Rectangle 15"/>
          <p:cNvSpPr/>
          <p:nvPr/>
        </p:nvSpPr>
        <p:spPr>
          <a:xfrm>
            <a:off x="1371600" y="90640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Tree>
    <p:extLst>
      <p:ext uri="{BB962C8B-B14F-4D97-AF65-F5344CB8AC3E}">
        <p14:creationId xmlns:p14="http://schemas.microsoft.com/office/powerpoint/2010/main" val="1767774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777240" y="693193"/>
            <a:ext cx="13990320" cy="1095618"/>
          </a:xfrm>
          <a:prstGeom prst="rect">
            <a:avLst/>
          </a:prstGeom>
        </p:spPr>
        <p:txBody>
          <a:bodyPr vert="horz" wrap="square" lIns="0" tIns="18222" rIns="0" bIns="0" rtlCol="0">
            <a:spAutoFit/>
          </a:bodyPr>
          <a:lstStyle/>
          <a:p>
            <a:pPr marL="1127934" marR="7294" indent="-1110624">
              <a:spcBef>
                <a:spcPts val="144"/>
              </a:spcBef>
              <a:tabLst>
                <a:tab pos="6434143" algn="l"/>
                <a:tab pos="6548941" algn="l"/>
                <a:tab pos="7357082" algn="l"/>
                <a:tab pos="8772920" algn="l"/>
              </a:tabLst>
            </a:pPr>
            <a:r>
              <a:rPr lang="en-US" spc="-6" dirty="0" smtClean="0">
                <a:solidFill>
                  <a:srgbClr val="17375E"/>
                </a:solidFill>
              </a:rPr>
              <a:t>Case Study</a:t>
            </a:r>
            <a:r>
              <a:rPr dirty="0" smtClean="0">
                <a:solidFill>
                  <a:srgbClr val="17375E"/>
                </a:solidFill>
              </a:rPr>
              <a:t>: </a:t>
            </a:r>
            <a:r>
              <a:rPr lang="en-US" spc="-6" dirty="0" smtClean="0">
                <a:solidFill>
                  <a:srgbClr val="17375E"/>
                </a:solidFill>
              </a:rPr>
              <a:t>Ensure to Insure</a:t>
            </a:r>
            <a:endParaRPr spc="-6" dirty="0">
              <a:solidFill>
                <a:srgbClr val="17375E"/>
              </a:solidFill>
            </a:endParaRPr>
          </a:p>
        </p:txBody>
      </p:sp>
      <p:sp>
        <p:nvSpPr>
          <p:cNvPr id="2" name="Content Placeholder 1"/>
          <p:cNvSpPr>
            <a:spLocks noGrp="1"/>
          </p:cNvSpPr>
          <p:nvPr>
            <p:ph idx="1"/>
          </p:nvPr>
        </p:nvSpPr>
        <p:spPr>
          <a:xfrm>
            <a:off x="777240" y="2346970"/>
            <a:ext cx="13990320" cy="7101830"/>
          </a:xfrm>
        </p:spPr>
        <p:txBody>
          <a:bodyPr>
            <a:normAutofit fontScale="62500" lnSpcReduction="20000"/>
          </a:bodyPr>
          <a:lstStyle/>
          <a:p>
            <a:pPr marL="0" indent="0">
              <a:buNone/>
            </a:pPr>
            <a:r>
              <a:rPr lang="en-US" dirty="0">
                <a:solidFill>
                  <a:srgbClr val="17375E"/>
                </a:solidFill>
              </a:rPr>
              <a:t>Identifying Types of </a:t>
            </a:r>
            <a:r>
              <a:rPr lang="en-US" dirty="0" smtClean="0">
                <a:solidFill>
                  <a:srgbClr val="17375E"/>
                </a:solidFill>
              </a:rPr>
              <a:t>Data</a:t>
            </a:r>
          </a:p>
          <a:p>
            <a:r>
              <a:rPr lang="en-US" dirty="0" smtClean="0">
                <a:solidFill>
                  <a:srgbClr val="17375E"/>
                </a:solidFill>
              </a:rPr>
              <a:t>The </a:t>
            </a:r>
            <a:r>
              <a:rPr lang="en-US" dirty="0">
                <a:solidFill>
                  <a:srgbClr val="17375E"/>
                </a:solidFill>
              </a:rPr>
              <a:t>IT team members go through a categorization exercise of the various datasets that could be identified:</a:t>
            </a:r>
          </a:p>
          <a:p>
            <a:pPr lvl="1"/>
            <a:r>
              <a:rPr lang="en-US" dirty="0">
                <a:solidFill>
                  <a:srgbClr val="17375E"/>
                </a:solidFill>
              </a:rPr>
              <a:t>Categorize them as either: Structured, Unstructured and Semi-Structured</a:t>
            </a:r>
          </a:p>
          <a:p>
            <a:pPr marL="0" indent="0">
              <a:buNone/>
            </a:pPr>
            <a:endParaRPr lang="en-US" dirty="0" smtClean="0">
              <a:solidFill>
                <a:srgbClr val="17375E"/>
              </a:solidFill>
            </a:endParaRPr>
          </a:p>
          <a:p>
            <a:pPr marL="0" indent="0">
              <a:buNone/>
            </a:pPr>
            <a:r>
              <a:rPr lang="en-US" dirty="0" smtClean="0">
                <a:solidFill>
                  <a:srgbClr val="17375E"/>
                </a:solidFill>
              </a:rPr>
              <a:t>Identifying </a:t>
            </a:r>
            <a:r>
              <a:rPr lang="en-US" dirty="0">
                <a:solidFill>
                  <a:srgbClr val="17375E"/>
                </a:solidFill>
              </a:rPr>
              <a:t>Data Characteristics</a:t>
            </a:r>
          </a:p>
          <a:p>
            <a:r>
              <a:rPr lang="en-US" dirty="0">
                <a:solidFill>
                  <a:srgbClr val="17375E"/>
                </a:solidFill>
              </a:rPr>
              <a:t>The IT team members want to gauge different datasets that are generated </a:t>
            </a:r>
            <a:r>
              <a:rPr lang="en-US" dirty="0" smtClean="0">
                <a:solidFill>
                  <a:srgbClr val="17375E"/>
                </a:solidFill>
              </a:rPr>
              <a:t>inside ETI’s </a:t>
            </a:r>
            <a:r>
              <a:rPr lang="en-US" dirty="0">
                <a:solidFill>
                  <a:srgbClr val="17375E"/>
                </a:solidFill>
              </a:rPr>
              <a:t>boundary as well as any other data generated outside ETI’s boundary </a:t>
            </a:r>
            <a:r>
              <a:rPr lang="en-US" dirty="0" smtClean="0">
                <a:solidFill>
                  <a:srgbClr val="17375E"/>
                </a:solidFill>
              </a:rPr>
              <a:t>that may </a:t>
            </a:r>
            <a:r>
              <a:rPr lang="en-US" dirty="0">
                <a:solidFill>
                  <a:srgbClr val="17375E"/>
                </a:solidFill>
              </a:rPr>
              <a:t>be of interest to the company in the context of volume, velocity, variety</a:t>
            </a:r>
            <a:r>
              <a:rPr lang="en-US" dirty="0" smtClean="0">
                <a:solidFill>
                  <a:srgbClr val="17375E"/>
                </a:solidFill>
              </a:rPr>
              <a:t>, veracity </a:t>
            </a:r>
            <a:r>
              <a:rPr lang="en-US" dirty="0">
                <a:solidFill>
                  <a:srgbClr val="17375E"/>
                </a:solidFill>
              </a:rPr>
              <a:t>and value characteristics. </a:t>
            </a:r>
            <a:endParaRPr lang="en-US" dirty="0" smtClean="0">
              <a:solidFill>
                <a:srgbClr val="17375E"/>
              </a:solidFill>
            </a:endParaRPr>
          </a:p>
          <a:p>
            <a:r>
              <a:rPr lang="en-US" dirty="0" smtClean="0">
                <a:solidFill>
                  <a:srgbClr val="17375E"/>
                </a:solidFill>
              </a:rPr>
              <a:t>The </a:t>
            </a:r>
            <a:r>
              <a:rPr lang="en-US" dirty="0">
                <a:solidFill>
                  <a:srgbClr val="17375E"/>
                </a:solidFill>
              </a:rPr>
              <a:t>team members take each characteristic </a:t>
            </a:r>
            <a:r>
              <a:rPr lang="en-US" dirty="0" smtClean="0">
                <a:solidFill>
                  <a:srgbClr val="17375E"/>
                </a:solidFill>
              </a:rPr>
              <a:t>in turn </a:t>
            </a:r>
            <a:r>
              <a:rPr lang="en-US" dirty="0">
                <a:solidFill>
                  <a:srgbClr val="17375E"/>
                </a:solidFill>
              </a:rPr>
              <a:t>and discuss how different datasets manifest that characteristic</a:t>
            </a:r>
            <a:r>
              <a:rPr lang="en-US" dirty="0" smtClean="0">
                <a:solidFill>
                  <a:srgbClr val="17375E"/>
                </a:solidFill>
              </a:rPr>
              <a:t>.</a:t>
            </a:r>
          </a:p>
          <a:p>
            <a:endParaRPr lang="en-US" dirty="0">
              <a:solidFill>
                <a:srgbClr val="17375E"/>
              </a:solidFill>
            </a:endParaRPr>
          </a:p>
          <a:p>
            <a:pPr marL="0" indent="0">
              <a:buNone/>
            </a:pPr>
            <a:r>
              <a:rPr lang="en-US" sz="7000" dirty="0" smtClean="0">
                <a:solidFill>
                  <a:srgbClr val="17375E"/>
                </a:solidFill>
              </a:rPr>
              <a:t>Do you think the new Big Data strategy will work?</a:t>
            </a:r>
          </a:p>
        </p:txBody>
      </p:sp>
      <p:pic>
        <p:nvPicPr>
          <p:cNvPr id="15" name="Picture 14"/>
          <p:cNvPicPr>
            <a:picLocks noChangeAspect="1"/>
          </p:cNvPicPr>
          <p:nvPr/>
        </p:nvPicPr>
        <p:blipFill>
          <a:blip r:embed="rId2"/>
          <a:stretch>
            <a:fillRect/>
          </a:stretch>
        </p:blipFill>
        <p:spPr>
          <a:xfrm>
            <a:off x="13716000" y="304800"/>
            <a:ext cx="1270000" cy="952500"/>
          </a:xfrm>
          <a:prstGeom prst="rect">
            <a:avLst/>
          </a:prstGeom>
        </p:spPr>
      </p:pic>
      <p:cxnSp>
        <p:nvCxnSpPr>
          <p:cNvPr id="16" name="Straight Connector 1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1074271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title"/>
          </p:nvPr>
        </p:nvSpPr>
        <p:spPr>
          <a:xfrm>
            <a:off x="2826359" y="228600"/>
            <a:ext cx="9927475" cy="1095590"/>
          </a:xfrm>
          <a:prstGeom prst="rect">
            <a:avLst/>
          </a:prstGeom>
        </p:spPr>
        <p:txBody>
          <a:bodyPr vert="horz" wrap="square" lIns="0" tIns="18194" rIns="0" bIns="0" rtlCol="0">
            <a:spAutoFit/>
          </a:bodyPr>
          <a:lstStyle/>
          <a:p>
            <a:pPr marL="18194">
              <a:spcBef>
                <a:spcPts val="144"/>
              </a:spcBef>
              <a:tabLst>
                <a:tab pos="4860477" algn="l"/>
              </a:tabLst>
            </a:pPr>
            <a:r>
              <a:rPr spc="-6" dirty="0">
                <a:solidFill>
                  <a:srgbClr val="17375E"/>
                </a:solidFill>
              </a:rPr>
              <a:t>Introduction	(your</a:t>
            </a:r>
            <a:r>
              <a:rPr spc="-93" dirty="0">
                <a:solidFill>
                  <a:srgbClr val="17375E"/>
                </a:solidFill>
              </a:rPr>
              <a:t> </a:t>
            </a:r>
            <a:r>
              <a:rPr spc="-6" dirty="0">
                <a:solidFill>
                  <a:srgbClr val="17375E"/>
                </a:solidFill>
              </a:rPr>
              <a:t>turn!)</a:t>
            </a:r>
          </a:p>
        </p:txBody>
      </p:sp>
      <p:sp>
        <p:nvSpPr>
          <p:cNvPr id="14" name="object 14"/>
          <p:cNvSpPr txBox="1"/>
          <p:nvPr/>
        </p:nvSpPr>
        <p:spPr>
          <a:xfrm>
            <a:off x="1066800" y="1371600"/>
            <a:ext cx="13195300" cy="6494914"/>
          </a:xfrm>
          <a:prstGeom prst="rect">
            <a:avLst/>
          </a:prstGeom>
        </p:spPr>
        <p:txBody>
          <a:bodyPr vert="horz" wrap="square" lIns="0" tIns="76410" rIns="0" bIns="0" rtlCol="0">
            <a:noAutofit/>
          </a:bodyPr>
          <a:lstStyle/>
          <a:p>
            <a:pPr marL="509422" marR="7294" indent="-491235" defTabSz="654978">
              <a:spcBef>
                <a:spcPts val="603"/>
              </a:spcBef>
            </a:pPr>
            <a:endParaRPr sz="3600" dirty="0">
              <a:solidFill>
                <a:srgbClr val="17375E"/>
              </a:solidFill>
              <a:cs typeface="Times New Roman"/>
            </a:endParaRPr>
          </a:p>
          <a:p>
            <a:pPr marL="509422" indent="-491235" defTabSz="654978">
              <a:buFont typeface="Times New Roman"/>
              <a:buChar char="▪"/>
              <a:tabLst>
                <a:tab pos="508513" algn="l"/>
                <a:tab pos="509422" algn="l"/>
              </a:tabLst>
            </a:pPr>
            <a:r>
              <a:rPr sz="3600" spc="-6" dirty="0">
                <a:solidFill>
                  <a:srgbClr val="17375E"/>
                </a:solidFill>
                <a:cs typeface="Tahoma"/>
              </a:rPr>
              <a:t>Name</a:t>
            </a:r>
            <a:endParaRPr sz="3600" dirty="0">
              <a:solidFill>
                <a:srgbClr val="17375E"/>
              </a:solidFill>
              <a:cs typeface="Tahoma"/>
            </a:endParaRPr>
          </a:p>
          <a:p>
            <a:pPr defTabSz="654978">
              <a:spcBef>
                <a:spcPts val="29"/>
              </a:spcBef>
              <a:buClr>
                <a:srgbClr val="006600"/>
              </a:buClr>
              <a:buFont typeface="Times New Roman"/>
              <a:buChar char="▪"/>
            </a:pPr>
            <a:endParaRPr sz="3600" dirty="0">
              <a:solidFill>
                <a:srgbClr val="17375E"/>
              </a:solidFill>
              <a:cs typeface="Times New Roman"/>
            </a:endParaRPr>
          </a:p>
          <a:p>
            <a:pPr marL="509422" indent="-491235" defTabSz="654978">
              <a:buFont typeface="Times New Roman"/>
              <a:buChar char="▪"/>
              <a:tabLst>
                <a:tab pos="508513" algn="l"/>
                <a:tab pos="509422" algn="l"/>
              </a:tabLst>
            </a:pPr>
            <a:r>
              <a:rPr sz="3600" spc="-6" dirty="0">
                <a:solidFill>
                  <a:srgbClr val="17375E"/>
                </a:solidFill>
                <a:cs typeface="Tahoma"/>
              </a:rPr>
              <a:t>Academic</a:t>
            </a:r>
            <a:r>
              <a:rPr sz="3600" spc="-93" dirty="0">
                <a:solidFill>
                  <a:srgbClr val="17375E"/>
                </a:solidFill>
                <a:cs typeface="Tahoma"/>
              </a:rPr>
              <a:t> </a:t>
            </a:r>
            <a:r>
              <a:rPr sz="3600" spc="-6" dirty="0">
                <a:solidFill>
                  <a:srgbClr val="17375E"/>
                </a:solidFill>
                <a:cs typeface="Tahoma"/>
              </a:rPr>
              <a:t>background</a:t>
            </a:r>
            <a:endParaRPr sz="3600" dirty="0">
              <a:solidFill>
                <a:srgbClr val="17375E"/>
              </a:solidFill>
              <a:cs typeface="Tahoma"/>
            </a:endParaRPr>
          </a:p>
          <a:p>
            <a:pPr defTabSz="654978">
              <a:spcBef>
                <a:spcPts val="29"/>
              </a:spcBef>
              <a:buClr>
                <a:srgbClr val="006600"/>
              </a:buClr>
              <a:buFont typeface="Times New Roman"/>
              <a:buChar char="▪"/>
            </a:pPr>
            <a:endParaRPr sz="3600" dirty="0">
              <a:solidFill>
                <a:srgbClr val="17375E"/>
              </a:solidFill>
              <a:cs typeface="Times New Roman"/>
            </a:endParaRPr>
          </a:p>
          <a:p>
            <a:pPr marL="509422" indent="-491235" defTabSz="654978">
              <a:buFont typeface="Times New Roman"/>
              <a:buChar char="▪"/>
              <a:tabLst>
                <a:tab pos="508513" algn="l"/>
                <a:tab pos="509422" algn="l"/>
              </a:tabLst>
            </a:pPr>
            <a:r>
              <a:rPr sz="3600" dirty="0">
                <a:solidFill>
                  <a:srgbClr val="17375E"/>
                </a:solidFill>
                <a:cs typeface="Tahoma"/>
              </a:rPr>
              <a:t>Work</a:t>
            </a:r>
            <a:r>
              <a:rPr sz="3600" spc="-115" dirty="0">
                <a:solidFill>
                  <a:srgbClr val="17375E"/>
                </a:solidFill>
                <a:cs typeface="Tahoma"/>
              </a:rPr>
              <a:t> </a:t>
            </a:r>
            <a:r>
              <a:rPr sz="3600" spc="-6" dirty="0">
                <a:solidFill>
                  <a:srgbClr val="17375E"/>
                </a:solidFill>
                <a:cs typeface="Tahoma"/>
              </a:rPr>
              <a:t>experience</a:t>
            </a:r>
            <a:endParaRPr sz="3600" dirty="0">
              <a:solidFill>
                <a:srgbClr val="17375E"/>
              </a:solidFill>
              <a:cs typeface="Tahoma"/>
            </a:endParaRPr>
          </a:p>
          <a:p>
            <a:pPr defTabSz="654978">
              <a:spcBef>
                <a:spcPts val="29"/>
              </a:spcBef>
              <a:buClr>
                <a:srgbClr val="006600"/>
              </a:buClr>
              <a:buFont typeface="Times New Roman"/>
              <a:buChar char="▪"/>
            </a:pPr>
            <a:endParaRPr sz="3600" dirty="0">
              <a:solidFill>
                <a:srgbClr val="17375E"/>
              </a:solidFill>
              <a:cs typeface="Times New Roman"/>
            </a:endParaRPr>
          </a:p>
          <a:p>
            <a:pPr marL="509422" indent="-491235" defTabSz="654978">
              <a:buFont typeface="Times New Roman"/>
              <a:buChar char="▪"/>
              <a:tabLst>
                <a:tab pos="508513" algn="l"/>
                <a:tab pos="509422" algn="l"/>
              </a:tabLst>
            </a:pPr>
            <a:r>
              <a:rPr sz="3600" spc="-6" dirty="0">
                <a:solidFill>
                  <a:srgbClr val="17375E"/>
                </a:solidFill>
                <a:cs typeface="Tahoma"/>
              </a:rPr>
              <a:t>What </a:t>
            </a:r>
            <a:r>
              <a:rPr sz="3600" dirty="0">
                <a:solidFill>
                  <a:srgbClr val="17375E"/>
                </a:solidFill>
                <a:cs typeface="Tahoma"/>
              </a:rPr>
              <a:t>are </a:t>
            </a:r>
            <a:r>
              <a:rPr sz="3600" spc="-6" dirty="0">
                <a:solidFill>
                  <a:srgbClr val="17375E"/>
                </a:solidFill>
                <a:cs typeface="Tahoma"/>
              </a:rPr>
              <a:t>your goals </a:t>
            </a:r>
            <a:r>
              <a:rPr sz="3600" dirty="0">
                <a:solidFill>
                  <a:srgbClr val="17375E"/>
                </a:solidFill>
                <a:cs typeface="Tahoma"/>
              </a:rPr>
              <a:t>for </a:t>
            </a:r>
            <a:r>
              <a:rPr sz="3600" spc="-6" dirty="0">
                <a:solidFill>
                  <a:srgbClr val="17375E"/>
                </a:solidFill>
                <a:cs typeface="Tahoma"/>
              </a:rPr>
              <a:t>this</a:t>
            </a:r>
            <a:r>
              <a:rPr sz="3600" spc="-37" dirty="0">
                <a:solidFill>
                  <a:srgbClr val="17375E"/>
                </a:solidFill>
                <a:cs typeface="Tahoma"/>
              </a:rPr>
              <a:t> </a:t>
            </a:r>
            <a:r>
              <a:rPr sz="3600" spc="-6" dirty="0">
                <a:solidFill>
                  <a:srgbClr val="17375E"/>
                </a:solidFill>
                <a:cs typeface="Tahoma"/>
              </a:rPr>
              <a:t>class?</a:t>
            </a:r>
            <a:endParaRPr sz="3600" dirty="0">
              <a:solidFill>
                <a:srgbClr val="17375E"/>
              </a:solidFill>
              <a:cs typeface="Tahoma"/>
            </a:endParaRPr>
          </a:p>
          <a:p>
            <a:pPr defTabSz="654978">
              <a:spcBef>
                <a:spcPts val="50"/>
              </a:spcBef>
              <a:buClr>
                <a:srgbClr val="006600"/>
              </a:buClr>
              <a:buFont typeface="Times New Roman"/>
              <a:buChar char="▪"/>
            </a:pPr>
            <a:endParaRPr sz="3600" dirty="0">
              <a:solidFill>
                <a:srgbClr val="17375E"/>
              </a:solidFill>
              <a:cs typeface="Times New Roman"/>
            </a:endParaRPr>
          </a:p>
          <a:p>
            <a:pPr marL="509422" indent="-491235" defTabSz="654978">
              <a:buFont typeface="Times New Roman"/>
              <a:buChar char="▪"/>
              <a:tabLst>
                <a:tab pos="508513" algn="l"/>
                <a:tab pos="509422" algn="l"/>
              </a:tabLst>
            </a:pPr>
            <a:r>
              <a:rPr sz="3600" dirty="0">
                <a:solidFill>
                  <a:srgbClr val="17375E"/>
                </a:solidFill>
                <a:cs typeface="Tahoma"/>
              </a:rPr>
              <a:t>How </a:t>
            </a:r>
            <a:r>
              <a:rPr sz="3600" spc="-6" dirty="0">
                <a:solidFill>
                  <a:srgbClr val="17375E"/>
                </a:solidFill>
                <a:cs typeface="Tahoma"/>
              </a:rPr>
              <a:t>do your experiences shape these</a:t>
            </a:r>
            <a:r>
              <a:rPr sz="3600" spc="6" dirty="0">
                <a:solidFill>
                  <a:srgbClr val="17375E"/>
                </a:solidFill>
                <a:cs typeface="Tahoma"/>
              </a:rPr>
              <a:t> </a:t>
            </a:r>
            <a:r>
              <a:rPr sz="3600" spc="-6" dirty="0">
                <a:solidFill>
                  <a:srgbClr val="17375E"/>
                </a:solidFill>
                <a:cs typeface="Tahoma"/>
              </a:rPr>
              <a:t>goals?</a:t>
            </a:r>
            <a:endParaRPr sz="3600" dirty="0">
              <a:solidFill>
                <a:srgbClr val="17375E"/>
              </a:solidFill>
              <a:cs typeface="Tahoma"/>
            </a:endParaRPr>
          </a:p>
          <a:p>
            <a:pPr defTabSz="654978">
              <a:spcBef>
                <a:spcPts val="29"/>
              </a:spcBef>
              <a:buClr>
                <a:srgbClr val="006600"/>
              </a:buClr>
              <a:buFont typeface="Times New Roman"/>
              <a:buChar char="▪"/>
            </a:pPr>
            <a:endParaRPr sz="3600" dirty="0">
              <a:solidFill>
                <a:srgbClr val="17375E"/>
              </a:solidFill>
              <a:cs typeface="Times New Roman"/>
            </a:endParaRPr>
          </a:p>
          <a:p>
            <a:pPr marL="509422" indent="-491235" defTabSz="654978">
              <a:buFont typeface="Times New Roman"/>
              <a:buChar char="▪"/>
              <a:tabLst>
                <a:tab pos="508513" algn="l"/>
                <a:tab pos="509422" algn="l"/>
              </a:tabLst>
            </a:pPr>
            <a:r>
              <a:rPr sz="3600" spc="-6" dirty="0">
                <a:solidFill>
                  <a:srgbClr val="17375E"/>
                </a:solidFill>
                <a:cs typeface="Tahoma"/>
              </a:rPr>
              <a:t>What does </a:t>
            </a:r>
            <a:r>
              <a:rPr sz="3600" spc="-6" dirty="0" smtClean="0">
                <a:solidFill>
                  <a:srgbClr val="17375E"/>
                </a:solidFill>
                <a:cs typeface="Tahoma"/>
              </a:rPr>
              <a:t>"</a:t>
            </a:r>
            <a:r>
              <a:rPr lang="en-US" sz="3600" spc="-6" dirty="0">
                <a:solidFill>
                  <a:srgbClr val="17375E"/>
                </a:solidFill>
                <a:cs typeface="Tahoma"/>
              </a:rPr>
              <a:t>B</a:t>
            </a:r>
            <a:r>
              <a:rPr lang="en-US" sz="3600" spc="-6" dirty="0" smtClean="0">
                <a:solidFill>
                  <a:srgbClr val="17375E"/>
                </a:solidFill>
                <a:cs typeface="Tahoma"/>
              </a:rPr>
              <a:t>ig </a:t>
            </a:r>
            <a:r>
              <a:rPr lang="en-US" sz="3600" spc="-6" dirty="0">
                <a:solidFill>
                  <a:srgbClr val="17375E"/>
                </a:solidFill>
                <a:cs typeface="Tahoma"/>
              </a:rPr>
              <a:t>D</a:t>
            </a:r>
            <a:r>
              <a:rPr lang="en-US" sz="3600" spc="-6" dirty="0" smtClean="0">
                <a:solidFill>
                  <a:srgbClr val="17375E"/>
                </a:solidFill>
                <a:cs typeface="Tahoma"/>
              </a:rPr>
              <a:t>ata</a:t>
            </a:r>
            <a:r>
              <a:rPr sz="3600" spc="-6" dirty="0">
                <a:solidFill>
                  <a:srgbClr val="17375E"/>
                </a:solidFill>
                <a:cs typeface="Tahoma"/>
              </a:rPr>
              <a:t>" mean </a:t>
            </a:r>
            <a:r>
              <a:rPr sz="3600" dirty="0">
                <a:solidFill>
                  <a:srgbClr val="17375E"/>
                </a:solidFill>
                <a:cs typeface="Tahoma"/>
              </a:rPr>
              <a:t>to </a:t>
            </a:r>
            <a:r>
              <a:rPr sz="3600" spc="-6" dirty="0">
                <a:solidFill>
                  <a:srgbClr val="17375E"/>
                </a:solidFill>
                <a:cs typeface="Tahoma"/>
              </a:rPr>
              <a:t>you? (why </a:t>
            </a:r>
            <a:r>
              <a:rPr sz="3600" dirty="0">
                <a:solidFill>
                  <a:srgbClr val="17375E"/>
                </a:solidFill>
                <a:cs typeface="Tahoma"/>
              </a:rPr>
              <a:t>are </a:t>
            </a:r>
            <a:r>
              <a:rPr sz="3600" spc="-6" dirty="0">
                <a:solidFill>
                  <a:srgbClr val="17375E"/>
                </a:solidFill>
                <a:cs typeface="Tahoma"/>
              </a:rPr>
              <a:t>you</a:t>
            </a:r>
            <a:r>
              <a:rPr sz="3600" spc="37" dirty="0">
                <a:solidFill>
                  <a:srgbClr val="17375E"/>
                </a:solidFill>
                <a:cs typeface="Tahoma"/>
              </a:rPr>
              <a:t> </a:t>
            </a:r>
            <a:r>
              <a:rPr sz="3600" spc="-6" dirty="0">
                <a:solidFill>
                  <a:srgbClr val="17375E"/>
                </a:solidFill>
                <a:cs typeface="Tahoma"/>
              </a:rPr>
              <a:t>here?</a:t>
            </a:r>
            <a:r>
              <a:rPr sz="3600" spc="-6" dirty="0" smtClean="0">
                <a:solidFill>
                  <a:srgbClr val="17375E"/>
                </a:solidFill>
                <a:cs typeface="Tahoma"/>
              </a:rPr>
              <a:t>)</a:t>
            </a:r>
            <a:endParaRPr lang="en-US" sz="3600" spc="-6" dirty="0" smtClean="0">
              <a:solidFill>
                <a:srgbClr val="17375E"/>
              </a:solidFill>
              <a:cs typeface="Tahoma"/>
            </a:endParaRPr>
          </a:p>
          <a:p>
            <a:pPr marL="509422" indent="-491235" defTabSz="654978">
              <a:buFont typeface="Times New Roman"/>
              <a:buChar char="▪"/>
              <a:tabLst>
                <a:tab pos="508513" algn="l"/>
                <a:tab pos="509422" algn="l"/>
              </a:tabLst>
            </a:pPr>
            <a:endParaRPr lang="en-US" sz="3600" spc="-6" dirty="0" smtClean="0">
              <a:solidFill>
                <a:srgbClr val="17375E"/>
              </a:solidFill>
              <a:cs typeface="Tahoma"/>
            </a:endParaRPr>
          </a:p>
          <a:p>
            <a:pPr marL="509422" indent="-491235" defTabSz="654978">
              <a:buFont typeface="Times New Roman"/>
              <a:buChar char="▪"/>
              <a:tabLst>
                <a:tab pos="508513" algn="l"/>
                <a:tab pos="509422" algn="l"/>
              </a:tabLst>
            </a:pPr>
            <a:r>
              <a:rPr lang="en-US" sz="3600" spc="-6" dirty="0" smtClean="0">
                <a:solidFill>
                  <a:srgbClr val="17375E"/>
                </a:solidFill>
                <a:cs typeface="Tahoma"/>
              </a:rPr>
              <a:t>Something “Cool” about yourself</a:t>
            </a:r>
            <a:endParaRPr sz="3600" dirty="0">
              <a:solidFill>
                <a:srgbClr val="17375E"/>
              </a:solidFill>
              <a:cs typeface="Tahoma"/>
            </a:endParaRP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cxnSp>
        <p:nvCxnSpPr>
          <p:cNvPr id="5" name="Straight Connector 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259404721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p:nvPr/>
        </p:nvSpPr>
        <p:spPr>
          <a:xfrm>
            <a:off x="2971800" y="4419600"/>
            <a:ext cx="10926370" cy="846062"/>
          </a:xfrm>
          <a:prstGeom prst="rect">
            <a:avLst/>
          </a:prstGeom>
        </p:spPr>
        <p:txBody>
          <a:bodyPr vert="horz" wrap="square" lIns="0" tIns="47305" rIns="0" bIns="0" rtlCol="0">
            <a:spAutoFit/>
          </a:bodyPr>
          <a:lstStyle/>
          <a:p>
            <a:pPr marL="1726593" marR="7294" indent="-1709308" defTabSz="654978">
              <a:lnSpc>
                <a:spcPts val="6174"/>
              </a:lnSpc>
              <a:spcBef>
                <a:spcPts val="370"/>
              </a:spcBef>
              <a:tabLst>
                <a:tab pos="3988994" algn="l"/>
              </a:tabLst>
            </a:pPr>
            <a:r>
              <a:rPr sz="5400" b="1" dirty="0">
                <a:solidFill>
                  <a:srgbClr val="17375E"/>
                </a:solidFill>
                <a:cs typeface="Tahoma"/>
              </a:rPr>
              <a:t>II.</a:t>
            </a:r>
            <a:r>
              <a:rPr sz="5400" b="1" spc="6" dirty="0">
                <a:solidFill>
                  <a:srgbClr val="17375E"/>
                </a:solidFill>
                <a:cs typeface="Tahoma"/>
              </a:rPr>
              <a:t> </a:t>
            </a:r>
            <a:r>
              <a:rPr sz="5400" b="1" spc="-6" dirty="0" smtClean="0">
                <a:solidFill>
                  <a:srgbClr val="17375E"/>
                </a:solidFill>
                <a:cs typeface="Tahoma"/>
              </a:rPr>
              <a:t>Syllabus</a:t>
            </a:r>
            <a:r>
              <a:rPr lang="en-US" sz="5400" b="1" spc="-6" dirty="0" smtClean="0">
                <a:solidFill>
                  <a:srgbClr val="17375E"/>
                </a:solidFill>
                <a:cs typeface="Tahoma"/>
              </a:rPr>
              <a:t> </a:t>
            </a:r>
            <a:r>
              <a:rPr sz="5400" b="1" spc="-6" dirty="0" smtClean="0">
                <a:solidFill>
                  <a:srgbClr val="17375E"/>
                </a:solidFill>
                <a:cs typeface="Tahoma"/>
              </a:rPr>
              <a:t>and</a:t>
            </a:r>
            <a:r>
              <a:rPr sz="5400" b="1" spc="-109" dirty="0" smtClean="0">
                <a:solidFill>
                  <a:srgbClr val="17375E"/>
                </a:solidFill>
                <a:cs typeface="Tahoma"/>
              </a:rPr>
              <a:t> </a:t>
            </a:r>
            <a:r>
              <a:rPr sz="5400" b="1" spc="-6" dirty="0">
                <a:solidFill>
                  <a:srgbClr val="17375E"/>
                </a:solidFill>
                <a:cs typeface="Tahoma"/>
              </a:rPr>
              <a:t>Course </a:t>
            </a:r>
            <a:r>
              <a:rPr sz="5400" b="1" spc="-6" dirty="0" smtClean="0">
                <a:solidFill>
                  <a:srgbClr val="17375E"/>
                </a:solidFill>
                <a:cs typeface="Tahoma"/>
              </a:rPr>
              <a:t>Expectations</a:t>
            </a:r>
            <a:endParaRPr sz="5400" dirty="0">
              <a:solidFill>
                <a:srgbClr val="17375E"/>
              </a:solidFill>
              <a:cs typeface="Tahoma"/>
            </a:endParaRPr>
          </a:p>
        </p:txBody>
      </p:sp>
      <p:pic>
        <p:nvPicPr>
          <p:cNvPr id="3" name="Picture 2"/>
          <p:cNvPicPr>
            <a:picLocks noChangeAspect="1"/>
          </p:cNvPicPr>
          <p:nvPr/>
        </p:nvPicPr>
        <p:blipFill>
          <a:blip r:embed="rId2"/>
          <a:stretch>
            <a:fillRect/>
          </a:stretch>
        </p:blipFill>
        <p:spPr>
          <a:xfrm>
            <a:off x="13716000" y="304800"/>
            <a:ext cx="1270000" cy="952500"/>
          </a:xfrm>
          <a:prstGeom prst="rect">
            <a:avLst/>
          </a:prstGeom>
        </p:spPr>
      </p:pic>
      <p:cxnSp>
        <p:nvCxnSpPr>
          <p:cNvPr id="4" name="Straight Connector 3"/>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4321651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76200"/>
            <a:ext cx="13990320" cy="1676400"/>
          </a:xfrm>
        </p:spPr>
        <p:txBody>
          <a:bodyPr/>
          <a:lstStyle/>
          <a:p>
            <a:r>
              <a:rPr lang="en-US" dirty="0" smtClean="0">
                <a:solidFill>
                  <a:srgbClr val="17375E"/>
                </a:solidFill>
              </a:rPr>
              <a:t>Course Outcomes</a:t>
            </a:r>
            <a:endParaRPr lang="en-US" dirty="0">
              <a:solidFill>
                <a:srgbClr val="17375E"/>
              </a:solidFill>
            </a:endParaRPr>
          </a:p>
        </p:txBody>
      </p:sp>
      <p:sp>
        <p:nvSpPr>
          <p:cNvPr id="3" name="Content Placeholder 2"/>
          <p:cNvSpPr>
            <a:spLocks noGrp="1"/>
          </p:cNvSpPr>
          <p:nvPr>
            <p:ph idx="1"/>
          </p:nvPr>
        </p:nvSpPr>
        <p:spPr>
          <a:xfrm>
            <a:off x="777240" y="1524000"/>
            <a:ext cx="13990320" cy="7772399"/>
          </a:xfrm>
        </p:spPr>
        <p:txBody>
          <a:bodyPr>
            <a:normAutofit fontScale="85000" lnSpcReduction="20000"/>
          </a:bodyPr>
          <a:lstStyle/>
          <a:p>
            <a:pPr>
              <a:lnSpc>
                <a:spcPct val="120000"/>
              </a:lnSpc>
            </a:pPr>
            <a:r>
              <a:rPr lang="en-US" dirty="0" smtClean="0">
                <a:solidFill>
                  <a:srgbClr val="17375E"/>
                </a:solidFill>
              </a:rPr>
              <a:t>Core Topic 1: Fundamentals of Big Data</a:t>
            </a:r>
          </a:p>
          <a:p>
            <a:pPr lvl="1">
              <a:lnSpc>
                <a:spcPct val="120000"/>
              </a:lnSpc>
            </a:pPr>
            <a:r>
              <a:rPr lang="en-US" b="1" dirty="0" smtClean="0">
                <a:solidFill>
                  <a:srgbClr val="17375E"/>
                </a:solidFill>
              </a:rPr>
              <a:t>Explain Big Data from a business and technology perspective</a:t>
            </a:r>
            <a:r>
              <a:rPr lang="en-US" dirty="0" smtClean="0">
                <a:solidFill>
                  <a:srgbClr val="17375E"/>
                </a:solidFill>
              </a:rPr>
              <a:t>, along with an overview of common benefits, challenges, and adoption issues. </a:t>
            </a:r>
          </a:p>
          <a:p>
            <a:pPr>
              <a:lnSpc>
                <a:spcPct val="120000"/>
              </a:lnSpc>
            </a:pPr>
            <a:r>
              <a:rPr lang="en-US" dirty="0" smtClean="0">
                <a:solidFill>
                  <a:srgbClr val="17375E"/>
                </a:solidFill>
              </a:rPr>
              <a:t>Core Topic 2: Big Data Analysis and Technology Concepts</a:t>
            </a:r>
          </a:p>
          <a:p>
            <a:pPr lvl="1">
              <a:lnSpc>
                <a:spcPct val="120000"/>
              </a:lnSpc>
            </a:pPr>
            <a:r>
              <a:rPr lang="en-US" b="1" dirty="0" smtClean="0">
                <a:solidFill>
                  <a:srgbClr val="17375E"/>
                </a:solidFill>
              </a:rPr>
              <a:t>Apply contemporary analysis practices, technologies and tools within Big Data environments </a:t>
            </a:r>
            <a:r>
              <a:rPr lang="en-US" dirty="0" smtClean="0">
                <a:solidFill>
                  <a:srgbClr val="17375E"/>
                </a:solidFill>
              </a:rPr>
              <a:t>through programming and at a conceptual level</a:t>
            </a:r>
          </a:p>
          <a:p>
            <a:pPr lvl="1">
              <a:lnSpc>
                <a:spcPct val="120000"/>
              </a:lnSpc>
            </a:pPr>
            <a:r>
              <a:rPr lang="en-US" b="1" dirty="0" smtClean="0">
                <a:solidFill>
                  <a:srgbClr val="17375E"/>
                </a:solidFill>
              </a:rPr>
              <a:t>Know the common analysis functions </a:t>
            </a:r>
            <a:r>
              <a:rPr lang="en-US" dirty="0" smtClean="0">
                <a:solidFill>
                  <a:srgbClr val="17375E"/>
                </a:solidFill>
              </a:rPr>
              <a:t>and </a:t>
            </a:r>
            <a:r>
              <a:rPr lang="en-US" b="1" dirty="0" smtClean="0">
                <a:solidFill>
                  <a:srgbClr val="17375E"/>
                </a:solidFill>
              </a:rPr>
              <a:t>features offered by Big Data software solutions</a:t>
            </a:r>
            <a:r>
              <a:rPr lang="en-US" dirty="0" smtClean="0">
                <a:solidFill>
                  <a:srgbClr val="17375E"/>
                </a:solidFill>
              </a:rPr>
              <a:t>, as well as a high-level understanding of the </a:t>
            </a:r>
            <a:r>
              <a:rPr lang="en-US" b="1" dirty="0" smtClean="0">
                <a:solidFill>
                  <a:srgbClr val="17375E"/>
                </a:solidFill>
              </a:rPr>
              <a:t>back-end components </a:t>
            </a:r>
            <a:r>
              <a:rPr lang="en-US" dirty="0" smtClean="0">
                <a:solidFill>
                  <a:srgbClr val="17375E"/>
                </a:solidFill>
              </a:rPr>
              <a:t>that enable these functions.</a:t>
            </a:r>
          </a:p>
          <a:p>
            <a:pPr>
              <a:lnSpc>
                <a:spcPct val="120000"/>
              </a:lnSpc>
            </a:pPr>
            <a:endParaRPr lang="en-US" dirty="0" smtClean="0">
              <a:solidFill>
                <a:srgbClr val="17375E"/>
              </a:solidFill>
            </a:endParaRPr>
          </a:p>
          <a:p>
            <a:pPr>
              <a:lnSpc>
                <a:spcPct val="120000"/>
              </a:lnSpc>
            </a:pPr>
            <a:endParaRPr lang="en-US" dirty="0">
              <a:solidFill>
                <a:srgbClr val="17375E"/>
              </a:solidFill>
            </a:endParaRP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cxnSp>
        <p:nvCxnSpPr>
          <p:cNvPr id="5" name="Straight Connector 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34876337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0"/>
            <a:ext cx="13990320" cy="1676400"/>
          </a:xfrm>
        </p:spPr>
        <p:txBody>
          <a:bodyPr/>
          <a:lstStyle/>
          <a:p>
            <a:r>
              <a:rPr lang="en-US" dirty="0" smtClean="0">
                <a:solidFill>
                  <a:srgbClr val="17375E"/>
                </a:solidFill>
              </a:rPr>
              <a:t>Course Outcomes</a:t>
            </a:r>
            <a:endParaRPr lang="en-US" dirty="0">
              <a:solidFill>
                <a:srgbClr val="17375E"/>
              </a:solidFill>
            </a:endParaRPr>
          </a:p>
        </p:txBody>
      </p:sp>
      <p:sp>
        <p:nvSpPr>
          <p:cNvPr id="3" name="Content Placeholder 2"/>
          <p:cNvSpPr>
            <a:spLocks noGrp="1"/>
          </p:cNvSpPr>
          <p:nvPr>
            <p:ph idx="1"/>
          </p:nvPr>
        </p:nvSpPr>
        <p:spPr>
          <a:xfrm>
            <a:off x="777240" y="1600200"/>
            <a:ext cx="13990320" cy="8077200"/>
          </a:xfrm>
        </p:spPr>
        <p:txBody>
          <a:bodyPr>
            <a:normAutofit fontScale="85000" lnSpcReduction="20000"/>
          </a:bodyPr>
          <a:lstStyle/>
          <a:p>
            <a:pPr>
              <a:lnSpc>
                <a:spcPct val="120000"/>
              </a:lnSpc>
            </a:pPr>
            <a:r>
              <a:rPr lang="en-US" dirty="0" smtClean="0">
                <a:solidFill>
                  <a:srgbClr val="17375E"/>
                </a:solidFill>
              </a:rPr>
              <a:t>Core Topic 3: Big Data Analysis and Science</a:t>
            </a:r>
          </a:p>
          <a:p>
            <a:pPr lvl="1">
              <a:lnSpc>
                <a:spcPct val="120000"/>
              </a:lnSpc>
            </a:pPr>
            <a:r>
              <a:rPr lang="en-US" b="1" dirty="0" smtClean="0">
                <a:solidFill>
                  <a:srgbClr val="17375E"/>
                </a:solidFill>
              </a:rPr>
              <a:t>Apply the learned topic areas</a:t>
            </a:r>
            <a:r>
              <a:rPr lang="en-US" dirty="0" smtClean="0">
                <a:solidFill>
                  <a:srgbClr val="17375E"/>
                </a:solidFill>
              </a:rPr>
              <a:t> </a:t>
            </a:r>
            <a:r>
              <a:rPr lang="en-US" b="1" dirty="0" smtClean="0">
                <a:solidFill>
                  <a:srgbClr val="17375E"/>
                </a:solidFill>
              </a:rPr>
              <a:t>and analysis techniques to Big Data </a:t>
            </a:r>
            <a:r>
              <a:rPr lang="en-US" dirty="0" smtClean="0">
                <a:solidFill>
                  <a:srgbClr val="17375E"/>
                </a:solidFill>
              </a:rPr>
              <a:t>with an </a:t>
            </a:r>
            <a:r>
              <a:rPr lang="en-US" b="1" dirty="0" smtClean="0">
                <a:solidFill>
                  <a:srgbClr val="17375E"/>
                </a:solidFill>
              </a:rPr>
              <a:t>emphasis on how analysis and analytics need to be carried out </a:t>
            </a:r>
            <a:r>
              <a:rPr lang="en-US" dirty="0" smtClean="0">
                <a:solidFill>
                  <a:srgbClr val="17375E"/>
                </a:solidFill>
              </a:rPr>
              <a:t>individually and collectively in support of the distinct characteristics, </a:t>
            </a:r>
            <a:r>
              <a:rPr lang="en-US" b="1" dirty="0" smtClean="0">
                <a:solidFill>
                  <a:srgbClr val="17375E"/>
                </a:solidFill>
              </a:rPr>
              <a:t>assess</a:t>
            </a:r>
            <a:r>
              <a:rPr lang="en-US" dirty="0" smtClean="0">
                <a:solidFill>
                  <a:srgbClr val="17375E"/>
                </a:solidFill>
              </a:rPr>
              <a:t> </a:t>
            </a:r>
            <a:r>
              <a:rPr lang="en-US" b="1" dirty="0" smtClean="0">
                <a:solidFill>
                  <a:srgbClr val="17375E"/>
                </a:solidFill>
              </a:rPr>
              <a:t>requirements and challenges associated with Big Data datasets</a:t>
            </a:r>
            <a:r>
              <a:rPr lang="en-US" dirty="0" smtClean="0">
                <a:solidFill>
                  <a:srgbClr val="17375E"/>
                </a:solidFill>
              </a:rPr>
              <a:t>.</a:t>
            </a:r>
          </a:p>
          <a:p>
            <a:pPr>
              <a:lnSpc>
                <a:spcPct val="120000"/>
              </a:lnSpc>
            </a:pPr>
            <a:r>
              <a:rPr lang="en-US" dirty="0" smtClean="0">
                <a:solidFill>
                  <a:srgbClr val="17375E"/>
                </a:solidFill>
              </a:rPr>
              <a:t>Core Topic 3: Advance Big Data Analysis and Science</a:t>
            </a:r>
          </a:p>
          <a:p>
            <a:pPr lvl="1">
              <a:lnSpc>
                <a:spcPct val="120000"/>
              </a:lnSpc>
            </a:pPr>
            <a:r>
              <a:rPr lang="en-US" b="1" dirty="0" smtClean="0">
                <a:solidFill>
                  <a:srgbClr val="17375E"/>
                </a:solidFill>
              </a:rPr>
              <a:t>Knowledge of probability &amp; statistics, modeling, and analysis techniques for data patterns, clusters, classification, and text analytics</a:t>
            </a:r>
            <a:r>
              <a:rPr lang="en-US" dirty="0" smtClean="0">
                <a:solidFill>
                  <a:srgbClr val="17375E"/>
                </a:solidFill>
              </a:rPr>
              <a:t>, as well as the </a:t>
            </a:r>
            <a:r>
              <a:rPr lang="en-US" b="1" dirty="0" smtClean="0">
                <a:solidFill>
                  <a:srgbClr val="17375E"/>
                </a:solidFill>
              </a:rPr>
              <a:t>identification of outliers </a:t>
            </a:r>
            <a:r>
              <a:rPr lang="en-US" dirty="0" smtClean="0">
                <a:solidFill>
                  <a:srgbClr val="17375E"/>
                </a:solidFill>
              </a:rPr>
              <a:t>and </a:t>
            </a:r>
            <a:r>
              <a:rPr lang="en-US" b="1" dirty="0" smtClean="0">
                <a:solidFill>
                  <a:srgbClr val="17375E"/>
                </a:solidFill>
              </a:rPr>
              <a:t>errors</a:t>
            </a:r>
            <a:r>
              <a:rPr lang="en-US" dirty="0" smtClean="0">
                <a:solidFill>
                  <a:srgbClr val="17375E"/>
                </a:solidFill>
              </a:rPr>
              <a:t> that affect the significance and accuracy of predictions made on Big Data datasets.</a:t>
            </a: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cxnSp>
        <p:nvCxnSpPr>
          <p:cNvPr id="5" name="Straight Connector 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smtClean="0">
                <a:solidFill>
                  <a:schemeClr val="tx2">
                    <a:lumMod val="75000"/>
                  </a:schemeClr>
                </a:solidFill>
                <a:cs typeface="Tahoma"/>
              </a:rPr>
              <a:t>Benjamin Harvey, Ph.D., EMSE 6992 </a:t>
            </a:r>
            <a:r>
              <a:rPr lang="mr-IN" sz="2800" dirty="0" smtClean="0">
                <a:solidFill>
                  <a:schemeClr val="tx2">
                    <a:lumMod val="75000"/>
                  </a:schemeClr>
                </a:solidFill>
                <a:cs typeface="Tahoma"/>
              </a:rPr>
              <a:t>–</a:t>
            </a:r>
            <a:r>
              <a:rPr lang="en-US" sz="2800" dirty="0" smtClean="0">
                <a:solidFill>
                  <a:schemeClr val="tx2">
                    <a:lumMod val="75000"/>
                  </a:schemeClr>
                </a:solidFill>
                <a:cs typeface="Tahoma"/>
              </a:rPr>
              <a:t> Introduction to Data Analytics </a:t>
            </a:r>
            <a:endParaRPr lang="en-US" sz="2800" dirty="0">
              <a:solidFill>
                <a:schemeClr val="tx2">
                  <a:lumMod val="75000"/>
                </a:schemeClr>
              </a:solidFill>
              <a:cs typeface="Tahoma"/>
            </a:endParaRPr>
          </a:p>
        </p:txBody>
      </p:sp>
    </p:spTree>
    <p:extLst>
      <p:ext uri="{BB962C8B-B14F-4D97-AF65-F5344CB8AC3E}">
        <p14:creationId xmlns:p14="http://schemas.microsoft.com/office/powerpoint/2010/main" val="1486544005"/>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0" tIns="90969" rIns="0" bIns="0" rtlCol="0">
        <a:spAutoFit/>
      </a:bodyPr>
      <a:lstStyle>
        <a:defPPr marL="509422" marR="7294" indent="-491235" defTabSz="654978">
          <a:lnSpc>
            <a:spcPts val="3590"/>
          </a:lnSpc>
          <a:spcBef>
            <a:spcPts val="718"/>
          </a:spcBef>
          <a:buFont typeface="Times New Roman"/>
          <a:buChar char="▪"/>
          <a:tabLst>
            <a:tab pos="508513" algn="l"/>
            <a:tab pos="509422" algn="l"/>
          </a:tabLst>
          <a:defRPr sz="3700" dirty="0">
            <a:solidFill>
              <a:srgbClr val="006600"/>
            </a:solidFill>
            <a:cs typeface="Tahoma"/>
          </a:defRPr>
        </a:defPPr>
      </a:lstStyle>
    </a:txDef>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8024</TotalTime>
  <Words>5620</Words>
  <Application>Microsoft Macintosh PowerPoint</Application>
  <PresentationFormat>Custom</PresentationFormat>
  <Paragraphs>835</Paragraphs>
  <Slides>55</Slides>
  <Notes>4</Notes>
  <HiddenSlides>3</HiddenSlides>
  <MMClips>0</MMClips>
  <ScaleCrop>false</ScaleCrop>
  <HeadingPairs>
    <vt:vector size="4" baseType="variant">
      <vt:variant>
        <vt:lpstr>Theme</vt:lpstr>
      </vt:variant>
      <vt:variant>
        <vt:i4>8</vt:i4>
      </vt:variant>
      <vt:variant>
        <vt:lpstr>Slide Titles</vt:lpstr>
      </vt:variant>
      <vt:variant>
        <vt:i4>55</vt:i4>
      </vt:variant>
    </vt:vector>
  </HeadingPairs>
  <TitlesOfParts>
    <vt:vector size="63" baseType="lpstr">
      <vt:lpstr>Office Theme</vt:lpstr>
      <vt:lpstr>1_Office Theme</vt:lpstr>
      <vt:lpstr>2_Office Theme</vt:lpstr>
      <vt:lpstr>3_Office Theme</vt:lpstr>
      <vt:lpstr>4_Office Theme</vt:lpstr>
      <vt:lpstr>5_Office Theme</vt:lpstr>
      <vt:lpstr>6_Office Theme</vt:lpstr>
      <vt:lpstr>7_Office Theme</vt:lpstr>
      <vt:lpstr>Lecture 1: Introduction to Data Analytics</vt:lpstr>
      <vt:lpstr>Agenda</vt:lpstr>
      <vt:lpstr>I. Introductions</vt:lpstr>
      <vt:lpstr>Introduction: "Cool Things”</vt:lpstr>
      <vt:lpstr>Introduction: My background</vt:lpstr>
      <vt:lpstr>Introduction (your turn!)</vt:lpstr>
      <vt:lpstr>PowerPoint Presentation</vt:lpstr>
      <vt:lpstr>Course Outcomes</vt:lpstr>
      <vt:lpstr>Course Outcomes</vt:lpstr>
      <vt:lpstr>Assignments - Portfolio Project (50%)</vt:lpstr>
      <vt:lpstr>Student Final Project (50%)</vt:lpstr>
      <vt:lpstr>Student Final Project Format (50%)</vt:lpstr>
      <vt:lpstr>Academic Integrity</vt:lpstr>
      <vt:lpstr>PowerPoint Presentation</vt:lpstr>
      <vt:lpstr>PowerPoint Presentation</vt:lpstr>
      <vt:lpstr>PowerPoint Presentation</vt:lpstr>
      <vt:lpstr>PowerPoint Presentation</vt:lpstr>
      <vt:lpstr>PowerPoint Presentation</vt:lpstr>
      <vt:lpstr>PowerPoint Presentation</vt:lpstr>
      <vt:lpstr>Data Analysis Has Been Around for a While</vt:lpstr>
      <vt:lpstr>III. Motivational Examples</vt:lpstr>
      <vt:lpstr>PowerPoint Presentation</vt:lpstr>
      <vt:lpstr>Using Google to Monitor the Flu</vt:lpstr>
      <vt:lpstr>PowerPoint Presentation</vt:lpstr>
      <vt:lpstr>Large-Scale Cancer Genomics  (10MB per Sample – 10’s of GBs per dataset)</vt:lpstr>
      <vt:lpstr>PowerPoint Presentation</vt:lpstr>
      <vt:lpstr>PowerPoint Presentation</vt:lpstr>
      <vt:lpstr>PowerPoint Presentation</vt:lpstr>
      <vt:lpstr>H2O ai and Crime Prediction</vt:lpstr>
      <vt:lpstr>IV. What is Big Data? </vt:lpstr>
      <vt:lpstr>PowerPoint Presentation</vt:lpstr>
      <vt:lpstr>What is Big Data?</vt:lpstr>
      <vt:lpstr>What’s NOT Big Data?</vt:lpstr>
      <vt:lpstr>PowerPoint Presentation</vt:lpstr>
      <vt:lpstr>60 Second Data Analysis</vt:lpstr>
      <vt:lpstr>PowerPoint Presentation</vt:lpstr>
      <vt:lpstr>PowerPoint Presentation</vt:lpstr>
      <vt:lpstr>PowerPoint Presentation</vt:lpstr>
      <vt:lpstr>IV. What is Data Science</vt:lpstr>
      <vt:lpstr>Data Science Venn Diagram</vt:lpstr>
      <vt:lpstr>Data Science Process</vt:lpstr>
      <vt:lpstr>PowerPoint Presentation</vt:lpstr>
      <vt:lpstr>Discussion</vt:lpstr>
      <vt:lpstr>Summary: What is Data Science? What is Big Data?</vt:lpstr>
      <vt:lpstr>PowerPoint Presentation</vt:lpstr>
      <vt:lpstr>Agenda</vt:lpstr>
      <vt:lpstr>Concepts and Terminology</vt:lpstr>
      <vt:lpstr>Concepts and Terminology</vt:lpstr>
      <vt:lpstr>Concepts and Terminology</vt:lpstr>
      <vt:lpstr>Concepts and Terminology</vt:lpstr>
      <vt:lpstr>Concepts and Terminology</vt:lpstr>
      <vt:lpstr>Concepts and Terminology</vt:lpstr>
      <vt:lpstr>Concepts and Terminology</vt:lpstr>
      <vt:lpstr>Concepts and Terminology</vt:lpstr>
      <vt:lpstr>Case Study: Ensure to Insure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Benjamin S. Harvey</cp:lastModifiedBy>
  <cp:revision>60</cp:revision>
  <cp:lastPrinted>2017-08-31T11:38:34Z</cp:lastPrinted>
  <dcterms:created xsi:type="dcterms:W3CDTF">2017-08-31T00:22:36Z</dcterms:created>
  <dcterms:modified xsi:type="dcterms:W3CDTF">2017-09-05T15:12:37Z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2014-06-10T00:00:00Z</vt:filetime>
  </property>
  <property fmtid="{D5CDD505-2E9C-101B-9397-08002B2CF9AE}" pid="3" name="Creator">
    <vt:lpwstr>Adobe InDesign CS6 (Windows)</vt:lpwstr>
  </property>
  <property fmtid="{D5CDD505-2E9C-101B-9397-08002B2CF9AE}" pid="4" name="LastSaved">
    <vt:filetime>2017-08-31T00:00:00Z</vt:filetime>
  </property>
</Properties>
</file>